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9"/>
  </p:notesMasterIdLst>
  <p:sldIdLst>
    <p:sldId id="1824" r:id="rId2"/>
    <p:sldId id="1815" r:id="rId3"/>
    <p:sldId id="1988" r:id="rId4"/>
    <p:sldId id="1826" r:id="rId5"/>
    <p:sldId id="1856" r:id="rId6"/>
    <p:sldId id="263" r:id="rId7"/>
    <p:sldId id="257" r:id="rId8"/>
    <p:sldId id="261" r:id="rId9"/>
    <p:sldId id="1964" r:id="rId10"/>
    <p:sldId id="1841" r:id="rId11"/>
    <p:sldId id="1965" r:id="rId12"/>
    <p:sldId id="262" r:id="rId13"/>
    <p:sldId id="1966" r:id="rId14"/>
    <p:sldId id="1885" r:id="rId15"/>
    <p:sldId id="1879" r:id="rId16"/>
    <p:sldId id="1895" r:id="rId17"/>
    <p:sldId id="1967" r:id="rId18"/>
    <p:sldId id="1968" r:id="rId19"/>
    <p:sldId id="1969" r:id="rId20"/>
    <p:sldId id="1862" r:id="rId21"/>
    <p:sldId id="1890" r:id="rId22"/>
    <p:sldId id="1949" r:id="rId23"/>
    <p:sldId id="1933" r:id="rId24"/>
    <p:sldId id="265" r:id="rId25"/>
    <p:sldId id="1917" r:id="rId26"/>
    <p:sldId id="1773" r:id="rId27"/>
    <p:sldId id="1891" r:id="rId28"/>
    <p:sldId id="1638" r:id="rId29"/>
    <p:sldId id="1882" r:id="rId30"/>
    <p:sldId id="1883" r:id="rId31"/>
    <p:sldId id="1884" r:id="rId32"/>
    <p:sldId id="1970" r:id="rId33"/>
    <p:sldId id="1888" r:id="rId34"/>
    <p:sldId id="312" r:id="rId35"/>
    <p:sldId id="1972" r:id="rId36"/>
    <p:sldId id="1785" r:id="rId37"/>
    <p:sldId id="268" r:id="rId38"/>
    <p:sldId id="327" r:id="rId39"/>
    <p:sldId id="271" r:id="rId40"/>
    <p:sldId id="1973" r:id="rId41"/>
    <p:sldId id="278" r:id="rId42"/>
    <p:sldId id="285" r:id="rId43"/>
    <p:sldId id="291" r:id="rId44"/>
    <p:sldId id="294" r:id="rId45"/>
    <p:sldId id="338" r:id="rId46"/>
    <p:sldId id="1974" r:id="rId47"/>
    <p:sldId id="1975" r:id="rId48"/>
    <p:sldId id="528" r:id="rId49"/>
    <p:sldId id="345" r:id="rId50"/>
    <p:sldId id="342" r:id="rId51"/>
    <p:sldId id="1976" r:id="rId52"/>
    <p:sldId id="1977" r:id="rId53"/>
    <p:sldId id="1978" r:id="rId54"/>
    <p:sldId id="1979" r:id="rId55"/>
    <p:sldId id="1980" r:id="rId56"/>
    <p:sldId id="1788" r:id="rId57"/>
    <p:sldId id="1981" r:id="rId58"/>
    <p:sldId id="1866" r:id="rId59"/>
    <p:sldId id="1867" r:id="rId60"/>
    <p:sldId id="1869" r:id="rId61"/>
    <p:sldId id="1868" r:id="rId62"/>
    <p:sldId id="1764" r:id="rId63"/>
    <p:sldId id="1871" r:id="rId64"/>
    <p:sldId id="1749" r:id="rId65"/>
    <p:sldId id="1872" r:id="rId66"/>
    <p:sldId id="1946" r:id="rId67"/>
    <p:sldId id="1959" r:id="rId68"/>
    <p:sldId id="1928" r:id="rId69"/>
    <p:sldId id="1939" r:id="rId70"/>
    <p:sldId id="1948" r:id="rId71"/>
    <p:sldId id="1940" r:id="rId72"/>
    <p:sldId id="1971" r:id="rId73"/>
    <p:sldId id="1950" r:id="rId74"/>
    <p:sldId id="1951" r:id="rId75"/>
    <p:sldId id="1952" r:id="rId76"/>
    <p:sldId id="1931" r:id="rId77"/>
    <p:sldId id="1932" r:id="rId78"/>
    <p:sldId id="1769" r:id="rId79"/>
    <p:sldId id="506" r:id="rId80"/>
    <p:sldId id="1733" r:id="rId81"/>
    <p:sldId id="1942" r:id="rId82"/>
    <p:sldId id="1982" r:id="rId83"/>
    <p:sldId id="1983" r:id="rId84"/>
    <p:sldId id="1941" r:id="rId85"/>
    <p:sldId id="1958" r:id="rId86"/>
    <p:sldId id="1737" r:id="rId87"/>
    <p:sldId id="321" r:id="rId88"/>
    <p:sldId id="1728" r:id="rId89"/>
    <p:sldId id="1778" r:id="rId90"/>
    <p:sldId id="1801" r:id="rId91"/>
    <p:sldId id="1844" r:id="rId92"/>
    <p:sldId id="1854" r:id="rId93"/>
    <p:sldId id="1923" r:id="rId94"/>
    <p:sldId id="1918" r:id="rId95"/>
    <p:sldId id="1985" r:id="rId96"/>
    <p:sldId id="1963" r:id="rId97"/>
    <p:sldId id="1984"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1883CE4-7972-418B-A507-B862968DCD2B}">
          <p14:sldIdLst>
            <p14:sldId id="1824"/>
            <p14:sldId id="1815"/>
            <p14:sldId id="1988"/>
            <p14:sldId id="1826"/>
            <p14:sldId id="1856"/>
            <p14:sldId id="263"/>
            <p14:sldId id="257"/>
            <p14:sldId id="261"/>
            <p14:sldId id="1964"/>
            <p14:sldId id="1841"/>
            <p14:sldId id="1965"/>
            <p14:sldId id="262"/>
            <p14:sldId id="1966"/>
            <p14:sldId id="1885"/>
            <p14:sldId id="1879"/>
            <p14:sldId id="1895"/>
            <p14:sldId id="1967"/>
            <p14:sldId id="1968"/>
            <p14:sldId id="1969"/>
            <p14:sldId id="1862"/>
            <p14:sldId id="1890"/>
            <p14:sldId id="1949"/>
            <p14:sldId id="1933"/>
            <p14:sldId id="265"/>
            <p14:sldId id="1917"/>
            <p14:sldId id="1773"/>
            <p14:sldId id="1891"/>
            <p14:sldId id="1638"/>
          </p14:sldIdLst>
        </p14:section>
        <p14:section name="Concussion" id="{5B3DD76C-3511-4776-A39D-DD0BDD14B9DE}">
          <p14:sldIdLst>
            <p14:sldId id="1882"/>
            <p14:sldId id="1883"/>
            <p14:sldId id="1884"/>
            <p14:sldId id="1970"/>
            <p14:sldId id="1888"/>
          </p14:sldIdLst>
        </p14:section>
        <p14:section name="medical" id="{0D522923-491A-4C50-9D8D-8C08247DC9AC}">
          <p14:sldIdLst>
            <p14:sldId id="312"/>
            <p14:sldId id="1972"/>
            <p14:sldId id="1785"/>
            <p14:sldId id="268"/>
            <p14:sldId id="327"/>
            <p14:sldId id="271"/>
            <p14:sldId id="1973"/>
            <p14:sldId id="278"/>
            <p14:sldId id="285"/>
            <p14:sldId id="291"/>
            <p14:sldId id="294"/>
            <p14:sldId id="338"/>
            <p14:sldId id="1974"/>
            <p14:sldId id="1975"/>
            <p14:sldId id="528"/>
            <p14:sldId id="345"/>
            <p14:sldId id="342"/>
            <p14:sldId id="1976"/>
            <p14:sldId id="1977"/>
            <p14:sldId id="1978"/>
            <p14:sldId id="1979"/>
            <p14:sldId id="1980"/>
            <p14:sldId id="1788"/>
            <p14:sldId id="1981"/>
            <p14:sldId id="1866"/>
          </p14:sldIdLst>
        </p14:section>
        <p14:section name="Srtangulation" id="{87E29C91-123B-41E1-A719-686E8D8FF39B}">
          <p14:sldIdLst>
            <p14:sldId id="1867"/>
            <p14:sldId id="1869"/>
            <p14:sldId id="1868"/>
            <p14:sldId id="1764"/>
            <p14:sldId id="1871"/>
            <p14:sldId id="1749"/>
            <p14:sldId id="1872"/>
            <p14:sldId id="1946"/>
          </p14:sldIdLst>
        </p14:section>
        <p14:section name="Cognition" id="{BBBFE545-A497-4825-A4E7-330D81BEA422}">
          <p14:sldIdLst>
            <p14:sldId id="1959"/>
            <p14:sldId id="1928"/>
            <p14:sldId id="1939"/>
            <p14:sldId id="1948"/>
            <p14:sldId id="1940"/>
            <p14:sldId id="1971"/>
            <p14:sldId id="1950"/>
            <p14:sldId id="1951"/>
            <p14:sldId id="1952"/>
            <p14:sldId id="1931"/>
            <p14:sldId id="1932"/>
            <p14:sldId id="1769"/>
            <p14:sldId id="506"/>
            <p14:sldId id="1733"/>
            <p14:sldId id="1942"/>
            <p14:sldId id="1982"/>
            <p14:sldId id="1983"/>
            <p14:sldId id="1941"/>
            <p14:sldId id="1958"/>
          </p14:sldIdLst>
        </p14:section>
        <p14:section name="DVBICare" id="{2783F4BD-E5EC-4B82-8854-9516FAA06337}">
          <p14:sldIdLst>
            <p14:sldId id="1737"/>
            <p14:sldId id="321"/>
            <p14:sldId id="1728"/>
            <p14:sldId id="1778"/>
            <p14:sldId id="1801"/>
            <p14:sldId id="1844"/>
            <p14:sldId id="1854"/>
            <p14:sldId id="1923"/>
            <p14:sldId id="1918"/>
            <p14:sldId id="1985"/>
            <p14:sldId id="1963"/>
            <p14:sldId id="198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stin Davis" initials="WAD" lastIdx="21" clrIdx="0">
    <p:extLst>
      <p:ext uri="{19B8F6BF-5375-455C-9EA6-DF929625EA0E}">
        <p15:presenceInfo xmlns:p15="http://schemas.microsoft.com/office/powerpoint/2012/main" userId="Austin Dav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660"/>
  </p:normalViewPr>
  <p:slideViewPr>
    <p:cSldViewPr snapToGrid="0">
      <p:cViewPr varScale="1">
        <p:scale>
          <a:sx n="92" d="100"/>
          <a:sy n="92" d="100"/>
        </p:scale>
        <p:origin x="63" y="369"/>
      </p:cViewPr>
      <p:guideLst/>
    </p:cSldViewPr>
  </p:slideViewPr>
  <p:notesTextViewPr>
    <p:cViewPr>
      <p:scale>
        <a:sx n="3" d="2"/>
        <a:sy n="3" d="2"/>
      </p:scale>
      <p:origin x="0" y="0"/>
    </p:cViewPr>
  </p:notesTextViewPr>
  <p:sorterViewPr>
    <p:cViewPr varScale="1">
      <p:scale>
        <a:sx n="1" d="1"/>
        <a:sy n="1" d="1"/>
      </p:scale>
      <p:origin x="0" y="-4110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1BC33-3EDC-4090-BA20-A411906D9C5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85852C8-4BE9-413A-992E-5FDC62C7AA94}">
      <dgm:prSet/>
      <dgm:spPr/>
      <dgm:t>
        <a:bodyPr/>
        <a:lstStyle/>
        <a:p>
          <a:r>
            <a:rPr lang="en-US" dirty="0"/>
            <a:t>Depression &amp; Suicide </a:t>
          </a:r>
        </a:p>
      </dgm:t>
    </dgm:pt>
    <dgm:pt modelId="{43D3BAC4-8B4A-4449-A27A-2627BD2BA25B}" type="parTrans" cxnId="{CEA7618B-855D-4B5D-A253-006DC840F2EE}">
      <dgm:prSet/>
      <dgm:spPr/>
      <dgm:t>
        <a:bodyPr/>
        <a:lstStyle/>
        <a:p>
          <a:endParaRPr lang="en-US"/>
        </a:p>
      </dgm:t>
    </dgm:pt>
    <dgm:pt modelId="{1753009E-2259-43A8-A651-EA847C462062}" type="sibTrans" cxnId="{CEA7618B-855D-4B5D-A253-006DC840F2EE}">
      <dgm:prSet/>
      <dgm:spPr/>
      <dgm:t>
        <a:bodyPr/>
        <a:lstStyle/>
        <a:p>
          <a:endParaRPr lang="en-US"/>
        </a:p>
      </dgm:t>
    </dgm:pt>
    <dgm:pt modelId="{B8EA6E81-E3AB-4B71-92E4-6D739C0F5FF1}">
      <dgm:prSet/>
      <dgm:spPr/>
      <dgm:t>
        <a:bodyPr/>
        <a:lstStyle/>
        <a:p>
          <a:r>
            <a:rPr lang="en-US"/>
            <a:t>PHQ9 </a:t>
          </a:r>
        </a:p>
      </dgm:t>
    </dgm:pt>
    <dgm:pt modelId="{73D8BE31-0BD7-4530-8D25-588CDC7955DB}" type="parTrans" cxnId="{BF3081FA-6C96-4EED-BAFA-D6D5D8D457DE}">
      <dgm:prSet/>
      <dgm:spPr/>
      <dgm:t>
        <a:bodyPr/>
        <a:lstStyle/>
        <a:p>
          <a:endParaRPr lang="en-US"/>
        </a:p>
      </dgm:t>
    </dgm:pt>
    <dgm:pt modelId="{82818BEE-0B28-4561-83DC-F7E49D1A3E85}" type="sibTrans" cxnId="{BF3081FA-6C96-4EED-BAFA-D6D5D8D457DE}">
      <dgm:prSet/>
      <dgm:spPr/>
      <dgm:t>
        <a:bodyPr/>
        <a:lstStyle/>
        <a:p>
          <a:endParaRPr lang="en-US"/>
        </a:p>
      </dgm:t>
    </dgm:pt>
    <dgm:pt modelId="{A79919FE-E1C1-4A0F-A3AC-F6A8ECF5CA41}">
      <dgm:prSet/>
      <dgm:spPr/>
      <dgm:t>
        <a:bodyPr/>
        <a:lstStyle/>
        <a:p>
          <a:r>
            <a:rPr lang="en-US"/>
            <a:t>ASQ</a:t>
          </a:r>
        </a:p>
      </dgm:t>
    </dgm:pt>
    <dgm:pt modelId="{AF868320-4B71-4F05-AC79-1D3FC74E38DC}" type="parTrans" cxnId="{5D570C87-4B4E-4B7C-AC08-1B066ECD7519}">
      <dgm:prSet/>
      <dgm:spPr/>
      <dgm:t>
        <a:bodyPr/>
        <a:lstStyle/>
        <a:p>
          <a:endParaRPr lang="en-US"/>
        </a:p>
      </dgm:t>
    </dgm:pt>
    <dgm:pt modelId="{D71FD9DC-C152-407D-B16F-312565539592}" type="sibTrans" cxnId="{5D570C87-4B4E-4B7C-AC08-1B066ECD7519}">
      <dgm:prSet/>
      <dgm:spPr/>
      <dgm:t>
        <a:bodyPr/>
        <a:lstStyle/>
        <a:p>
          <a:endParaRPr lang="en-US"/>
        </a:p>
      </dgm:t>
    </dgm:pt>
    <dgm:pt modelId="{19CDC423-BD5D-4C0B-A15C-2624F923814D}">
      <dgm:prSet/>
      <dgm:spPr/>
      <dgm:t>
        <a:bodyPr/>
        <a:lstStyle/>
        <a:p>
          <a:r>
            <a:rPr lang="en-US"/>
            <a:t>Columbia Suicide Severity Rating Scale</a:t>
          </a:r>
        </a:p>
      </dgm:t>
    </dgm:pt>
    <dgm:pt modelId="{E001CDE9-75E1-440A-9841-4E487D170F3D}" type="parTrans" cxnId="{7929A554-EC3E-4E02-B045-E5F783860010}">
      <dgm:prSet/>
      <dgm:spPr/>
      <dgm:t>
        <a:bodyPr/>
        <a:lstStyle/>
        <a:p>
          <a:endParaRPr lang="en-US"/>
        </a:p>
      </dgm:t>
    </dgm:pt>
    <dgm:pt modelId="{9FF274F6-5D22-42FD-8B61-508DC225CC54}" type="sibTrans" cxnId="{7929A554-EC3E-4E02-B045-E5F783860010}">
      <dgm:prSet/>
      <dgm:spPr/>
      <dgm:t>
        <a:bodyPr/>
        <a:lstStyle/>
        <a:p>
          <a:endParaRPr lang="en-US"/>
        </a:p>
      </dgm:t>
    </dgm:pt>
    <dgm:pt modelId="{E2EE8AD2-A79A-4DE0-85B2-FBC8B6821BF9}">
      <dgm:prSet/>
      <dgm:spPr/>
      <dgm:t>
        <a:bodyPr/>
        <a:lstStyle/>
        <a:p>
          <a:r>
            <a:rPr lang="en-US"/>
            <a:t>A.C.E.</a:t>
          </a:r>
        </a:p>
      </dgm:t>
    </dgm:pt>
    <dgm:pt modelId="{6D876871-912E-43E2-ABAF-83EEAC5D21F0}" type="parTrans" cxnId="{062B1037-216D-4C2C-9835-882A2A8358FF}">
      <dgm:prSet/>
      <dgm:spPr/>
      <dgm:t>
        <a:bodyPr/>
        <a:lstStyle/>
        <a:p>
          <a:endParaRPr lang="en-US"/>
        </a:p>
      </dgm:t>
    </dgm:pt>
    <dgm:pt modelId="{7C9F96E8-DAB4-463B-BC54-CD82128450BB}" type="sibTrans" cxnId="{062B1037-216D-4C2C-9835-882A2A8358FF}">
      <dgm:prSet/>
      <dgm:spPr/>
      <dgm:t>
        <a:bodyPr/>
        <a:lstStyle/>
        <a:p>
          <a:endParaRPr lang="en-US"/>
        </a:p>
      </dgm:t>
    </dgm:pt>
    <dgm:pt modelId="{615519F2-A660-4098-B29F-491EFAD3BAF1}">
      <dgm:prSet/>
      <dgm:spPr/>
      <dgm:t>
        <a:bodyPr/>
        <a:lstStyle/>
        <a:p>
          <a:r>
            <a:rPr lang="en-US" dirty="0"/>
            <a:t>Anxiety GAD7 </a:t>
          </a:r>
        </a:p>
      </dgm:t>
    </dgm:pt>
    <dgm:pt modelId="{E86F2632-457A-4BC7-B9F9-38D7E0B0EA40}" type="parTrans" cxnId="{CFF14967-5193-438B-A193-1229335DD669}">
      <dgm:prSet/>
      <dgm:spPr/>
      <dgm:t>
        <a:bodyPr/>
        <a:lstStyle/>
        <a:p>
          <a:endParaRPr lang="en-US"/>
        </a:p>
      </dgm:t>
    </dgm:pt>
    <dgm:pt modelId="{5E4310DF-FE11-4664-AC09-7291E18A7347}" type="sibTrans" cxnId="{CFF14967-5193-438B-A193-1229335DD669}">
      <dgm:prSet/>
      <dgm:spPr/>
      <dgm:t>
        <a:bodyPr/>
        <a:lstStyle/>
        <a:p>
          <a:endParaRPr lang="en-US"/>
        </a:p>
      </dgm:t>
    </dgm:pt>
    <dgm:pt modelId="{3EC8FB72-C87A-44FD-A204-EE710F60BD91}">
      <dgm:prSet/>
      <dgm:spPr/>
      <dgm:t>
        <a:bodyPr/>
        <a:lstStyle/>
        <a:p>
          <a:r>
            <a:rPr lang="en-US" dirty="0"/>
            <a:t>Substance Use </a:t>
          </a:r>
        </a:p>
      </dgm:t>
    </dgm:pt>
    <dgm:pt modelId="{D523C793-DC8D-4A17-A152-ED45221F546D}" type="parTrans" cxnId="{3DFAACA5-698C-4794-876D-89B530DF79FF}">
      <dgm:prSet/>
      <dgm:spPr/>
      <dgm:t>
        <a:bodyPr/>
        <a:lstStyle/>
        <a:p>
          <a:endParaRPr lang="en-US"/>
        </a:p>
      </dgm:t>
    </dgm:pt>
    <dgm:pt modelId="{71C60C80-FE50-4C8D-9612-CA70A9E988EF}" type="sibTrans" cxnId="{3DFAACA5-698C-4794-876D-89B530DF79FF}">
      <dgm:prSet/>
      <dgm:spPr/>
      <dgm:t>
        <a:bodyPr/>
        <a:lstStyle/>
        <a:p>
          <a:endParaRPr lang="en-US"/>
        </a:p>
      </dgm:t>
    </dgm:pt>
    <dgm:pt modelId="{5E2087CB-D2F3-4C03-847E-5C681FAD9077}">
      <dgm:prSet/>
      <dgm:spPr/>
      <dgm:t>
        <a:bodyPr/>
        <a:lstStyle/>
        <a:p>
          <a:r>
            <a:rPr lang="en-US"/>
            <a:t>AUDIT (cut off score of 11), </a:t>
          </a:r>
        </a:p>
      </dgm:t>
    </dgm:pt>
    <dgm:pt modelId="{205D655C-DC7E-4F38-9219-7486FEB09E2A}" type="parTrans" cxnId="{DC8FB960-070F-4787-820A-15D8E6382792}">
      <dgm:prSet/>
      <dgm:spPr/>
      <dgm:t>
        <a:bodyPr/>
        <a:lstStyle/>
        <a:p>
          <a:endParaRPr lang="en-US"/>
        </a:p>
      </dgm:t>
    </dgm:pt>
    <dgm:pt modelId="{9099A4D7-9D3B-4353-847B-2D97CF72BF4B}" type="sibTrans" cxnId="{DC8FB960-070F-4787-820A-15D8E6382792}">
      <dgm:prSet/>
      <dgm:spPr/>
      <dgm:t>
        <a:bodyPr/>
        <a:lstStyle/>
        <a:p>
          <a:endParaRPr lang="en-US"/>
        </a:p>
      </dgm:t>
    </dgm:pt>
    <dgm:pt modelId="{4CB8C041-C095-4B20-97A4-F82295A658DB}">
      <dgm:prSet/>
      <dgm:spPr/>
      <dgm:t>
        <a:bodyPr/>
        <a:lstStyle/>
        <a:p>
          <a:r>
            <a:rPr lang="en-US"/>
            <a:t>DAST (cut off score of 6), &amp; </a:t>
          </a:r>
        </a:p>
      </dgm:t>
    </dgm:pt>
    <dgm:pt modelId="{FD387497-24CA-4630-96E4-64F5F988A14F}" type="parTrans" cxnId="{FD248F9A-9344-4654-9F8E-19B09DA31275}">
      <dgm:prSet/>
      <dgm:spPr/>
      <dgm:t>
        <a:bodyPr/>
        <a:lstStyle/>
        <a:p>
          <a:endParaRPr lang="en-US"/>
        </a:p>
      </dgm:t>
    </dgm:pt>
    <dgm:pt modelId="{0B276990-DD4E-4AC2-A944-61CC89E12455}" type="sibTrans" cxnId="{FD248F9A-9344-4654-9F8E-19B09DA31275}">
      <dgm:prSet/>
      <dgm:spPr/>
      <dgm:t>
        <a:bodyPr/>
        <a:lstStyle/>
        <a:p>
          <a:endParaRPr lang="en-US"/>
        </a:p>
      </dgm:t>
    </dgm:pt>
    <dgm:pt modelId="{51852517-93B1-42F4-BFCC-45BFA347FAE3}">
      <dgm:prSet/>
      <dgm:spPr/>
      <dgm:t>
        <a:bodyPr/>
        <a:lstStyle/>
        <a:p>
          <a:r>
            <a:rPr lang="en-US"/>
            <a:t>TICS</a:t>
          </a:r>
        </a:p>
      </dgm:t>
    </dgm:pt>
    <dgm:pt modelId="{A278AC5C-9534-4BBE-AF5F-834A81E88C87}" type="parTrans" cxnId="{DEECA928-BBD3-48CA-AC6F-88C23499FF2B}">
      <dgm:prSet/>
      <dgm:spPr/>
      <dgm:t>
        <a:bodyPr/>
        <a:lstStyle/>
        <a:p>
          <a:endParaRPr lang="en-US"/>
        </a:p>
      </dgm:t>
    </dgm:pt>
    <dgm:pt modelId="{6E10C633-CCF1-4A9A-9879-ADA4114A25C5}" type="sibTrans" cxnId="{DEECA928-BBD3-48CA-AC6F-88C23499FF2B}">
      <dgm:prSet/>
      <dgm:spPr/>
      <dgm:t>
        <a:bodyPr/>
        <a:lstStyle/>
        <a:p>
          <a:endParaRPr lang="en-US"/>
        </a:p>
      </dgm:t>
    </dgm:pt>
    <dgm:pt modelId="{CD4E3A84-A25A-478D-956B-AF78F2F0CAB6}">
      <dgm:prSet/>
      <dgm:spPr/>
      <dgm:t>
        <a:bodyPr/>
        <a:lstStyle/>
        <a:p>
          <a:r>
            <a:rPr lang="en-US" dirty="0"/>
            <a:t>PTSD Checklist 5 (PCL 5) </a:t>
          </a:r>
        </a:p>
      </dgm:t>
    </dgm:pt>
    <dgm:pt modelId="{047EF375-9966-4D4E-9248-1E43F8FCA690}" type="parTrans" cxnId="{6236646B-D665-48B1-AE6C-E10260FB630A}">
      <dgm:prSet/>
      <dgm:spPr/>
      <dgm:t>
        <a:bodyPr/>
        <a:lstStyle/>
        <a:p>
          <a:endParaRPr lang="en-US"/>
        </a:p>
      </dgm:t>
    </dgm:pt>
    <dgm:pt modelId="{DAEC6CF3-44AC-40AE-ABAC-57D32B4AEA46}" type="sibTrans" cxnId="{6236646B-D665-48B1-AE6C-E10260FB630A}">
      <dgm:prSet/>
      <dgm:spPr/>
      <dgm:t>
        <a:bodyPr/>
        <a:lstStyle/>
        <a:p>
          <a:endParaRPr lang="en-US"/>
        </a:p>
      </dgm:t>
    </dgm:pt>
    <dgm:pt modelId="{9BAAE416-C43C-4579-8B04-67B96B20C5C3}" type="pres">
      <dgm:prSet presAssocID="{ABD1BC33-3EDC-4090-BA20-A411906D9C59}" presName="linear" presStyleCnt="0">
        <dgm:presLayoutVars>
          <dgm:animLvl val="lvl"/>
          <dgm:resizeHandles val="exact"/>
        </dgm:presLayoutVars>
      </dgm:prSet>
      <dgm:spPr/>
    </dgm:pt>
    <dgm:pt modelId="{751D95B9-22FB-443B-A9A7-80E783208AF9}" type="pres">
      <dgm:prSet presAssocID="{585852C8-4BE9-413A-992E-5FDC62C7AA94}" presName="parentText" presStyleLbl="node1" presStyleIdx="0" presStyleCnt="4">
        <dgm:presLayoutVars>
          <dgm:chMax val="0"/>
          <dgm:bulletEnabled val="1"/>
        </dgm:presLayoutVars>
      </dgm:prSet>
      <dgm:spPr/>
    </dgm:pt>
    <dgm:pt modelId="{2BEE8603-ECCB-453D-8639-6950FD452F11}" type="pres">
      <dgm:prSet presAssocID="{585852C8-4BE9-413A-992E-5FDC62C7AA94}" presName="childText" presStyleLbl="revTx" presStyleIdx="0" presStyleCnt="2">
        <dgm:presLayoutVars>
          <dgm:bulletEnabled val="1"/>
        </dgm:presLayoutVars>
      </dgm:prSet>
      <dgm:spPr/>
    </dgm:pt>
    <dgm:pt modelId="{61B823DF-D140-4B07-A314-C970A635F5AD}" type="pres">
      <dgm:prSet presAssocID="{615519F2-A660-4098-B29F-491EFAD3BAF1}" presName="parentText" presStyleLbl="node1" presStyleIdx="1" presStyleCnt="4">
        <dgm:presLayoutVars>
          <dgm:chMax val="0"/>
          <dgm:bulletEnabled val="1"/>
        </dgm:presLayoutVars>
      </dgm:prSet>
      <dgm:spPr/>
    </dgm:pt>
    <dgm:pt modelId="{14E0D9C7-4025-41AF-8E31-DFA43167C067}" type="pres">
      <dgm:prSet presAssocID="{5E4310DF-FE11-4664-AC09-7291E18A7347}" presName="spacer" presStyleCnt="0"/>
      <dgm:spPr/>
    </dgm:pt>
    <dgm:pt modelId="{9C20B03E-8654-4855-8067-4DBD7CB8EE0C}" type="pres">
      <dgm:prSet presAssocID="{3EC8FB72-C87A-44FD-A204-EE710F60BD91}" presName="parentText" presStyleLbl="node1" presStyleIdx="2" presStyleCnt="4">
        <dgm:presLayoutVars>
          <dgm:chMax val="0"/>
          <dgm:bulletEnabled val="1"/>
        </dgm:presLayoutVars>
      </dgm:prSet>
      <dgm:spPr/>
    </dgm:pt>
    <dgm:pt modelId="{5B920833-B241-4520-859A-15B7C587A4CE}" type="pres">
      <dgm:prSet presAssocID="{3EC8FB72-C87A-44FD-A204-EE710F60BD91}" presName="childText" presStyleLbl="revTx" presStyleIdx="1" presStyleCnt="2">
        <dgm:presLayoutVars>
          <dgm:bulletEnabled val="1"/>
        </dgm:presLayoutVars>
      </dgm:prSet>
      <dgm:spPr/>
    </dgm:pt>
    <dgm:pt modelId="{FA24B38B-B176-413D-9610-FD02C671A59C}" type="pres">
      <dgm:prSet presAssocID="{CD4E3A84-A25A-478D-956B-AF78F2F0CAB6}" presName="parentText" presStyleLbl="node1" presStyleIdx="3" presStyleCnt="4">
        <dgm:presLayoutVars>
          <dgm:chMax val="0"/>
          <dgm:bulletEnabled val="1"/>
        </dgm:presLayoutVars>
      </dgm:prSet>
      <dgm:spPr/>
    </dgm:pt>
  </dgm:ptLst>
  <dgm:cxnLst>
    <dgm:cxn modelId="{3A0CA410-5F83-46DE-B7EA-108C0CC12CBF}" type="presOf" srcId="{19CDC423-BD5D-4C0B-A15C-2624F923814D}" destId="{2BEE8603-ECCB-453D-8639-6950FD452F11}" srcOrd="0" destOrd="2" presId="urn:microsoft.com/office/officeart/2005/8/layout/vList2"/>
    <dgm:cxn modelId="{38E21619-B449-43E3-BFE2-D485EFF4D0CF}" type="presOf" srcId="{B8EA6E81-E3AB-4B71-92E4-6D739C0F5FF1}" destId="{2BEE8603-ECCB-453D-8639-6950FD452F11}" srcOrd="0" destOrd="0" presId="urn:microsoft.com/office/officeart/2005/8/layout/vList2"/>
    <dgm:cxn modelId="{86EA7B19-262E-490C-BF97-4487A53DF462}" type="presOf" srcId="{4CB8C041-C095-4B20-97A4-F82295A658DB}" destId="{5B920833-B241-4520-859A-15B7C587A4CE}" srcOrd="0" destOrd="1" presId="urn:microsoft.com/office/officeart/2005/8/layout/vList2"/>
    <dgm:cxn modelId="{F1BD0F23-0954-4E9B-9190-269DBCC23B57}" type="presOf" srcId="{51852517-93B1-42F4-BFCC-45BFA347FAE3}" destId="{5B920833-B241-4520-859A-15B7C587A4CE}" srcOrd="0" destOrd="2" presId="urn:microsoft.com/office/officeart/2005/8/layout/vList2"/>
    <dgm:cxn modelId="{DEECA928-BBD3-48CA-AC6F-88C23499FF2B}" srcId="{3EC8FB72-C87A-44FD-A204-EE710F60BD91}" destId="{51852517-93B1-42F4-BFCC-45BFA347FAE3}" srcOrd="2" destOrd="0" parTransId="{A278AC5C-9534-4BBE-AF5F-834A81E88C87}" sibTransId="{6E10C633-CCF1-4A9A-9879-ADA4114A25C5}"/>
    <dgm:cxn modelId="{062B1037-216D-4C2C-9835-882A2A8358FF}" srcId="{585852C8-4BE9-413A-992E-5FDC62C7AA94}" destId="{E2EE8AD2-A79A-4DE0-85B2-FBC8B6821BF9}" srcOrd="3" destOrd="0" parTransId="{6D876871-912E-43E2-ABAF-83EEAC5D21F0}" sibTransId="{7C9F96E8-DAB4-463B-BC54-CD82128450BB}"/>
    <dgm:cxn modelId="{7C117C3F-B171-4B37-AE66-6D10E0C96717}" type="presOf" srcId="{A79919FE-E1C1-4A0F-A3AC-F6A8ECF5CA41}" destId="{2BEE8603-ECCB-453D-8639-6950FD452F11}" srcOrd="0" destOrd="1" presId="urn:microsoft.com/office/officeart/2005/8/layout/vList2"/>
    <dgm:cxn modelId="{DC8FB960-070F-4787-820A-15D8E6382792}" srcId="{3EC8FB72-C87A-44FD-A204-EE710F60BD91}" destId="{5E2087CB-D2F3-4C03-847E-5C681FAD9077}" srcOrd="0" destOrd="0" parTransId="{205D655C-DC7E-4F38-9219-7486FEB09E2A}" sibTransId="{9099A4D7-9D3B-4353-847B-2D97CF72BF4B}"/>
    <dgm:cxn modelId="{7FD38541-935C-4AD3-BAA9-9A28F294DE2D}" type="presOf" srcId="{ABD1BC33-3EDC-4090-BA20-A411906D9C59}" destId="{9BAAE416-C43C-4579-8B04-67B96B20C5C3}" srcOrd="0" destOrd="0" presId="urn:microsoft.com/office/officeart/2005/8/layout/vList2"/>
    <dgm:cxn modelId="{CFF14967-5193-438B-A193-1229335DD669}" srcId="{ABD1BC33-3EDC-4090-BA20-A411906D9C59}" destId="{615519F2-A660-4098-B29F-491EFAD3BAF1}" srcOrd="1" destOrd="0" parTransId="{E86F2632-457A-4BC7-B9F9-38D7E0B0EA40}" sibTransId="{5E4310DF-FE11-4664-AC09-7291E18A7347}"/>
    <dgm:cxn modelId="{6236646B-D665-48B1-AE6C-E10260FB630A}" srcId="{ABD1BC33-3EDC-4090-BA20-A411906D9C59}" destId="{CD4E3A84-A25A-478D-956B-AF78F2F0CAB6}" srcOrd="3" destOrd="0" parTransId="{047EF375-9966-4D4E-9248-1E43F8FCA690}" sibTransId="{DAEC6CF3-44AC-40AE-ABAC-57D32B4AEA46}"/>
    <dgm:cxn modelId="{65FE936F-9478-4CB2-8B50-DEAF1679D02C}" type="presOf" srcId="{5E2087CB-D2F3-4C03-847E-5C681FAD9077}" destId="{5B920833-B241-4520-859A-15B7C587A4CE}" srcOrd="0" destOrd="0" presId="urn:microsoft.com/office/officeart/2005/8/layout/vList2"/>
    <dgm:cxn modelId="{7929A554-EC3E-4E02-B045-E5F783860010}" srcId="{585852C8-4BE9-413A-992E-5FDC62C7AA94}" destId="{19CDC423-BD5D-4C0B-A15C-2624F923814D}" srcOrd="2" destOrd="0" parTransId="{E001CDE9-75E1-440A-9841-4E487D170F3D}" sibTransId="{9FF274F6-5D22-42FD-8B61-508DC225CC54}"/>
    <dgm:cxn modelId="{39473C7C-8599-4348-AC1F-85541806C09E}" type="presOf" srcId="{585852C8-4BE9-413A-992E-5FDC62C7AA94}" destId="{751D95B9-22FB-443B-A9A7-80E783208AF9}" srcOrd="0" destOrd="0" presId="urn:microsoft.com/office/officeart/2005/8/layout/vList2"/>
    <dgm:cxn modelId="{F4AFAB7F-D58A-4F6E-9FC3-9146E769A319}" type="presOf" srcId="{E2EE8AD2-A79A-4DE0-85B2-FBC8B6821BF9}" destId="{2BEE8603-ECCB-453D-8639-6950FD452F11}" srcOrd="0" destOrd="3" presId="urn:microsoft.com/office/officeart/2005/8/layout/vList2"/>
    <dgm:cxn modelId="{5D570C87-4B4E-4B7C-AC08-1B066ECD7519}" srcId="{585852C8-4BE9-413A-992E-5FDC62C7AA94}" destId="{A79919FE-E1C1-4A0F-A3AC-F6A8ECF5CA41}" srcOrd="1" destOrd="0" parTransId="{AF868320-4B71-4F05-AC79-1D3FC74E38DC}" sibTransId="{D71FD9DC-C152-407D-B16F-312565539592}"/>
    <dgm:cxn modelId="{CEA7618B-855D-4B5D-A253-006DC840F2EE}" srcId="{ABD1BC33-3EDC-4090-BA20-A411906D9C59}" destId="{585852C8-4BE9-413A-992E-5FDC62C7AA94}" srcOrd="0" destOrd="0" parTransId="{43D3BAC4-8B4A-4449-A27A-2627BD2BA25B}" sibTransId="{1753009E-2259-43A8-A651-EA847C462062}"/>
    <dgm:cxn modelId="{FD248F9A-9344-4654-9F8E-19B09DA31275}" srcId="{3EC8FB72-C87A-44FD-A204-EE710F60BD91}" destId="{4CB8C041-C095-4B20-97A4-F82295A658DB}" srcOrd="1" destOrd="0" parTransId="{FD387497-24CA-4630-96E4-64F5F988A14F}" sibTransId="{0B276990-DD4E-4AC2-A944-61CC89E12455}"/>
    <dgm:cxn modelId="{3DFAACA5-698C-4794-876D-89B530DF79FF}" srcId="{ABD1BC33-3EDC-4090-BA20-A411906D9C59}" destId="{3EC8FB72-C87A-44FD-A204-EE710F60BD91}" srcOrd="2" destOrd="0" parTransId="{D523C793-DC8D-4A17-A152-ED45221F546D}" sibTransId="{71C60C80-FE50-4C8D-9612-CA70A9E988EF}"/>
    <dgm:cxn modelId="{80F692AD-C6E9-4233-A6AC-F0AD52F260CF}" type="presOf" srcId="{3EC8FB72-C87A-44FD-A204-EE710F60BD91}" destId="{9C20B03E-8654-4855-8067-4DBD7CB8EE0C}" srcOrd="0" destOrd="0" presId="urn:microsoft.com/office/officeart/2005/8/layout/vList2"/>
    <dgm:cxn modelId="{71BD38AF-B3C0-4144-90D8-2EFFC3B95C70}" type="presOf" srcId="{615519F2-A660-4098-B29F-491EFAD3BAF1}" destId="{61B823DF-D140-4B07-A314-C970A635F5AD}" srcOrd="0" destOrd="0" presId="urn:microsoft.com/office/officeart/2005/8/layout/vList2"/>
    <dgm:cxn modelId="{42636EC4-3F3A-416C-89A5-7400B91E7781}" type="presOf" srcId="{CD4E3A84-A25A-478D-956B-AF78F2F0CAB6}" destId="{FA24B38B-B176-413D-9610-FD02C671A59C}" srcOrd="0" destOrd="0" presId="urn:microsoft.com/office/officeart/2005/8/layout/vList2"/>
    <dgm:cxn modelId="{BF3081FA-6C96-4EED-BAFA-D6D5D8D457DE}" srcId="{585852C8-4BE9-413A-992E-5FDC62C7AA94}" destId="{B8EA6E81-E3AB-4B71-92E4-6D739C0F5FF1}" srcOrd="0" destOrd="0" parTransId="{73D8BE31-0BD7-4530-8D25-588CDC7955DB}" sibTransId="{82818BEE-0B28-4561-83DC-F7E49D1A3E85}"/>
    <dgm:cxn modelId="{DB7D2440-A7FA-4E57-A5D5-8F62803F4F4D}" type="presParOf" srcId="{9BAAE416-C43C-4579-8B04-67B96B20C5C3}" destId="{751D95B9-22FB-443B-A9A7-80E783208AF9}" srcOrd="0" destOrd="0" presId="urn:microsoft.com/office/officeart/2005/8/layout/vList2"/>
    <dgm:cxn modelId="{FCAE5776-4CBC-44C8-9F95-CB036F0B64EB}" type="presParOf" srcId="{9BAAE416-C43C-4579-8B04-67B96B20C5C3}" destId="{2BEE8603-ECCB-453D-8639-6950FD452F11}" srcOrd="1" destOrd="0" presId="urn:microsoft.com/office/officeart/2005/8/layout/vList2"/>
    <dgm:cxn modelId="{D8FBEF21-8A9A-47A2-A246-7E467E9841A4}" type="presParOf" srcId="{9BAAE416-C43C-4579-8B04-67B96B20C5C3}" destId="{61B823DF-D140-4B07-A314-C970A635F5AD}" srcOrd="2" destOrd="0" presId="urn:microsoft.com/office/officeart/2005/8/layout/vList2"/>
    <dgm:cxn modelId="{65665B1F-7532-4DAF-AA20-FD971601277C}" type="presParOf" srcId="{9BAAE416-C43C-4579-8B04-67B96B20C5C3}" destId="{14E0D9C7-4025-41AF-8E31-DFA43167C067}" srcOrd="3" destOrd="0" presId="urn:microsoft.com/office/officeart/2005/8/layout/vList2"/>
    <dgm:cxn modelId="{B478C2BD-9D11-4D14-8435-28523DC10EA9}" type="presParOf" srcId="{9BAAE416-C43C-4579-8B04-67B96B20C5C3}" destId="{9C20B03E-8654-4855-8067-4DBD7CB8EE0C}" srcOrd="4" destOrd="0" presId="urn:microsoft.com/office/officeart/2005/8/layout/vList2"/>
    <dgm:cxn modelId="{CF5FEAE4-ED1A-441B-82D5-D2C4CB4311AE}" type="presParOf" srcId="{9BAAE416-C43C-4579-8B04-67B96B20C5C3}" destId="{5B920833-B241-4520-859A-15B7C587A4CE}" srcOrd="5" destOrd="0" presId="urn:microsoft.com/office/officeart/2005/8/layout/vList2"/>
    <dgm:cxn modelId="{451858D4-C7FA-4B4A-84F3-F66865559EC2}" type="presParOf" srcId="{9BAAE416-C43C-4579-8B04-67B96B20C5C3}" destId="{FA24B38B-B176-413D-9610-FD02C671A59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25ABA9-61BD-44E8-A6CB-55D90B736B66}"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08A19041-91B2-4D00-B931-72BA2D5170CF}">
      <dgm:prSet phldrT="[Text]"/>
      <dgm:spPr/>
      <dgm:t>
        <a:bodyPr/>
        <a:lstStyle/>
        <a:p>
          <a:r>
            <a:rPr lang="en-US" dirty="0"/>
            <a:t>Relative Rest, no exercise first few days, nap as needed, monitor symptoms </a:t>
          </a:r>
        </a:p>
      </dgm:t>
    </dgm:pt>
    <dgm:pt modelId="{AB87437C-F8A0-4FE4-9532-CB73404B1FBD}" type="parTrans" cxnId="{D237ABDD-C1C2-451E-8BFF-93DE37F4C662}">
      <dgm:prSet/>
      <dgm:spPr/>
      <dgm:t>
        <a:bodyPr/>
        <a:lstStyle/>
        <a:p>
          <a:endParaRPr lang="en-US"/>
        </a:p>
      </dgm:t>
    </dgm:pt>
    <dgm:pt modelId="{5D8FFFB9-BD1E-4D9F-B1D7-307227FA50D8}" type="sibTrans" cxnId="{D237ABDD-C1C2-451E-8BFF-93DE37F4C662}">
      <dgm:prSet/>
      <dgm:spPr/>
      <dgm:t>
        <a:bodyPr/>
        <a:lstStyle/>
        <a:p>
          <a:endParaRPr lang="en-US"/>
        </a:p>
      </dgm:t>
    </dgm:pt>
    <dgm:pt modelId="{BAC87776-A06C-4DB8-A7CD-AF2F8E66F41F}">
      <dgm:prSet phldrT="[Text]"/>
      <dgm:spPr/>
      <dgm:t>
        <a:bodyPr/>
        <a:lstStyle/>
        <a:p>
          <a:r>
            <a:rPr lang="en-US" dirty="0"/>
            <a:t>Moderate Activity and exercise, few days, monitor symptoms</a:t>
          </a:r>
        </a:p>
      </dgm:t>
    </dgm:pt>
    <dgm:pt modelId="{E13FA13D-4DD8-4893-A854-4F982BC6CF29}" type="parTrans" cxnId="{18298EA5-FAB6-468D-A16A-AC89BD8A9B4D}">
      <dgm:prSet/>
      <dgm:spPr/>
      <dgm:t>
        <a:bodyPr/>
        <a:lstStyle/>
        <a:p>
          <a:endParaRPr lang="en-US"/>
        </a:p>
      </dgm:t>
    </dgm:pt>
    <dgm:pt modelId="{632DA99D-271C-432E-AF34-E8BA3303BEAF}" type="sibTrans" cxnId="{18298EA5-FAB6-468D-A16A-AC89BD8A9B4D}">
      <dgm:prSet/>
      <dgm:spPr/>
      <dgm:t>
        <a:bodyPr/>
        <a:lstStyle/>
        <a:p>
          <a:endParaRPr lang="en-US"/>
        </a:p>
      </dgm:t>
    </dgm:pt>
    <dgm:pt modelId="{CCEB5046-E300-4440-B9F7-A1648D52B69D}">
      <dgm:prSet phldrT="[Text]"/>
      <dgm:spPr/>
      <dgm:t>
        <a:bodyPr/>
        <a:lstStyle/>
        <a:p>
          <a:r>
            <a:rPr lang="en-US" dirty="0"/>
            <a:t>Full Return to Activity and exercise, symptoms gone</a:t>
          </a:r>
        </a:p>
      </dgm:t>
    </dgm:pt>
    <dgm:pt modelId="{C96263F6-25E5-49E9-8692-66C5D1D454C6}" type="parTrans" cxnId="{3D3BC361-B0F3-44BA-A4E1-3A51459E2F1D}">
      <dgm:prSet/>
      <dgm:spPr/>
      <dgm:t>
        <a:bodyPr/>
        <a:lstStyle/>
        <a:p>
          <a:endParaRPr lang="en-US"/>
        </a:p>
      </dgm:t>
    </dgm:pt>
    <dgm:pt modelId="{07C056EE-E1CE-4686-86F3-386D58541409}" type="sibTrans" cxnId="{3D3BC361-B0F3-44BA-A4E1-3A51459E2F1D}">
      <dgm:prSet/>
      <dgm:spPr/>
      <dgm:t>
        <a:bodyPr/>
        <a:lstStyle/>
        <a:p>
          <a:endParaRPr lang="en-US"/>
        </a:p>
      </dgm:t>
    </dgm:pt>
    <dgm:pt modelId="{89CEDC34-73A4-45AE-AEE2-0F6F0C12AE7C}">
      <dgm:prSet phldrT="[Text]"/>
      <dgm:spPr/>
      <dgm:t>
        <a:bodyPr/>
        <a:lstStyle/>
        <a:p>
          <a:r>
            <a:rPr lang="en-US" dirty="0"/>
            <a:t>Mild Activity and exercise, few days,  monitor symptoms</a:t>
          </a:r>
        </a:p>
      </dgm:t>
    </dgm:pt>
    <dgm:pt modelId="{64C032CA-6F9B-4D65-AC34-9E9EC6F423B9}" type="parTrans" cxnId="{31B941C6-A94E-47F5-A690-1CC03F445B4D}">
      <dgm:prSet/>
      <dgm:spPr/>
      <dgm:t>
        <a:bodyPr/>
        <a:lstStyle/>
        <a:p>
          <a:endParaRPr lang="en-US"/>
        </a:p>
      </dgm:t>
    </dgm:pt>
    <dgm:pt modelId="{EC966705-0297-40BA-9A06-4812DA8006F8}" type="sibTrans" cxnId="{31B941C6-A94E-47F5-A690-1CC03F445B4D}">
      <dgm:prSet/>
      <dgm:spPr/>
      <dgm:t>
        <a:bodyPr/>
        <a:lstStyle/>
        <a:p>
          <a:endParaRPr lang="en-US"/>
        </a:p>
      </dgm:t>
    </dgm:pt>
    <dgm:pt modelId="{90B9CE50-275E-42B0-955C-E4DF34FE48BA}" type="pres">
      <dgm:prSet presAssocID="{4F25ABA9-61BD-44E8-A6CB-55D90B736B66}" presName="rootnode" presStyleCnt="0">
        <dgm:presLayoutVars>
          <dgm:chMax/>
          <dgm:chPref/>
          <dgm:dir/>
          <dgm:animLvl val="lvl"/>
        </dgm:presLayoutVars>
      </dgm:prSet>
      <dgm:spPr/>
    </dgm:pt>
    <dgm:pt modelId="{253D6ED8-2723-44BD-96C7-EEF1C3B4AE15}" type="pres">
      <dgm:prSet presAssocID="{08A19041-91B2-4D00-B931-72BA2D5170CF}" presName="composite" presStyleCnt="0"/>
      <dgm:spPr/>
    </dgm:pt>
    <dgm:pt modelId="{CF86BF11-2BD7-481A-AB51-80604D1B7534}" type="pres">
      <dgm:prSet presAssocID="{08A19041-91B2-4D00-B931-72BA2D5170CF}" presName="LShape" presStyleLbl="alignNode1" presStyleIdx="0" presStyleCnt="7"/>
      <dgm:spPr/>
    </dgm:pt>
    <dgm:pt modelId="{AD5E9DCF-786C-4683-BA08-624DE524A6DE}" type="pres">
      <dgm:prSet presAssocID="{08A19041-91B2-4D00-B931-72BA2D5170CF}" presName="ParentText" presStyleLbl="revTx" presStyleIdx="0" presStyleCnt="4">
        <dgm:presLayoutVars>
          <dgm:chMax val="0"/>
          <dgm:chPref val="0"/>
          <dgm:bulletEnabled val="1"/>
        </dgm:presLayoutVars>
      </dgm:prSet>
      <dgm:spPr/>
    </dgm:pt>
    <dgm:pt modelId="{1209E174-F6F1-46DA-B7D3-C54A2F76036B}" type="pres">
      <dgm:prSet presAssocID="{08A19041-91B2-4D00-B931-72BA2D5170CF}" presName="Triangle" presStyleLbl="alignNode1" presStyleIdx="1" presStyleCnt="7"/>
      <dgm:spPr/>
    </dgm:pt>
    <dgm:pt modelId="{6298FC7C-EABC-4DAA-8CC3-8A251A92080E}" type="pres">
      <dgm:prSet presAssocID="{5D8FFFB9-BD1E-4D9F-B1D7-307227FA50D8}" presName="sibTrans" presStyleCnt="0"/>
      <dgm:spPr/>
    </dgm:pt>
    <dgm:pt modelId="{A0E8E58B-BBA2-49D3-A046-E0A2BB8E34A0}" type="pres">
      <dgm:prSet presAssocID="{5D8FFFB9-BD1E-4D9F-B1D7-307227FA50D8}" presName="space" presStyleCnt="0"/>
      <dgm:spPr/>
    </dgm:pt>
    <dgm:pt modelId="{7FA97C46-BB1B-471B-B4C8-0DA930C23594}" type="pres">
      <dgm:prSet presAssocID="{89CEDC34-73A4-45AE-AEE2-0F6F0C12AE7C}" presName="composite" presStyleCnt="0"/>
      <dgm:spPr/>
    </dgm:pt>
    <dgm:pt modelId="{6071AB38-4BFF-4AC7-987B-622931A75374}" type="pres">
      <dgm:prSet presAssocID="{89CEDC34-73A4-45AE-AEE2-0F6F0C12AE7C}" presName="LShape" presStyleLbl="alignNode1" presStyleIdx="2" presStyleCnt="7"/>
      <dgm:spPr/>
    </dgm:pt>
    <dgm:pt modelId="{10F600AD-8305-4E58-89F8-FD9369E8727A}" type="pres">
      <dgm:prSet presAssocID="{89CEDC34-73A4-45AE-AEE2-0F6F0C12AE7C}" presName="ParentText" presStyleLbl="revTx" presStyleIdx="1" presStyleCnt="4">
        <dgm:presLayoutVars>
          <dgm:chMax val="0"/>
          <dgm:chPref val="0"/>
          <dgm:bulletEnabled val="1"/>
        </dgm:presLayoutVars>
      </dgm:prSet>
      <dgm:spPr/>
    </dgm:pt>
    <dgm:pt modelId="{5C9EA0A2-A9C2-421B-B5B4-489A3E9C6909}" type="pres">
      <dgm:prSet presAssocID="{89CEDC34-73A4-45AE-AEE2-0F6F0C12AE7C}" presName="Triangle" presStyleLbl="alignNode1" presStyleIdx="3" presStyleCnt="7"/>
      <dgm:spPr/>
    </dgm:pt>
    <dgm:pt modelId="{A5E41439-7745-4342-813A-A2C35E270CE7}" type="pres">
      <dgm:prSet presAssocID="{EC966705-0297-40BA-9A06-4812DA8006F8}" presName="sibTrans" presStyleCnt="0"/>
      <dgm:spPr/>
    </dgm:pt>
    <dgm:pt modelId="{3289CBF3-139E-43E1-A8AF-C678E8605BF7}" type="pres">
      <dgm:prSet presAssocID="{EC966705-0297-40BA-9A06-4812DA8006F8}" presName="space" presStyleCnt="0"/>
      <dgm:spPr/>
    </dgm:pt>
    <dgm:pt modelId="{7A88048B-C99A-4C71-8353-3C217C996198}" type="pres">
      <dgm:prSet presAssocID="{BAC87776-A06C-4DB8-A7CD-AF2F8E66F41F}" presName="composite" presStyleCnt="0"/>
      <dgm:spPr/>
    </dgm:pt>
    <dgm:pt modelId="{7BD8DB47-BF59-4ACA-9CB5-9AD357E77DB9}" type="pres">
      <dgm:prSet presAssocID="{BAC87776-A06C-4DB8-A7CD-AF2F8E66F41F}" presName="LShape" presStyleLbl="alignNode1" presStyleIdx="4" presStyleCnt="7"/>
      <dgm:spPr/>
    </dgm:pt>
    <dgm:pt modelId="{005637DB-52B2-4466-9B18-A2847A3BC1E9}" type="pres">
      <dgm:prSet presAssocID="{BAC87776-A06C-4DB8-A7CD-AF2F8E66F41F}" presName="ParentText" presStyleLbl="revTx" presStyleIdx="2" presStyleCnt="4" custLinFactNeighborX="8984" custLinFactNeighborY="-606">
        <dgm:presLayoutVars>
          <dgm:chMax val="0"/>
          <dgm:chPref val="0"/>
          <dgm:bulletEnabled val="1"/>
        </dgm:presLayoutVars>
      </dgm:prSet>
      <dgm:spPr/>
    </dgm:pt>
    <dgm:pt modelId="{4F7C0FA5-8917-467C-AEE2-E6C4C4F66882}" type="pres">
      <dgm:prSet presAssocID="{BAC87776-A06C-4DB8-A7CD-AF2F8E66F41F}" presName="Triangle" presStyleLbl="alignNode1" presStyleIdx="5" presStyleCnt="7"/>
      <dgm:spPr/>
    </dgm:pt>
    <dgm:pt modelId="{2451EA2A-53F3-4623-8D69-78DE66A3DBD4}" type="pres">
      <dgm:prSet presAssocID="{632DA99D-271C-432E-AF34-E8BA3303BEAF}" presName="sibTrans" presStyleCnt="0"/>
      <dgm:spPr/>
    </dgm:pt>
    <dgm:pt modelId="{12C4D3D5-5293-49A3-84DC-72371E8F89C6}" type="pres">
      <dgm:prSet presAssocID="{632DA99D-271C-432E-AF34-E8BA3303BEAF}" presName="space" presStyleCnt="0"/>
      <dgm:spPr/>
    </dgm:pt>
    <dgm:pt modelId="{A8E0FBCE-C21A-42B1-9DFE-20C57DB5A744}" type="pres">
      <dgm:prSet presAssocID="{CCEB5046-E300-4440-B9F7-A1648D52B69D}" presName="composite" presStyleCnt="0"/>
      <dgm:spPr/>
    </dgm:pt>
    <dgm:pt modelId="{7FA6B08C-3EBB-4147-9F04-B855A6CD6696}" type="pres">
      <dgm:prSet presAssocID="{CCEB5046-E300-4440-B9F7-A1648D52B69D}" presName="LShape" presStyleLbl="alignNode1" presStyleIdx="6" presStyleCnt="7"/>
      <dgm:spPr/>
    </dgm:pt>
    <dgm:pt modelId="{96928733-ADBC-4E56-B642-0D8BA13FF512}" type="pres">
      <dgm:prSet presAssocID="{CCEB5046-E300-4440-B9F7-A1648D52B69D}" presName="ParentText" presStyleLbl="revTx" presStyleIdx="3" presStyleCnt="4" custLinFactNeighborX="7022" custLinFactNeighborY="22">
        <dgm:presLayoutVars>
          <dgm:chMax val="0"/>
          <dgm:chPref val="0"/>
          <dgm:bulletEnabled val="1"/>
        </dgm:presLayoutVars>
      </dgm:prSet>
      <dgm:spPr/>
    </dgm:pt>
  </dgm:ptLst>
  <dgm:cxnLst>
    <dgm:cxn modelId="{7BC39B06-F9A4-46FA-867B-A6EFC29EB6A3}" type="presOf" srcId="{89CEDC34-73A4-45AE-AEE2-0F6F0C12AE7C}" destId="{10F600AD-8305-4E58-89F8-FD9369E8727A}" srcOrd="0" destOrd="0" presId="urn:microsoft.com/office/officeart/2009/3/layout/StepUpProcess"/>
    <dgm:cxn modelId="{3D3BC361-B0F3-44BA-A4E1-3A51459E2F1D}" srcId="{4F25ABA9-61BD-44E8-A6CB-55D90B736B66}" destId="{CCEB5046-E300-4440-B9F7-A1648D52B69D}" srcOrd="3" destOrd="0" parTransId="{C96263F6-25E5-49E9-8692-66C5D1D454C6}" sibTransId="{07C056EE-E1CE-4686-86F3-386D58541409}"/>
    <dgm:cxn modelId="{40E3C47E-99B5-4132-A765-C7049BE61D46}" type="presOf" srcId="{08A19041-91B2-4D00-B931-72BA2D5170CF}" destId="{AD5E9DCF-786C-4683-BA08-624DE524A6DE}" srcOrd="0" destOrd="0" presId="urn:microsoft.com/office/officeart/2009/3/layout/StepUpProcess"/>
    <dgm:cxn modelId="{18298EA5-FAB6-468D-A16A-AC89BD8A9B4D}" srcId="{4F25ABA9-61BD-44E8-A6CB-55D90B736B66}" destId="{BAC87776-A06C-4DB8-A7CD-AF2F8E66F41F}" srcOrd="2" destOrd="0" parTransId="{E13FA13D-4DD8-4893-A854-4F982BC6CF29}" sibTransId="{632DA99D-271C-432E-AF34-E8BA3303BEAF}"/>
    <dgm:cxn modelId="{4F7D71A9-7069-495B-87FF-30CC2F56F622}" type="presOf" srcId="{CCEB5046-E300-4440-B9F7-A1648D52B69D}" destId="{96928733-ADBC-4E56-B642-0D8BA13FF512}" srcOrd="0" destOrd="0" presId="urn:microsoft.com/office/officeart/2009/3/layout/StepUpProcess"/>
    <dgm:cxn modelId="{31B941C6-A94E-47F5-A690-1CC03F445B4D}" srcId="{4F25ABA9-61BD-44E8-A6CB-55D90B736B66}" destId="{89CEDC34-73A4-45AE-AEE2-0F6F0C12AE7C}" srcOrd="1" destOrd="0" parTransId="{64C032CA-6F9B-4D65-AC34-9E9EC6F423B9}" sibTransId="{EC966705-0297-40BA-9A06-4812DA8006F8}"/>
    <dgm:cxn modelId="{813324DD-2CE4-4D68-B13F-843975AA1CA8}" type="presOf" srcId="{BAC87776-A06C-4DB8-A7CD-AF2F8E66F41F}" destId="{005637DB-52B2-4466-9B18-A2847A3BC1E9}" srcOrd="0" destOrd="0" presId="urn:microsoft.com/office/officeart/2009/3/layout/StepUpProcess"/>
    <dgm:cxn modelId="{D237ABDD-C1C2-451E-8BFF-93DE37F4C662}" srcId="{4F25ABA9-61BD-44E8-A6CB-55D90B736B66}" destId="{08A19041-91B2-4D00-B931-72BA2D5170CF}" srcOrd="0" destOrd="0" parTransId="{AB87437C-F8A0-4FE4-9532-CB73404B1FBD}" sibTransId="{5D8FFFB9-BD1E-4D9F-B1D7-307227FA50D8}"/>
    <dgm:cxn modelId="{67032AF7-3217-4A87-BBE6-109DE4F44710}" type="presOf" srcId="{4F25ABA9-61BD-44E8-A6CB-55D90B736B66}" destId="{90B9CE50-275E-42B0-955C-E4DF34FE48BA}" srcOrd="0" destOrd="0" presId="urn:microsoft.com/office/officeart/2009/3/layout/StepUpProcess"/>
    <dgm:cxn modelId="{275C8B7E-D31F-4C80-891B-5E44B87C3C0D}" type="presParOf" srcId="{90B9CE50-275E-42B0-955C-E4DF34FE48BA}" destId="{253D6ED8-2723-44BD-96C7-EEF1C3B4AE15}" srcOrd="0" destOrd="0" presId="urn:microsoft.com/office/officeart/2009/3/layout/StepUpProcess"/>
    <dgm:cxn modelId="{9E906741-568B-4A1E-8613-0B023B219488}" type="presParOf" srcId="{253D6ED8-2723-44BD-96C7-EEF1C3B4AE15}" destId="{CF86BF11-2BD7-481A-AB51-80604D1B7534}" srcOrd="0" destOrd="0" presId="urn:microsoft.com/office/officeart/2009/3/layout/StepUpProcess"/>
    <dgm:cxn modelId="{27C89401-95E3-4365-B5FE-BA5E95B1093E}" type="presParOf" srcId="{253D6ED8-2723-44BD-96C7-EEF1C3B4AE15}" destId="{AD5E9DCF-786C-4683-BA08-624DE524A6DE}" srcOrd="1" destOrd="0" presId="urn:microsoft.com/office/officeart/2009/3/layout/StepUpProcess"/>
    <dgm:cxn modelId="{3BE97434-8F67-49EC-AD5C-AD7556A89B8D}" type="presParOf" srcId="{253D6ED8-2723-44BD-96C7-EEF1C3B4AE15}" destId="{1209E174-F6F1-46DA-B7D3-C54A2F76036B}" srcOrd="2" destOrd="0" presId="urn:microsoft.com/office/officeart/2009/3/layout/StepUpProcess"/>
    <dgm:cxn modelId="{D139D785-BDE1-47F6-A49E-E1D264E5626A}" type="presParOf" srcId="{90B9CE50-275E-42B0-955C-E4DF34FE48BA}" destId="{6298FC7C-EABC-4DAA-8CC3-8A251A92080E}" srcOrd="1" destOrd="0" presId="urn:microsoft.com/office/officeart/2009/3/layout/StepUpProcess"/>
    <dgm:cxn modelId="{2B0A519B-3F1E-4862-A19E-8A11345559AD}" type="presParOf" srcId="{6298FC7C-EABC-4DAA-8CC3-8A251A92080E}" destId="{A0E8E58B-BBA2-49D3-A046-E0A2BB8E34A0}" srcOrd="0" destOrd="0" presId="urn:microsoft.com/office/officeart/2009/3/layout/StepUpProcess"/>
    <dgm:cxn modelId="{4A5E64CC-1761-4A29-9061-394E1748B0C7}" type="presParOf" srcId="{90B9CE50-275E-42B0-955C-E4DF34FE48BA}" destId="{7FA97C46-BB1B-471B-B4C8-0DA930C23594}" srcOrd="2" destOrd="0" presId="urn:microsoft.com/office/officeart/2009/3/layout/StepUpProcess"/>
    <dgm:cxn modelId="{76EF1575-B7CE-4DF7-BFE6-D55B1A76A56E}" type="presParOf" srcId="{7FA97C46-BB1B-471B-B4C8-0DA930C23594}" destId="{6071AB38-4BFF-4AC7-987B-622931A75374}" srcOrd="0" destOrd="0" presId="urn:microsoft.com/office/officeart/2009/3/layout/StepUpProcess"/>
    <dgm:cxn modelId="{11954EB9-9794-40E8-89A3-838B1CA55FA8}" type="presParOf" srcId="{7FA97C46-BB1B-471B-B4C8-0DA930C23594}" destId="{10F600AD-8305-4E58-89F8-FD9369E8727A}" srcOrd="1" destOrd="0" presId="urn:microsoft.com/office/officeart/2009/3/layout/StepUpProcess"/>
    <dgm:cxn modelId="{0B01EFB9-61F1-46A5-B8E4-79EE650C6277}" type="presParOf" srcId="{7FA97C46-BB1B-471B-B4C8-0DA930C23594}" destId="{5C9EA0A2-A9C2-421B-B5B4-489A3E9C6909}" srcOrd="2" destOrd="0" presId="urn:microsoft.com/office/officeart/2009/3/layout/StepUpProcess"/>
    <dgm:cxn modelId="{3AA2E7FC-0A95-4EDD-B27A-6C3FE82DA643}" type="presParOf" srcId="{90B9CE50-275E-42B0-955C-E4DF34FE48BA}" destId="{A5E41439-7745-4342-813A-A2C35E270CE7}" srcOrd="3" destOrd="0" presId="urn:microsoft.com/office/officeart/2009/3/layout/StepUpProcess"/>
    <dgm:cxn modelId="{A5C62E4A-2E66-4DF1-AFA0-47D5CA1316CA}" type="presParOf" srcId="{A5E41439-7745-4342-813A-A2C35E270CE7}" destId="{3289CBF3-139E-43E1-A8AF-C678E8605BF7}" srcOrd="0" destOrd="0" presId="urn:microsoft.com/office/officeart/2009/3/layout/StepUpProcess"/>
    <dgm:cxn modelId="{07CEFE55-88B5-47E7-925D-CA5684FA3907}" type="presParOf" srcId="{90B9CE50-275E-42B0-955C-E4DF34FE48BA}" destId="{7A88048B-C99A-4C71-8353-3C217C996198}" srcOrd="4" destOrd="0" presId="urn:microsoft.com/office/officeart/2009/3/layout/StepUpProcess"/>
    <dgm:cxn modelId="{BD8E7107-6CF2-4191-8C97-BDF4DAD5E0C9}" type="presParOf" srcId="{7A88048B-C99A-4C71-8353-3C217C996198}" destId="{7BD8DB47-BF59-4ACA-9CB5-9AD357E77DB9}" srcOrd="0" destOrd="0" presId="urn:microsoft.com/office/officeart/2009/3/layout/StepUpProcess"/>
    <dgm:cxn modelId="{FDFAF63A-2283-4541-9072-271F6B57520F}" type="presParOf" srcId="{7A88048B-C99A-4C71-8353-3C217C996198}" destId="{005637DB-52B2-4466-9B18-A2847A3BC1E9}" srcOrd="1" destOrd="0" presId="urn:microsoft.com/office/officeart/2009/3/layout/StepUpProcess"/>
    <dgm:cxn modelId="{E142AEAC-D965-47CE-9DDC-7878B1F202F3}" type="presParOf" srcId="{7A88048B-C99A-4C71-8353-3C217C996198}" destId="{4F7C0FA5-8917-467C-AEE2-E6C4C4F66882}" srcOrd="2" destOrd="0" presId="urn:microsoft.com/office/officeart/2009/3/layout/StepUpProcess"/>
    <dgm:cxn modelId="{CC920973-484A-472F-8C06-34530A0A6EF2}" type="presParOf" srcId="{90B9CE50-275E-42B0-955C-E4DF34FE48BA}" destId="{2451EA2A-53F3-4623-8D69-78DE66A3DBD4}" srcOrd="5" destOrd="0" presId="urn:microsoft.com/office/officeart/2009/3/layout/StepUpProcess"/>
    <dgm:cxn modelId="{1168528C-82A8-45C8-85E1-7AB9E1A12BED}" type="presParOf" srcId="{2451EA2A-53F3-4623-8D69-78DE66A3DBD4}" destId="{12C4D3D5-5293-49A3-84DC-72371E8F89C6}" srcOrd="0" destOrd="0" presId="urn:microsoft.com/office/officeart/2009/3/layout/StepUpProcess"/>
    <dgm:cxn modelId="{81119AC1-E979-4CA5-B272-FB414789CAD0}" type="presParOf" srcId="{90B9CE50-275E-42B0-955C-E4DF34FE48BA}" destId="{A8E0FBCE-C21A-42B1-9DFE-20C57DB5A744}" srcOrd="6" destOrd="0" presId="urn:microsoft.com/office/officeart/2009/3/layout/StepUpProcess"/>
    <dgm:cxn modelId="{A489B5BE-3BD8-4EA0-A775-B08FB4CAFF3D}" type="presParOf" srcId="{A8E0FBCE-C21A-42B1-9DFE-20C57DB5A744}" destId="{7FA6B08C-3EBB-4147-9F04-B855A6CD6696}" srcOrd="0" destOrd="0" presId="urn:microsoft.com/office/officeart/2009/3/layout/StepUpProcess"/>
    <dgm:cxn modelId="{DC2CB5E4-22AE-4A19-94F2-9D175C5ADB57}" type="presParOf" srcId="{A8E0FBCE-C21A-42B1-9DFE-20C57DB5A744}" destId="{96928733-ADBC-4E56-B642-0D8BA13FF512}"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0D16A8-876A-4F15-A35D-BA7DC98FE42A}" type="doc">
      <dgm:prSet loTypeId="urn:microsoft.com/office/officeart/2005/8/layout/radial6" loCatId="relationship" qsTypeId="urn:microsoft.com/office/officeart/2005/8/quickstyle/3d1" qsCatId="3D" csTypeId="urn:microsoft.com/office/officeart/2005/8/colors/colorful1" csCatId="colorful" phldr="1"/>
      <dgm:spPr/>
      <dgm:t>
        <a:bodyPr/>
        <a:lstStyle/>
        <a:p>
          <a:endParaRPr lang="en-US"/>
        </a:p>
      </dgm:t>
    </dgm:pt>
    <dgm:pt modelId="{DCD17DDF-B528-4084-9376-6FE03B6DCFCE}">
      <dgm:prSet phldrT="[Text]"/>
      <dgm:spPr/>
      <dgm:t>
        <a:bodyPr/>
        <a:lstStyle/>
        <a:p>
          <a:r>
            <a:rPr lang="en-US" dirty="0"/>
            <a:t>TBI</a:t>
          </a:r>
        </a:p>
      </dgm:t>
    </dgm:pt>
    <dgm:pt modelId="{54B6E0D6-D938-4D8C-BD52-47B0F31673D6}" type="parTrans" cxnId="{180C8E11-DB67-4568-AB7D-7F692B3E7AD9}">
      <dgm:prSet/>
      <dgm:spPr/>
      <dgm:t>
        <a:bodyPr/>
        <a:lstStyle/>
        <a:p>
          <a:endParaRPr lang="en-US"/>
        </a:p>
      </dgm:t>
    </dgm:pt>
    <dgm:pt modelId="{1853DDC3-71B0-45B7-9367-F9CB34AB4BF0}" type="sibTrans" cxnId="{180C8E11-DB67-4568-AB7D-7F692B3E7AD9}">
      <dgm:prSet/>
      <dgm:spPr/>
      <dgm:t>
        <a:bodyPr/>
        <a:lstStyle/>
        <a:p>
          <a:endParaRPr lang="en-US"/>
        </a:p>
      </dgm:t>
    </dgm:pt>
    <dgm:pt modelId="{75565B5A-A69B-40A3-91ED-B0B7C5B4A947}">
      <dgm:prSet phldrT="[Text]"/>
      <dgm:spPr/>
      <dgm:t>
        <a:bodyPr/>
        <a:lstStyle/>
        <a:p>
          <a:r>
            <a:rPr lang="en-US" dirty="0"/>
            <a:t>Sleep</a:t>
          </a:r>
        </a:p>
      </dgm:t>
    </dgm:pt>
    <dgm:pt modelId="{90009F2F-815E-49E2-9275-B846F866D703}" type="parTrans" cxnId="{BFCF7F5E-F41B-4F75-9F63-8EBB06D5833E}">
      <dgm:prSet/>
      <dgm:spPr/>
      <dgm:t>
        <a:bodyPr/>
        <a:lstStyle/>
        <a:p>
          <a:endParaRPr lang="en-US"/>
        </a:p>
      </dgm:t>
    </dgm:pt>
    <dgm:pt modelId="{2246A798-C120-4A3E-A40D-0B48B6685B68}" type="sibTrans" cxnId="{BFCF7F5E-F41B-4F75-9F63-8EBB06D5833E}">
      <dgm:prSet/>
      <dgm:spPr/>
      <dgm:t>
        <a:bodyPr/>
        <a:lstStyle/>
        <a:p>
          <a:endParaRPr lang="en-US"/>
        </a:p>
      </dgm:t>
    </dgm:pt>
    <dgm:pt modelId="{1542FC34-6A7A-4126-AA80-C7197139EFA6}">
      <dgm:prSet phldrT="[Text]"/>
      <dgm:spPr/>
      <dgm:t>
        <a:bodyPr/>
        <a:lstStyle/>
        <a:p>
          <a:r>
            <a:rPr lang="en-US" dirty="0"/>
            <a:t>Fatigue</a:t>
          </a:r>
        </a:p>
      </dgm:t>
    </dgm:pt>
    <dgm:pt modelId="{151216F8-D645-4A81-9F23-A8B12542BDE7}" type="parTrans" cxnId="{11E5E421-E3FC-4D3C-8179-E684ECF8132F}">
      <dgm:prSet/>
      <dgm:spPr/>
      <dgm:t>
        <a:bodyPr/>
        <a:lstStyle/>
        <a:p>
          <a:endParaRPr lang="en-US"/>
        </a:p>
      </dgm:t>
    </dgm:pt>
    <dgm:pt modelId="{19AA92C8-307B-450A-828E-D2DB08BA5F21}" type="sibTrans" cxnId="{11E5E421-E3FC-4D3C-8179-E684ECF8132F}">
      <dgm:prSet/>
      <dgm:spPr/>
      <dgm:t>
        <a:bodyPr/>
        <a:lstStyle/>
        <a:p>
          <a:endParaRPr lang="en-US"/>
        </a:p>
      </dgm:t>
    </dgm:pt>
    <dgm:pt modelId="{D8FDF52F-3928-407C-8155-57A88E5A8E0A}">
      <dgm:prSet phldrT="[Text]"/>
      <dgm:spPr/>
      <dgm:t>
        <a:bodyPr/>
        <a:lstStyle/>
        <a:p>
          <a:r>
            <a:rPr lang="en-US" dirty="0"/>
            <a:t>Dep</a:t>
          </a:r>
        </a:p>
      </dgm:t>
    </dgm:pt>
    <dgm:pt modelId="{EF9650E3-8AEC-4BA2-85FE-5631170DF9EA}" type="parTrans" cxnId="{E8F7A723-1EB2-4D37-9612-16D7685A4A0D}">
      <dgm:prSet/>
      <dgm:spPr/>
      <dgm:t>
        <a:bodyPr/>
        <a:lstStyle/>
        <a:p>
          <a:endParaRPr lang="en-US"/>
        </a:p>
      </dgm:t>
    </dgm:pt>
    <dgm:pt modelId="{481DE26F-9237-4280-93E6-9CA8CB894F0C}" type="sibTrans" cxnId="{E8F7A723-1EB2-4D37-9612-16D7685A4A0D}">
      <dgm:prSet/>
      <dgm:spPr/>
      <dgm:t>
        <a:bodyPr/>
        <a:lstStyle/>
        <a:p>
          <a:endParaRPr lang="en-US"/>
        </a:p>
      </dgm:t>
    </dgm:pt>
    <dgm:pt modelId="{970A598E-A8E9-4638-ADB6-9FD170EBD354}">
      <dgm:prSet phldrT="[Text]"/>
      <dgm:spPr/>
      <dgm:t>
        <a:bodyPr/>
        <a:lstStyle/>
        <a:p>
          <a:r>
            <a:rPr lang="en-US" dirty="0"/>
            <a:t>Anxiety</a:t>
          </a:r>
        </a:p>
      </dgm:t>
    </dgm:pt>
    <dgm:pt modelId="{E1745E73-B5B6-43D5-A9D0-E36F1A1FC217}" type="parTrans" cxnId="{7BF5E870-C5C5-481E-BE26-6988EC626DAE}">
      <dgm:prSet/>
      <dgm:spPr/>
      <dgm:t>
        <a:bodyPr/>
        <a:lstStyle/>
        <a:p>
          <a:endParaRPr lang="en-US"/>
        </a:p>
      </dgm:t>
    </dgm:pt>
    <dgm:pt modelId="{A96D44F3-3636-444B-A63D-220EC55FEF08}" type="sibTrans" cxnId="{7BF5E870-C5C5-481E-BE26-6988EC626DAE}">
      <dgm:prSet/>
      <dgm:spPr/>
      <dgm:t>
        <a:bodyPr/>
        <a:lstStyle/>
        <a:p>
          <a:endParaRPr lang="en-US"/>
        </a:p>
      </dgm:t>
    </dgm:pt>
    <dgm:pt modelId="{8E822228-F896-409A-9BA4-A07B053A8937}">
      <dgm:prSet phldrT="[Text]"/>
      <dgm:spPr/>
      <dgm:t>
        <a:bodyPr/>
        <a:lstStyle/>
        <a:p>
          <a:r>
            <a:rPr lang="en-US" dirty="0"/>
            <a:t>Pain</a:t>
          </a:r>
        </a:p>
      </dgm:t>
    </dgm:pt>
    <dgm:pt modelId="{E35C5BCB-4053-4925-BA3B-DE13A067FDE6}" type="parTrans" cxnId="{04404EA9-B2AD-440B-BA5A-E46BBBB0B135}">
      <dgm:prSet/>
      <dgm:spPr/>
      <dgm:t>
        <a:bodyPr/>
        <a:lstStyle/>
        <a:p>
          <a:endParaRPr lang="en-US"/>
        </a:p>
      </dgm:t>
    </dgm:pt>
    <dgm:pt modelId="{AD38D795-7DB9-49F5-A926-E2341A86AE5A}" type="sibTrans" cxnId="{04404EA9-B2AD-440B-BA5A-E46BBBB0B135}">
      <dgm:prSet/>
      <dgm:spPr/>
      <dgm:t>
        <a:bodyPr/>
        <a:lstStyle/>
        <a:p>
          <a:endParaRPr lang="en-US"/>
        </a:p>
      </dgm:t>
    </dgm:pt>
    <dgm:pt modelId="{5BD384F1-C869-4FA4-9F14-01EC7217DEE4}" type="pres">
      <dgm:prSet presAssocID="{060D16A8-876A-4F15-A35D-BA7DC98FE42A}" presName="Name0" presStyleCnt="0">
        <dgm:presLayoutVars>
          <dgm:chMax val="1"/>
          <dgm:dir/>
          <dgm:animLvl val="ctr"/>
          <dgm:resizeHandles val="exact"/>
        </dgm:presLayoutVars>
      </dgm:prSet>
      <dgm:spPr/>
    </dgm:pt>
    <dgm:pt modelId="{D44E0428-C21C-43D0-BCA5-9C70D7F58996}" type="pres">
      <dgm:prSet presAssocID="{DCD17DDF-B528-4084-9376-6FE03B6DCFCE}" presName="centerShape" presStyleLbl="node0" presStyleIdx="0" presStyleCnt="1"/>
      <dgm:spPr/>
    </dgm:pt>
    <dgm:pt modelId="{F6CCC871-77CF-4460-A159-9F1ED05ACF33}" type="pres">
      <dgm:prSet presAssocID="{75565B5A-A69B-40A3-91ED-B0B7C5B4A947}" presName="node" presStyleLbl="node1" presStyleIdx="0" presStyleCnt="5">
        <dgm:presLayoutVars>
          <dgm:bulletEnabled val="1"/>
        </dgm:presLayoutVars>
      </dgm:prSet>
      <dgm:spPr/>
    </dgm:pt>
    <dgm:pt modelId="{BFC74351-2796-4ECE-8CE8-9649EF0DB963}" type="pres">
      <dgm:prSet presAssocID="{75565B5A-A69B-40A3-91ED-B0B7C5B4A947}" presName="dummy" presStyleCnt="0"/>
      <dgm:spPr/>
    </dgm:pt>
    <dgm:pt modelId="{D4738077-0B05-4D1B-9C0D-F5225BD14024}" type="pres">
      <dgm:prSet presAssocID="{2246A798-C120-4A3E-A40D-0B48B6685B68}" presName="sibTrans" presStyleLbl="sibTrans2D1" presStyleIdx="0" presStyleCnt="5"/>
      <dgm:spPr/>
    </dgm:pt>
    <dgm:pt modelId="{6BAA6108-AF92-4943-B3A3-AC646344AC53}" type="pres">
      <dgm:prSet presAssocID="{1542FC34-6A7A-4126-AA80-C7197139EFA6}" presName="node" presStyleLbl="node1" presStyleIdx="1" presStyleCnt="5">
        <dgm:presLayoutVars>
          <dgm:bulletEnabled val="1"/>
        </dgm:presLayoutVars>
      </dgm:prSet>
      <dgm:spPr/>
    </dgm:pt>
    <dgm:pt modelId="{644B91E4-2429-4B92-906E-D795612383FE}" type="pres">
      <dgm:prSet presAssocID="{1542FC34-6A7A-4126-AA80-C7197139EFA6}" presName="dummy" presStyleCnt="0"/>
      <dgm:spPr/>
    </dgm:pt>
    <dgm:pt modelId="{14AA7896-5845-46AB-91E3-1400F7D205DD}" type="pres">
      <dgm:prSet presAssocID="{19AA92C8-307B-450A-828E-D2DB08BA5F21}" presName="sibTrans" presStyleLbl="sibTrans2D1" presStyleIdx="1" presStyleCnt="5"/>
      <dgm:spPr/>
    </dgm:pt>
    <dgm:pt modelId="{D72DD90E-2D49-45A9-9432-4E4A3F93005A}" type="pres">
      <dgm:prSet presAssocID="{D8FDF52F-3928-407C-8155-57A88E5A8E0A}" presName="node" presStyleLbl="node1" presStyleIdx="2" presStyleCnt="5">
        <dgm:presLayoutVars>
          <dgm:bulletEnabled val="1"/>
        </dgm:presLayoutVars>
      </dgm:prSet>
      <dgm:spPr/>
    </dgm:pt>
    <dgm:pt modelId="{70ECA9FC-FB33-46DA-9C99-448148702A5A}" type="pres">
      <dgm:prSet presAssocID="{D8FDF52F-3928-407C-8155-57A88E5A8E0A}" presName="dummy" presStyleCnt="0"/>
      <dgm:spPr/>
    </dgm:pt>
    <dgm:pt modelId="{E0F951FE-E5ED-4370-9D9D-5316A22851D9}" type="pres">
      <dgm:prSet presAssocID="{481DE26F-9237-4280-93E6-9CA8CB894F0C}" presName="sibTrans" presStyleLbl="sibTrans2D1" presStyleIdx="2" presStyleCnt="5"/>
      <dgm:spPr/>
    </dgm:pt>
    <dgm:pt modelId="{4CDC45FD-E3BE-4B3D-BFBA-25C1A2A46221}" type="pres">
      <dgm:prSet presAssocID="{970A598E-A8E9-4638-ADB6-9FD170EBD354}" presName="node" presStyleLbl="node1" presStyleIdx="3" presStyleCnt="5">
        <dgm:presLayoutVars>
          <dgm:bulletEnabled val="1"/>
        </dgm:presLayoutVars>
      </dgm:prSet>
      <dgm:spPr/>
    </dgm:pt>
    <dgm:pt modelId="{5685E9E6-3A96-452C-85E1-FC1BAB50BABF}" type="pres">
      <dgm:prSet presAssocID="{970A598E-A8E9-4638-ADB6-9FD170EBD354}" presName="dummy" presStyleCnt="0"/>
      <dgm:spPr/>
    </dgm:pt>
    <dgm:pt modelId="{3B334ECD-6610-4A43-9FF6-336C2110BE5E}" type="pres">
      <dgm:prSet presAssocID="{A96D44F3-3636-444B-A63D-220EC55FEF08}" presName="sibTrans" presStyleLbl="sibTrans2D1" presStyleIdx="3" presStyleCnt="5"/>
      <dgm:spPr/>
    </dgm:pt>
    <dgm:pt modelId="{7F157A64-041C-4BC5-937E-50FCE827AB12}" type="pres">
      <dgm:prSet presAssocID="{8E822228-F896-409A-9BA4-A07B053A8937}" presName="node" presStyleLbl="node1" presStyleIdx="4" presStyleCnt="5">
        <dgm:presLayoutVars>
          <dgm:bulletEnabled val="1"/>
        </dgm:presLayoutVars>
      </dgm:prSet>
      <dgm:spPr/>
    </dgm:pt>
    <dgm:pt modelId="{F9560A08-6C12-4966-9221-6277026E0B95}" type="pres">
      <dgm:prSet presAssocID="{8E822228-F896-409A-9BA4-A07B053A8937}" presName="dummy" presStyleCnt="0"/>
      <dgm:spPr/>
    </dgm:pt>
    <dgm:pt modelId="{60B69085-6B82-4133-A8DE-B5196D15B160}" type="pres">
      <dgm:prSet presAssocID="{AD38D795-7DB9-49F5-A926-E2341A86AE5A}" presName="sibTrans" presStyleLbl="sibTrans2D1" presStyleIdx="4" presStyleCnt="5"/>
      <dgm:spPr/>
    </dgm:pt>
  </dgm:ptLst>
  <dgm:cxnLst>
    <dgm:cxn modelId="{CC19DA02-F7A6-43A0-AF3D-F4A9D59AB48F}" type="presOf" srcId="{1542FC34-6A7A-4126-AA80-C7197139EFA6}" destId="{6BAA6108-AF92-4943-B3A3-AC646344AC53}" srcOrd="0" destOrd="0" presId="urn:microsoft.com/office/officeart/2005/8/layout/radial6"/>
    <dgm:cxn modelId="{EA3ECA06-75F2-4697-9680-67A85176C09E}" type="presOf" srcId="{19AA92C8-307B-450A-828E-D2DB08BA5F21}" destId="{14AA7896-5845-46AB-91E3-1400F7D205DD}" srcOrd="0" destOrd="0" presId="urn:microsoft.com/office/officeart/2005/8/layout/radial6"/>
    <dgm:cxn modelId="{E9B5FE0A-3822-45AC-AA01-33B5CF8F4C6E}" type="presOf" srcId="{D8FDF52F-3928-407C-8155-57A88E5A8E0A}" destId="{D72DD90E-2D49-45A9-9432-4E4A3F93005A}" srcOrd="0" destOrd="0" presId="urn:microsoft.com/office/officeart/2005/8/layout/radial6"/>
    <dgm:cxn modelId="{180C8E11-DB67-4568-AB7D-7F692B3E7AD9}" srcId="{060D16A8-876A-4F15-A35D-BA7DC98FE42A}" destId="{DCD17DDF-B528-4084-9376-6FE03B6DCFCE}" srcOrd="0" destOrd="0" parTransId="{54B6E0D6-D938-4D8C-BD52-47B0F31673D6}" sibTransId="{1853DDC3-71B0-45B7-9367-F9CB34AB4BF0}"/>
    <dgm:cxn modelId="{11E5E421-E3FC-4D3C-8179-E684ECF8132F}" srcId="{DCD17DDF-B528-4084-9376-6FE03B6DCFCE}" destId="{1542FC34-6A7A-4126-AA80-C7197139EFA6}" srcOrd="1" destOrd="0" parTransId="{151216F8-D645-4A81-9F23-A8B12542BDE7}" sibTransId="{19AA92C8-307B-450A-828E-D2DB08BA5F21}"/>
    <dgm:cxn modelId="{E8F7A723-1EB2-4D37-9612-16D7685A4A0D}" srcId="{DCD17DDF-B528-4084-9376-6FE03B6DCFCE}" destId="{D8FDF52F-3928-407C-8155-57A88E5A8E0A}" srcOrd="2" destOrd="0" parTransId="{EF9650E3-8AEC-4BA2-85FE-5631170DF9EA}" sibTransId="{481DE26F-9237-4280-93E6-9CA8CB894F0C}"/>
    <dgm:cxn modelId="{7C6CCE2E-C2CD-4947-AD07-02125432891E}" type="presOf" srcId="{AD38D795-7DB9-49F5-A926-E2341A86AE5A}" destId="{60B69085-6B82-4133-A8DE-B5196D15B160}" srcOrd="0" destOrd="0" presId="urn:microsoft.com/office/officeart/2005/8/layout/radial6"/>
    <dgm:cxn modelId="{BFCF7F5E-F41B-4F75-9F63-8EBB06D5833E}" srcId="{DCD17DDF-B528-4084-9376-6FE03B6DCFCE}" destId="{75565B5A-A69B-40A3-91ED-B0B7C5B4A947}" srcOrd="0" destOrd="0" parTransId="{90009F2F-815E-49E2-9275-B846F866D703}" sibTransId="{2246A798-C120-4A3E-A40D-0B48B6685B68}"/>
    <dgm:cxn modelId="{7BF5E870-C5C5-481E-BE26-6988EC626DAE}" srcId="{DCD17DDF-B528-4084-9376-6FE03B6DCFCE}" destId="{970A598E-A8E9-4638-ADB6-9FD170EBD354}" srcOrd="3" destOrd="0" parTransId="{E1745E73-B5B6-43D5-A9D0-E36F1A1FC217}" sibTransId="{A96D44F3-3636-444B-A63D-220EC55FEF08}"/>
    <dgm:cxn modelId="{026A3177-B3C3-4509-9038-BE212735ADF8}" type="presOf" srcId="{970A598E-A8E9-4638-ADB6-9FD170EBD354}" destId="{4CDC45FD-E3BE-4B3D-BFBA-25C1A2A46221}" srcOrd="0" destOrd="0" presId="urn:microsoft.com/office/officeart/2005/8/layout/radial6"/>
    <dgm:cxn modelId="{04404EA9-B2AD-440B-BA5A-E46BBBB0B135}" srcId="{DCD17DDF-B528-4084-9376-6FE03B6DCFCE}" destId="{8E822228-F896-409A-9BA4-A07B053A8937}" srcOrd="4" destOrd="0" parTransId="{E35C5BCB-4053-4925-BA3B-DE13A067FDE6}" sibTransId="{AD38D795-7DB9-49F5-A926-E2341A86AE5A}"/>
    <dgm:cxn modelId="{958AE7AF-F573-4632-9C2B-654CE6124BC2}" type="presOf" srcId="{75565B5A-A69B-40A3-91ED-B0B7C5B4A947}" destId="{F6CCC871-77CF-4460-A159-9F1ED05ACF33}" srcOrd="0" destOrd="0" presId="urn:microsoft.com/office/officeart/2005/8/layout/radial6"/>
    <dgm:cxn modelId="{25904ED5-8CD7-448B-AA7C-C4027E2B4F82}" type="presOf" srcId="{481DE26F-9237-4280-93E6-9CA8CB894F0C}" destId="{E0F951FE-E5ED-4370-9D9D-5316A22851D9}" srcOrd="0" destOrd="0" presId="urn:microsoft.com/office/officeart/2005/8/layout/radial6"/>
    <dgm:cxn modelId="{2C538DD8-A766-4E32-B9B5-85830BAECCFA}" type="presOf" srcId="{060D16A8-876A-4F15-A35D-BA7DC98FE42A}" destId="{5BD384F1-C869-4FA4-9F14-01EC7217DEE4}" srcOrd="0" destOrd="0" presId="urn:microsoft.com/office/officeart/2005/8/layout/radial6"/>
    <dgm:cxn modelId="{1CA43AE7-D0C0-44E5-89C1-5F6A9BFC1DEA}" type="presOf" srcId="{DCD17DDF-B528-4084-9376-6FE03B6DCFCE}" destId="{D44E0428-C21C-43D0-BCA5-9C70D7F58996}" srcOrd="0" destOrd="0" presId="urn:microsoft.com/office/officeart/2005/8/layout/radial6"/>
    <dgm:cxn modelId="{D4CF63E7-E7E7-4CDC-AED0-81D7858BF7D8}" type="presOf" srcId="{2246A798-C120-4A3E-A40D-0B48B6685B68}" destId="{D4738077-0B05-4D1B-9C0D-F5225BD14024}" srcOrd="0" destOrd="0" presId="urn:microsoft.com/office/officeart/2005/8/layout/radial6"/>
    <dgm:cxn modelId="{DF25F8F7-22EA-428D-80F4-9A4B451C61DA}" type="presOf" srcId="{A96D44F3-3636-444B-A63D-220EC55FEF08}" destId="{3B334ECD-6610-4A43-9FF6-336C2110BE5E}" srcOrd="0" destOrd="0" presId="urn:microsoft.com/office/officeart/2005/8/layout/radial6"/>
    <dgm:cxn modelId="{9D5222FD-3121-4B87-A46C-781A648622A1}" type="presOf" srcId="{8E822228-F896-409A-9BA4-A07B053A8937}" destId="{7F157A64-041C-4BC5-937E-50FCE827AB12}" srcOrd="0" destOrd="0" presId="urn:microsoft.com/office/officeart/2005/8/layout/radial6"/>
    <dgm:cxn modelId="{38953008-6F71-460F-971C-3619DCAE3AF8}" type="presParOf" srcId="{5BD384F1-C869-4FA4-9F14-01EC7217DEE4}" destId="{D44E0428-C21C-43D0-BCA5-9C70D7F58996}" srcOrd="0" destOrd="0" presId="urn:microsoft.com/office/officeart/2005/8/layout/radial6"/>
    <dgm:cxn modelId="{85C3C6DC-7773-4756-95AE-2DF5332BEE7B}" type="presParOf" srcId="{5BD384F1-C869-4FA4-9F14-01EC7217DEE4}" destId="{F6CCC871-77CF-4460-A159-9F1ED05ACF33}" srcOrd="1" destOrd="0" presId="urn:microsoft.com/office/officeart/2005/8/layout/radial6"/>
    <dgm:cxn modelId="{F0FF6566-0EAE-440E-B23E-D2B2C904715D}" type="presParOf" srcId="{5BD384F1-C869-4FA4-9F14-01EC7217DEE4}" destId="{BFC74351-2796-4ECE-8CE8-9649EF0DB963}" srcOrd="2" destOrd="0" presId="urn:microsoft.com/office/officeart/2005/8/layout/radial6"/>
    <dgm:cxn modelId="{FB700534-1846-4013-A459-3EFDFC570C6A}" type="presParOf" srcId="{5BD384F1-C869-4FA4-9F14-01EC7217DEE4}" destId="{D4738077-0B05-4D1B-9C0D-F5225BD14024}" srcOrd="3" destOrd="0" presId="urn:microsoft.com/office/officeart/2005/8/layout/radial6"/>
    <dgm:cxn modelId="{DFCAD060-146E-4E2D-B093-572F981FFD0F}" type="presParOf" srcId="{5BD384F1-C869-4FA4-9F14-01EC7217DEE4}" destId="{6BAA6108-AF92-4943-B3A3-AC646344AC53}" srcOrd="4" destOrd="0" presId="urn:microsoft.com/office/officeart/2005/8/layout/radial6"/>
    <dgm:cxn modelId="{1FF24AD9-8D59-426A-8802-7BC8F6F7742A}" type="presParOf" srcId="{5BD384F1-C869-4FA4-9F14-01EC7217DEE4}" destId="{644B91E4-2429-4B92-906E-D795612383FE}" srcOrd="5" destOrd="0" presId="urn:microsoft.com/office/officeart/2005/8/layout/radial6"/>
    <dgm:cxn modelId="{C24B0581-532A-405E-885B-1E5901D7AEE6}" type="presParOf" srcId="{5BD384F1-C869-4FA4-9F14-01EC7217DEE4}" destId="{14AA7896-5845-46AB-91E3-1400F7D205DD}" srcOrd="6" destOrd="0" presId="urn:microsoft.com/office/officeart/2005/8/layout/radial6"/>
    <dgm:cxn modelId="{1BD15898-1A2D-47D0-B6C4-41F8E11C72E5}" type="presParOf" srcId="{5BD384F1-C869-4FA4-9F14-01EC7217DEE4}" destId="{D72DD90E-2D49-45A9-9432-4E4A3F93005A}" srcOrd="7" destOrd="0" presId="urn:microsoft.com/office/officeart/2005/8/layout/radial6"/>
    <dgm:cxn modelId="{82187357-C7A6-4F2D-8731-29BA6984F978}" type="presParOf" srcId="{5BD384F1-C869-4FA4-9F14-01EC7217DEE4}" destId="{70ECA9FC-FB33-46DA-9C99-448148702A5A}" srcOrd="8" destOrd="0" presId="urn:microsoft.com/office/officeart/2005/8/layout/radial6"/>
    <dgm:cxn modelId="{23A6F4DF-8813-4FDA-8AB6-41399EE01BDF}" type="presParOf" srcId="{5BD384F1-C869-4FA4-9F14-01EC7217DEE4}" destId="{E0F951FE-E5ED-4370-9D9D-5316A22851D9}" srcOrd="9" destOrd="0" presId="urn:microsoft.com/office/officeart/2005/8/layout/radial6"/>
    <dgm:cxn modelId="{2D1CD7D2-4127-427C-A637-100E35702BC1}" type="presParOf" srcId="{5BD384F1-C869-4FA4-9F14-01EC7217DEE4}" destId="{4CDC45FD-E3BE-4B3D-BFBA-25C1A2A46221}" srcOrd="10" destOrd="0" presId="urn:microsoft.com/office/officeart/2005/8/layout/radial6"/>
    <dgm:cxn modelId="{E2E5657C-5BF2-4460-8747-716190F263D6}" type="presParOf" srcId="{5BD384F1-C869-4FA4-9F14-01EC7217DEE4}" destId="{5685E9E6-3A96-452C-85E1-FC1BAB50BABF}" srcOrd="11" destOrd="0" presId="urn:microsoft.com/office/officeart/2005/8/layout/radial6"/>
    <dgm:cxn modelId="{2A492B62-6FAF-425F-AEDC-79FB820A4028}" type="presParOf" srcId="{5BD384F1-C869-4FA4-9F14-01EC7217DEE4}" destId="{3B334ECD-6610-4A43-9FF6-336C2110BE5E}" srcOrd="12" destOrd="0" presId="urn:microsoft.com/office/officeart/2005/8/layout/radial6"/>
    <dgm:cxn modelId="{7CBF7915-8B89-4CC0-A2C8-570B522C6479}" type="presParOf" srcId="{5BD384F1-C869-4FA4-9F14-01EC7217DEE4}" destId="{7F157A64-041C-4BC5-937E-50FCE827AB12}" srcOrd="13" destOrd="0" presId="urn:microsoft.com/office/officeart/2005/8/layout/radial6"/>
    <dgm:cxn modelId="{C420B8A5-94C8-4F52-B080-13AAAAA6A54B}" type="presParOf" srcId="{5BD384F1-C869-4FA4-9F14-01EC7217DEE4}" destId="{F9560A08-6C12-4966-9221-6277026E0B95}" srcOrd="14" destOrd="0" presId="urn:microsoft.com/office/officeart/2005/8/layout/radial6"/>
    <dgm:cxn modelId="{1C69C38B-AF2C-4B60-B569-845B2E065FA1}" type="presParOf" srcId="{5BD384F1-C869-4FA4-9F14-01EC7217DEE4}" destId="{60B69085-6B82-4133-A8DE-B5196D15B160}"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2255EEA-50EE-4CC5-84C0-6B43CF86E075}"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n-US"/>
        </a:p>
      </dgm:t>
    </dgm:pt>
    <dgm:pt modelId="{D40EC53B-2F95-40DA-B7AB-9A0375B50A02}">
      <dgm:prSet phldrT="[Text]"/>
      <dgm:spPr/>
      <dgm:t>
        <a:bodyPr/>
        <a:lstStyle/>
        <a:p>
          <a:r>
            <a:rPr lang="en-US" dirty="0"/>
            <a:t>Ask</a:t>
          </a:r>
        </a:p>
      </dgm:t>
    </dgm:pt>
    <dgm:pt modelId="{4E5F202A-0F17-445C-A1EE-5D6A650EE95F}" type="parTrans" cxnId="{8E80CF10-5ACE-4C91-96E7-9AA06C160AC2}">
      <dgm:prSet/>
      <dgm:spPr/>
      <dgm:t>
        <a:bodyPr/>
        <a:lstStyle/>
        <a:p>
          <a:endParaRPr lang="en-US"/>
        </a:p>
      </dgm:t>
    </dgm:pt>
    <dgm:pt modelId="{34B94F7F-1E87-4A41-A542-7176E265B2A2}" type="sibTrans" cxnId="{8E80CF10-5ACE-4C91-96E7-9AA06C160AC2}">
      <dgm:prSet/>
      <dgm:spPr/>
      <dgm:t>
        <a:bodyPr/>
        <a:lstStyle/>
        <a:p>
          <a:endParaRPr lang="en-US"/>
        </a:p>
      </dgm:t>
    </dgm:pt>
    <dgm:pt modelId="{56E71AD0-BA0B-4C0C-9388-1219E92E3DD9}">
      <dgm:prSet phldrT="[Text]"/>
      <dgm:spPr/>
      <dgm:t>
        <a:bodyPr/>
        <a:lstStyle/>
        <a:p>
          <a:r>
            <a:rPr lang="en-US" dirty="0"/>
            <a:t>Probe</a:t>
          </a:r>
        </a:p>
      </dgm:t>
    </dgm:pt>
    <dgm:pt modelId="{4113B44B-9306-4C2A-82C4-B131FC867605}" type="parTrans" cxnId="{C27B00EC-03C3-4A4A-A3A9-8D5E56FA04D5}">
      <dgm:prSet/>
      <dgm:spPr/>
      <dgm:t>
        <a:bodyPr/>
        <a:lstStyle/>
        <a:p>
          <a:endParaRPr lang="en-US"/>
        </a:p>
      </dgm:t>
    </dgm:pt>
    <dgm:pt modelId="{F404A279-84E2-4493-8235-2276A256CF39}" type="sibTrans" cxnId="{C27B00EC-03C3-4A4A-A3A9-8D5E56FA04D5}">
      <dgm:prSet/>
      <dgm:spPr/>
      <dgm:t>
        <a:bodyPr/>
        <a:lstStyle/>
        <a:p>
          <a:endParaRPr lang="en-US"/>
        </a:p>
      </dgm:t>
    </dgm:pt>
    <dgm:pt modelId="{BB0B7B78-BF16-4789-B5BA-3D41ED8375CD}">
      <dgm:prSet phldrT="[Text]"/>
      <dgm:spPr/>
      <dgm:t>
        <a:bodyPr/>
        <a:lstStyle/>
        <a:p>
          <a:r>
            <a:rPr lang="en-US" dirty="0"/>
            <a:t>Ask</a:t>
          </a:r>
        </a:p>
      </dgm:t>
    </dgm:pt>
    <dgm:pt modelId="{1D80221A-5D1C-47E2-8982-AD583B50D4EE}" type="parTrans" cxnId="{62C1C62D-DC08-49D4-A40C-224E48819F84}">
      <dgm:prSet/>
      <dgm:spPr/>
      <dgm:t>
        <a:bodyPr/>
        <a:lstStyle/>
        <a:p>
          <a:endParaRPr lang="en-US"/>
        </a:p>
      </dgm:t>
    </dgm:pt>
    <dgm:pt modelId="{A57250A7-5DB5-4B9C-BDBC-63F43153046A}" type="sibTrans" cxnId="{62C1C62D-DC08-49D4-A40C-224E48819F84}">
      <dgm:prSet/>
      <dgm:spPr/>
      <dgm:t>
        <a:bodyPr/>
        <a:lstStyle/>
        <a:p>
          <a:endParaRPr lang="en-US"/>
        </a:p>
      </dgm:t>
    </dgm:pt>
    <dgm:pt modelId="{14E37BCF-39AD-49C5-990F-793AB8567822}">
      <dgm:prSet phldrT="[Text]"/>
      <dgm:spPr/>
      <dgm:t>
        <a:bodyPr/>
        <a:lstStyle/>
        <a:p>
          <a:r>
            <a:rPr lang="en-US" dirty="0"/>
            <a:t>Provide</a:t>
          </a:r>
        </a:p>
      </dgm:t>
    </dgm:pt>
    <dgm:pt modelId="{37FA4964-EA73-425D-B4A1-2BE52D24B44C}" type="parTrans" cxnId="{BD9C5B97-7CBF-4D76-937D-2371AA6DB534}">
      <dgm:prSet/>
      <dgm:spPr/>
      <dgm:t>
        <a:bodyPr/>
        <a:lstStyle/>
        <a:p>
          <a:endParaRPr lang="en-US"/>
        </a:p>
      </dgm:t>
    </dgm:pt>
    <dgm:pt modelId="{A0A254FB-2ED5-42E3-B971-8BFC6F3C27DA}" type="sibTrans" cxnId="{BD9C5B97-7CBF-4D76-937D-2371AA6DB534}">
      <dgm:prSet/>
      <dgm:spPr/>
      <dgm:t>
        <a:bodyPr/>
        <a:lstStyle/>
        <a:p>
          <a:endParaRPr lang="en-US"/>
        </a:p>
      </dgm:t>
    </dgm:pt>
    <dgm:pt modelId="{EB6D27E0-33B6-4E68-A781-D23263ED23B5}">
      <dgm:prSet phldrT="[Text]"/>
      <dgm:spPr/>
      <dgm:t>
        <a:bodyPr/>
        <a:lstStyle/>
        <a:p>
          <a:r>
            <a:rPr lang="en-US" dirty="0"/>
            <a:t>Provide</a:t>
          </a:r>
        </a:p>
      </dgm:t>
    </dgm:pt>
    <dgm:pt modelId="{86D47F3A-FBBE-4888-9A8A-553680CEBF90}" type="parTrans" cxnId="{E2F313A4-1BBB-4915-ABCF-6F7172C3F78F}">
      <dgm:prSet/>
      <dgm:spPr/>
      <dgm:t>
        <a:bodyPr/>
        <a:lstStyle/>
        <a:p>
          <a:endParaRPr lang="en-US"/>
        </a:p>
      </dgm:t>
    </dgm:pt>
    <dgm:pt modelId="{7DE7B0BE-DF6A-4887-926F-EBC9B4B07B72}" type="sibTrans" cxnId="{E2F313A4-1BBB-4915-ABCF-6F7172C3F78F}">
      <dgm:prSet/>
      <dgm:spPr/>
      <dgm:t>
        <a:bodyPr/>
        <a:lstStyle/>
        <a:p>
          <a:endParaRPr lang="en-US"/>
        </a:p>
      </dgm:t>
    </dgm:pt>
    <dgm:pt modelId="{5E64DD09-346B-43D7-82D5-ACC7230EA17D}">
      <dgm:prSet phldrT="[Text]"/>
      <dgm:spPr/>
      <dgm:t>
        <a:bodyPr/>
        <a:lstStyle/>
        <a:p>
          <a:r>
            <a:rPr lang="en-US" dirty="0"/>
            <a:t>Ask</a:t>
          </a:r>
        </a:p>
      </dgm:t>
    </dgm:pt>
    <dgm:pt modelId="{BA81B97D-4B19-4090-96A2-CFDB3966170B}" type="parTrans" cxnId="{2EE902D8-0560-4E80-98CA-E9A98AF81A03}">
      <dgm:prSet/>
      <dgm:spPr/>
      <dgm:t>
        <a:bodyPr/>
        <a:lstStyle/>
        <a:p>
          <a:endParaRPr lang="en-US"/>
        </a:p>
      </dgm:t>
    </dgm:pt>
    <dgm:pt modelId="{9AE4E847-3473-4A4C-8E54-4C42CEB9CF52}" type="sibTrans" cxnId="{2EE902D8-0560-4E80-98CA-E9A98AF81A03}">
      <dgm:prSet/>
      <dgm:spPr/>
      <dgm:t>
        <a:bodyPr/>
        <a:lstStyle/>
        <a:p>
          <a:endParaRPr lang="en-US"/>
        </a:p>
      </dgm:t>
    </dgm:pt>
    <dgm:pt modelId="{4F5280A5-1217-4FC0-92CD-98BCD3E91946}" type="pres">
      <dgm:prSet presAssocID="{F2255EEA-50EE-4CC5-84C0-6B43CF86E075}" presName="hierChild1" presStyleCnt="0">
        <dgm:presLayoutVars>
          <dgm:chPref val="1"/>
          <dgm:dir/>
          <dgm:animOne val="branch"/>
          <dgm:animLvl val="lvl"/>
          <dgm:resizeHandles/>
        </dgm:presLayoutVars>
      </dgm:prSet>
      <dgm:spPr/>
    </dgm:pt>
    <dgm:pt modelId="{12CA8227-D2CD-42B9-ADA0-F9D6B8F68B47}" type="pres">
      <dgm:prSet presAssocID="{D40EC53B-2F95-40DA-B7AB-9A0375B50A02}" presName="hierRoot1" presStyleCnt="0"/>
      <dgm:spPr/>
    </dgm:pt>
    <dgm:pt modelId="{17F6EC2B-416B-4266-97FE-372E916F7656}" type="pres">
      <dgm:prSet presAssocID="{D40EC53B-2F95-40DA-B7AB-9A0375B50A02}" presName="composite" presStyleCnt="0"/>
      <dgm:spPr/>
    </dgm:pt>
    <dgm:pt modelId="{DA6D5FE3-5154-4BF7-9439-8A2A6A181246}" type="pres">
      <dgm:prSet presAssocID="{D40EC53B-2F95-40DA-B7AB-9A0375B50A02}" presName="background" presStyleLbl="node0" presStyleIdx="0" presStyleCnt="1"/>
      <dgm:spPr>
        <a:solidFill>
          <a:srgbClr val="7030A0"/>
        </a:solidFill>
      </dgm:spPr>
    </dgm:pt>
    <dgm:pt modelId="{1B2B53D8-D6B0-4511-92F8-6591AE41B217}" type="pres">
      <dgm:prSet presAssocID="{D40EC53B-2F95-40DA-B7AB-9A0375B50A02}" presName="text" presStyleLbl="fgAcc0" presStyleIdx="0" presStyleCnt="1">
        <dgm:presLayoutVars>
          <dgm:chPref val="3"/>
        </dgm:presLayoutVars>
      </dgm:prSet>
      <dgm:spPr/>
    </dgm:pt>
    <dgm:pt modelId="{E41EE378-5AE5-47DE-9AD2-714D17B6EF8A}" type="pres">
      <dgm:prSet presAssocID="{D40EC53B-2F95-40DA-B7AB-9A0375B50A02}" presName="hierChild2" presStyleCnt="0"/>
      <dgm:spPr/>
    </dgm:pt>
    <dgm:pt modelId="{E9C4A2EA-1FA9-4411-B91C-D2ABC5FCB8A4}" type="pres">
      <dgm:prSet presAssocID="{4113B44B-9306-4C2A-82C4-B131FC867605}" presName="Name10" presStyleLbl="parChTrans1D2" presStyleIdx="0" presStyleCnt="2"/>
      <dgm:spPr/>
    </dgm:pt>
    <dgm:pt modelId="{64A232E4-6A1F-4E18-ACA3-C349757F9F17}" type="pres">
      <dgm:prSet presAssocID="{56E71AD0-BA0B-4C0C-9388-1219E92E3DD9}" presName="hierRoot2" presStyleCnt="0"/>
      <dgm:spPr/>
    </dgm:pt>
    <dgm:pt modelId="{F84D7BC4-51CA-4A13-9A90-3D453432303E}" type="pres">
      <dgm:prSet presAssocID="{56E71AD0-BA0B-4C0C-9388-1219E92E3DD9}" presName="composite2" presStyleCnt="0"/>
      <dgm:spPr/>
    </dgm:pt>
    <dgm:pt modelId="{33268DFA-3D26-4AD4-A89E-F0F03312DEBB}" type="pres">
      <dgm:prSet presAssocID="{56E71AD0-BA0B-4C0C-9388-1219E92E3DD9}" presName="background2" presStyleLbl="node2" presStyleIdx="0" presStyleCnt="2"/>
      <dgm:spPr/>
    </dgm:pt>
    <dgm:pt modelId="{F5FA77E6-A790-4DF7-A793-688F572970D1}" type="pres">
      <dgm:prSet presAssocID="{56E71AD0-BA0B-4C0C-9388-1219E92E3DD9}" presName="text2" presStyleLbl="fgAcc2" presStyleIdx="0" presStyleCnt="2">
        <dgm:presLayoutVars>
          <dgm:chPref val="3"/>
        </dgm:presLayoutVars>
      </dgm:prSet>
      <dgm:spPr/>
    </dgm:pt>
    <dgm:pt modelId="{216660BC-998A-470C-B1FA-CF870F9847AD}" type="pres">
      <dgm:prSet presAssocID="{56E71AD0-BA0B-4C0C-9388-1219E92E3DD9}" presName="hierChild3" presStyleCnt="0"/>
      <dgm:spPr/>
    </dgm:pt>
    <dgm:pt modelId="{A3DF8F07-660F-4BBB-BC4F-E7285DF072A3}" type="pres">
      <dgm:prSet presAssocID="{1D80221A-5D1C-47E2-8982-AD583B50D4EE}" presName="Name17" presStyleLbl="parChTrans1D3" presStyleIdx="0" presStyleCnt="2"/>
      <dgm:spPr/>
    </dgm:pt>
    <dgm:pt modelId="{41B0E83B-A0C7-47BC-8B49-27399EA11B0E}" type="pres">
      <dgm:prSet presAssocID="{BB0B7B78-BF16-4789-B5BA-3D41ED8375CD}" presName="hierRoot3" presStyleCnt="0"/>
      <dgm:spPr/>
    </dgm:pt>
    <dgm:pt modelId="{65508A61-03BC-4639-BD42-A9E5DC40E319}" type="pres">
      <dgm:prSet presAssocID="{BB0B7B78-BF16-4789-B5BA-3D41ED8375CD}" presName="composite3" presStyleCnt="0"/>
      <dgm:spPr/>
    </dgm:pt>
    <dgm:pt modelId="{E245AB3E-0ADF-4166-8085-060960398C77}" type="pres">
      <dgm:prSet presAssocID="{BB0B7B78-BF16-4789-B5BA-3D41ED8375CD}" presName="background3" presStyleLbl="node3" presStyleIdx="0" presStyleCnt="2"/>
      <dgm:spPr/>
    </dgm:pt>
    <dgm:pt modelId="{1FD56477-2B58-42C6-8D86-52B39B856747}" type="pres">
      <dgm:prSet presAssocID="{BB0B7B78-BF16-4789-B5BA-3D41ED8375CD}" presName="text3" presStyleLbl="fgAcc3" presStyleIdx="0" presStyleCnt="2">
        <dgm:presLayoutVars>
          <dgm:chPref val="3"/>
        </dgm:presLayoutVars>
      </dgm:prSet>
      <dgm:spPr/>
    </dgm:pt>
    <dgm:pt modelId="{D884ADB1-48AA-4CE8-B10B-1F54C3E0AF25}" type="pres">
      <dgm:prSet presAssocID="{BB0B7B78-BF16-4789-B5BA-3D41ED8375CD}" presName="hierChild4" presStyleCnt="0"/>
      <dgm:spPr/>
    </dgm:pt>
    <dgm:pt modelId="{A8118087-7649-4878-A4CA-757EB91A4134}" type="pres">
      <dgm:prSet presAssocID="{37FA4964-EA73-425D-B4A1-2BE52D24B44C}" presName="Name23" presStyleLbl="parChTrans1D4" presStyleIdx="0" presStyleCnt="1"/>
      <dgm:spPr/>
    </dgm:pt>
    <dgm:pt modelId="{D7FD69D8-E494-402B-A753-5F6FB276C243}" type="pres">
      <dgm:prSet presAssocID="{14E37BCF-39AD-49C5-990F-793AB8567822}" presName="hierRoot4" presStyleCnt="0"/>
      <dgm:spPr/>
    </dgm:pt>
    <dgm:pt modelId="{8A3BC9B1-7796-44F7-8FFD-D6D2A282E0BD}" type="pres">
      <dgm:prSet presAssocID="{14E37BCF-39AD-49C5-990F-793AB8567822}" presName="composite4" presStyleCnt="0"/>
      <dgm:spPr/>
    </dgm:pt>
    <dgm:pt modelId="{20307C79-DE68-4806-A167-A9404DE17014}" type="pres">
      <dgm:prSet presAssocID="{14E37BCF-39AD-49C5-990F-793AB8567822}" presName="background4" presStyleLbl="node4" presStyleIdx="0" presStyleCnt="1"/>
      <dgm:spPr/>
    </dgm:pt>
    <dgm:pt modelId="{1B81430D-77AE-4104-B886-26DFC9ED43AF}" type="pres">
      <dgm:prSet presAssocID="{14E37BCF-39AD-49C5-990F-793AB8567822}" presName="text4" presStyleLbl="fgAcc4" presStyleIdx="0" presStyleCnt="1">
        <dgm:presLayoutVars>
          <dgm:chPref val="3"/>
        </dgm:presLayoutVars>
      </dgm:prSet>
      <dgm:spPr/>
    </dgm:pt>
    <dgm:pt modelId="{A5C4002F-F5EC-45B8-B3B0-56B18AD45623}" type="pres">
      <dgm:prSet presAssocID="{14E37BCF-39AD-49C5-990F-793AB8567822}" presName="hierChild5" presStyleCnt="0"/>
      <dgm:spPr/>
    </dgm:pt>
    <dgm:pt modelId="{875B9CD6-BFC7-41E6-9409-3E7BD8DA0FF1}" type="pres">
      <dgm:prSet presAssocID="{86D47F3A-FBBE-4888-9A8A-553680CEBF90}" presName="Name10" presStyleLbl="parChTrans1D2" presStyleIdx="1" presStyleCnt="2"/>
      <dgm:spPr/>
    </dgm:pt>
    <dgm:pt modelId="{4AB35E7D-0AD1-4E6F-B306-A1F85C8093D8}" type="pres">
      <dgm:prSet presAssocID="{EB6D27E0-33B6-4E68-A781-D23263ED23B5}" presName="hierRoot2" presStyleCnt="0"/>
      <dgm:spPr/>
    </dgm:pt>
    <dgm:pt modelId="{393131BB-71C2-4B3E-912B-C26124A69693}" type="pres">
      <dgm:prSet presAssocID="{EB6D27E0-33B6-4E68-A781-D23263ED23B5}" presName="composite2" presStyleCnt="0"/>
      <dgm:spPr/>
    </dgm:pt>
    <dgm:pt modelId="{8565E118-30C6-46C9-AF56-737B35EEDAC1}" type="pres">
      <dgm:prSet presAssocID="{EB6D27E0-33B6-4E68-A781-D23263ED23B5}" presName="background2" presStyleLbl="node2" presStyleIdx="1" presStyleCnt="2"/>
      <dgm:spPr/>
    </dgm:pt>
    <dgm:pt modelId="{114F4D82-24C4-4873-9EA5-E491FCAAC637}" type="pres">
      <dgm:prSet presAssocID="{EB6D27E0-33B6-4E68-A781-D23263ED23B5}" presName="text2" presStyleLbl="fgAcc2" presStyleIdx="1" presStyleCnt="2">
        <dgm:presLayoutVars>
          <dgm:chPref val="3"/>
        </dgm:presLayoutVars>
      </dgm:prSet>
      <dgm:spPr/>
    </dgm:pt>
    <dgm:pt modelId="{18483BA7-6CE3-4E34-B9A8-B6AF79F14CAD}" type="pres">
      <dgm:prSet presAssocID="{EB6D27E0-33B6-4E68-A781-D23263ED23B5}" presName="hierChild3" presStyleCnt="0"/>
      <dgm:spPr/>
    </dgm:pt>
    <dgm:pt modelId="{DDAF80DD-FC5B-4971-9190-E50588A04F0E}" type="pres">
      <dgm:prSet presAssocID="{BA81B97D-4B19-4090-96A2-CFDB3966170B}" presName="Name17" presStyleLbl="parChTrans1D3" presStyleIdx="1" presStyleCnt="2"/>
      <dgm:spPr/>
    </dgm:pt>
    <dgm:pt modelId="{9CE88C8A-534F-4858-934C-B14509AB77B7}" type="pres">
      <dgm:prSet presAssocID="{5E64DD09-346B-43D7-82D5-ACC7230EA17D}" presName="hierRoot3" presStyleCnt="0"/>
      <dgm:spPr/>
    </dgm:pt>
    <dgm:pt modelId="{EF642F3B-67CB-4656-9528-7F629E3B9348}" type="pres">
      <dgm:prSet presAssocID="{5E64DD09-346B-43D7-82D5-ACC7230EA17D}" presName="composite3" presStyleCnt="0"/>
      <dgm:spPr/>
    </dgm:pt>
    <dgm:pt modelId="{CF4184D4-0CCE-4345-9393-4E51C92BA09C}" type="pres">
      <dgm:prSet presAssocID="{5E64DD09-346B-43D7-82D5-ACC7230EA17D}" presName="background3" presStyleLbl="node3" presStyleIdx="1" presStyleCnt="2"/>
      <dgm:spPr/>
    </dgm:pt>
    <dgm:pt modelId="{D3343FBA-0C8B-44AD-A63A-C8F124F4AB59}" type="pres">
      <dgm:prSet presAssocID="{5E64DD09-346B-43D7-82D5-ACC7230EA17D}" presName="text3" presStyleLbl="fgAcc3" presStyleIdx="1" presStyleCnt="2">
        <dgm:presLayoutVars>
          <dgm:chPref val="3"/>
        </dgm:presLayoutVars>
      </dgm:prSet>
      <dgm:spPr/>
    </dgm:pt>
    <dgm:pt modelId="{16A786DA-A050-4A9C-B211-4EA63E79AA4D}" type="pres">
      <dgm:prSet presAssocID="{5E64DD09-346B-43D7-82D5-ACC7230EA17D}" presName="hierChild4" presStyleCnt="0"/>
      <dgm:spPr/>
    </dgm:pt>
  </dgm:ptLst>
  <dgm:cxnLst>
    <dgm:cxn modelId="{8E80CF10-5ACE-4C91-96E7-9AA06C160AC2}" srcId="{F2255EEA-50EE-4CC5-84C0-6B43CF86E075}" destId="{D40EC53B-2F95-40DA-B7AB-9A0375B50A02}" srcOrd="0" destOrd="0" parTransId="{4E5F202A-0F17-445C-A1EE-5D6A650EE95F}" sibTransId="{34B94F7F-1E87-4A41-A542-7176E265B2A2}"/>
    <dgm:cxn modelId="{1C4D1F22-6BBC-4D3D-9C83-0E3D5A6DD518}" type="presOf" srcId="{F2255EEA-50EE-4CC5-84C0-6B43CF86E075}" destId="{4F5280A5-1217-4FC0-92CD-98BCD3E91946}" srcOrd="0" destOrd="0" presId="urn:microsoft.com/office/officeart/2005/8/layout/hierarchy1"/>
    <dgm:cxn modelId="{C4FA7229-ECE0-4153-8593-D81EFF514151}" type="presOf" srcId="{14E37BCF-39AD-49C5-990F-793AB8567822}" destId="{1B81430D-77AE-4104-B886-26DFC9ED43AF}" srcOrd="0" destOrd="0" presId="urn:microsoft.com/office/officeart/2005/8/layout/hierarchy1"/>
    <dgm:cxn modelId="{62C1C62D-DC08-49D4-A40C-224E48819F84}" srcId="{56E71AD0-BA0B-4C0C-9388-1219E92E3DD9}" destId="{BB0B7B78-BF16-4789-B5BA-3D41ED8375CD}" srcOrd="0" destOrd="0" parTransId="{1D80221A-5D1C-47E2-8982-AD583B50D4EE}" sibTransId="{A57250A7-5DB5-4B9C-BDBC-63F43153046A}"/>
    <dgm:cxn modelId="{C0ADB12E-3F32-4436-9FE9-8EC47B2CC905}" type="presOf" srcId="{37FA4964-EA73-425D-B4A1-2BE52D24B44C}" destId="{A8118087-7649-4878-A4CA-757EB91A4134}" srcOrd="0" destOrd="0" presId="urn:microsoft.com/office/officeart/2005/8/layout/hierarchy1"/>
    <dgm:cxn modelId="{5F5FB030-3E9F-44C5-99F0-ED9ABDF30FA7}" type="presOf" srcId="{BB0B7B78-BF16-4789-B5BA-3D41ED8375CD}" destId="{1FD56477-2B58-42C6-8D86-52B39B856747}" srcOrd="0" destOrd="0" presId="urn:microsoft.com/office/officeart/2005/8/layout/hierarchy1"/>
    <dgm:cxn modelId="{6746E151-FF39-4147-AEF8-1D5887FDA891}" type="presOf" srcId="{86D47F3A-FBBE-4888-9A8A-553680CEBF90}" destId="{875B9CD6-BFC7-41E6-9409-3E7BD8DA0FF1}" srcOrd="0" destOrd="0" presId="urn:microsoft.com/office/officeart/2005/8/layout/hierarchy1"/>
    <dgm:cxn modelId="{F360718A-7431-4266-96A1-6D75000F8328}" type="presOf" srcId="{BA81B97D-4B19-4090-96A2-CFDB3966170B}" destId="{DDAF80DD-FC5B-4971-9190-E50588A04F0E}" srcOrd="0" destOrd="0" presId="urn:microsoft.com/office/officeart/2005/8/layout/hierarchy1"/>
    <dgm:cxn modelId="{97A7FA8D-08E8-4E8B-BB18-97E05570032B}" type="presOf" srcId="{EB6D27E0-33B6-4E68-A781-D23263ED23B5}" destId="{114F4D82-24C4-4873-9EA5-E491FCAAC637}" srcOrd="0" destOrd="0" presId="urn:microsoft.com/office/officeart/2005/8/layout/hierarchy1"/>
    <dgm:cxn modelId="{BD9C5B97-7CBF-4D76-937D-2371AA6DB534}" srcId="{BB0B7B78-BF16-4789-B5BA-3D41ED8375CD}" destId="{14E37BCF-39AD-49C5-990F-793AB8567822}" srcOrd="0" destOrd="0" parTransId="{37FA4964-EA73-425D-B4A1-2BE52D24B44C}" sibTransId="{A0A254FB-2ED5-42E3-B971-8BFC6F3C27DA}"/>
    <dgm:cxn modelId="{E2F313A4-1BBB-4915-ABCF-6F7172C3F78F}" srcId="{D40EC53B-2F95-40DA-B7AB-9A0375B50A02}" destId="{EB6D27E0-33B6-4E68-A781-D23263ED23B5}" srcOrd="1" destOrd="0" parTransId="{86D47F3A-FBBE-4888-9A8A-553680CEBF90}" sibTransId="{7DE7B0BE-DF6A-4887-926F-EBC9B4B07B72}"/>
    <dgm:cxn modelId="{DD6CECAC-32B8-4546-975B-5C145CD5CA31}" type="presOf" srcId="{4113B44B-9306-4C2A-82C4-B131FC867605}" destId="{E9C4A2EA-1FA9-4411-B91C-D2ABC5FCB8A4}" srcOrd="0" destOrd="0" presId="urn:microsoft.com/office/officeart/2005/8/layout/hierarchy1"/>
    <dgm:cxn modelId="{3E8CAEB4-BA7D-4D11-B786-BB9E98D079DE}" type="presOf" srcId="{D40EC53B-2F95-40DA-B7AB-9A0375B50A02}" destId="{1B2B53D8-D6B0-4511-92F8-6591AE41B217}" srcOrd="0" destOrd="0" presId="urn:microsoft.com/office/officeart/2005/8/layout/hierarchy1"/>
    <dgm:cxn modelId="{99120DBB-09C0-4D9C-B118-A5FA64771F94}" type="presOf" srcId="{56E71AD0-BA0B-4C0C-9388-1219E92E3DD9}" destId="{F5FA77E6-A790-4DF7-A793-688F572970D1}" srcOrd="0" destOrd="0" presId="urn:microsoft.com/office/officeart/2005/8/layout/hierarchy1"/>
    <dgm:cxn modelId="{363497D5-82AA-4453-85A6-FE42AC32524C}" type="presOf" srcId="{1D80221A-5D1C-47E2-8982-AD583B50D4EE}" destId="{A3DF8F07-660F-4BBB-BC4F-E7285DF072A3}" srcOrd="0" destOrd="0" presId="urn:microsoft.com/office/officeart/2005/8/layout/hierarchy1"/>
    <dgm:cxn modelId="{2EE902D8-0560-4E80-98CA-E9A98AF81A03}" srcId="{EB6D27E0-33B6-4E68-A781-D23263ED23B5}" destId="{5E64DD09-346B-43D7-82D5-ACC7230EA17D}" srcOrd="0" destOrd="0" parTransId="{BA81B97D-4B19-4090-96A2-CFDB3966170B}" sibTransId="{9AE4E847-3473-4A4C-8E54-4C42CEB9CF52}"/>
    <dgm:cxn modelId="{77BEE5EB-B3A1-497E-B977-05C9B8C56906}" type="presOf" srcId="{5E64DD09-346B-43D7-82D5-ACC7230EA17D}" destId="{D3343FBA-0C8B-44AD-A63A-C8F124F4AB59}" srcOrd="0" destOrd="0" presId="urn:microsoft.com/office/officeart/2005/8/layout/hierarchy1"/>
    <dgm:cxn modelId="{C27B00EC-03C3-4A4A-A3A9-8D5E56FA04D5}" srcId="{D40EC53B-2F95-40DA-B7AB-9A0375B50A02}" destId="{56E71AD0-BA0B-4C0C-9388-1219E92E3DD9}" srcOrd="0" destOrd="0" parTransId="{4113B44B-9306-4C2A-82C4-B131FC867605}" sibTransId="{F404A279-84E2-4493-8235-2276A256CF39}"/>
    <dgm:cxn modelId="{AC16B7E6-2305-4506-AE73-0FA5DF0E26F3}" type="presParOf" srcId="{4F5280A5-1217-4FC0-92CD-98BCD3E91946}" destId="{12CA8227-D2CD-42B9-ADA0-F9D6B8F68B47}" srcOrd="0" destOrd="0" presId="urn:microsoft.com/office/officeart/2005/8/layout/hierarchy1"/>
    <dgm:cxn modelId="{E4B71F60-77F6-4073-8AC0-07B973DAD900}" type="presParOf" srcId="{12CA8227-D2CD-42B9-ADA0-F9D6B8F68B47}" destId="{17F6EC2B-416B-4266-97FE-372E916F7656}" srcOrd="0" destOrd="0" presId="urn:microsoft.com/office/officeart/2005/8/layout/hierarchy1"/>
    <dgm:cxn modelId="{AF7B6FC7-C645-45BC-A588-3316DB7E911F}" type="presParOf" srcId="{17F6EC2B-416B-4266-97FE-372E916F7656}" destId="{DA6D5FE3-5154-4BF7-9439-8A2A6A181246}" srcOrd="0" destOrd="0" presId="urn:microsoft.com/office/officeart/2005/8/layout/hierarchy1"/>
    <dgm:cxn modelId="{871A824B-2E34-4DB4-9895-3FD54ADCFA45}" type="presParOf" srcId="{17F6EC2B-416B-4266-97FE-372E916F7656}" destId="{1B2B53D8-D6B0-4511-92F8-6591AE41B217}" srcOrd="1" destOrd="0" presId="urn:microsoft.com/office/officeart/2005/8/layout/hierarchy1"/>
    <dgm:cxn modelId="{7F74E158-A709-4E8A-95FE-EF26927EC5AE}" type="presParOf" srcId="{12CA8227-D2CD-42B9-ADA0-F9D6B8F68B47}" destId="{E41EE378-5AE5-47DE-9AD2-714D17B6EF8A}" srcOrd="1" destOrd="0" presId="urn:microsoft.com/office/officeart/2005/8/layout/hierarchy1"/>
    <dgm:cxn modelId="{64204E0A-7F26-431E-B7F5-27E18BB5EE2A}" type="presParOf" srcId="{E41EE378-5AE5-47DE-9AD2-714D17B6EF8A}" destId="{E9C4A2EA-1FA9-4411-B91C-D2ABC5FCB8A4}" srcOrd="0" destOrd="0" presId="urn:microsoft.com/office/officeart/2005/8/layout/hierarchy1"/>
    <dgm:cxn modelId="{0B7B13B1-46FB-4B51-AB00-BFB1B11068C1}" type="presParOf" srcId="{E41EE378-5AE5-47DE-9AD2-714D17B6EF8A}" destId="{64A232E4-6A1F-4E18-ACA3-C349757F9F17}" srcOrd="1" destOrd="0" presId="urn:microsoft.com/office/officeart/2005/8/layout/hierarchy1"/>
    <dgm:cxn modelId="{359FC8C9-A08A-4377-BB0C-232B5D2A7BC1}" type="presParOf" srcId="{64A232E4-6A1F-4E18-ACA3-C349757F9F17}" destId="{F84D7BC4-51CA-4A13-9A90-3D453432303E}" srcOrd="0" destOrd="0" presId="urn:microsoft.com/office/officeart/2005/8/layout/hierarchy1"/>
    <dgm:cxn modelId="{8B851338-99C9-432A-B2F3-D39196313652}" type="presParOf" srcId="{F84D7BC4-51CA-4A13-9A90-3D453432303E}" destId="{33268DFA-3D26-4AD4-A89E-F0F03312DEBB}" srcOrd="0" destOrd="0" presId="urn:microsoft.com/office/officeart/2005/8/layout/hierarchy1"/>
    <dgm:cxn modelId="{4407C593-AB54-4CE4-AA55-B02E36308FE5}" type="presParOf" srcId="{F84D7BC4-51CA-4A13-9A90-3D453432303E}" destId="{F5FA77E6-A790-4DF7-A793-688F572970D1}" srcOrd="1" destOrd="0" presId="urn:microsoft.com/office/officeart/2005/8/layout/hierarchy1"/>
    <dgm:cxn modelId="{F484D743-C7DC-4AD4-8125-004BA011440E}" type="presParOf" srcId="{64A232E4-6A1F-4E18-ACA3-C349757F9F17}" destId="{216660BC-998A-470C-B1FA-CF870F9847AD}" srcOrd="1" destOrd="0" presId="urn:microsoft.com/office/officeart/2005/8/layout/hierarchy1"/>
    <dgm:cxn modelId="{D6B0B831-0BC5-479F-B573-747594A52403}" type="presParOf" srcId="{216660BC-998A-470C-B1FA-CF870F9847AD}" destId="{A3DF8F07-660F-4BBB-BC4F-E7285DF072A3}" srcOrd="0" destOrd="0" presId="urn:microsoft.com/office/officeart/2005/8/layout/hierarchy1"/>
    <dgm:cxn modelId="{593255C5-FCE2-4E21-8F7F-DB67131E3C66}" type="presParOf" srcId="{216660BC-998A-470C-B1FA-CF870F9847AD}" destId="{41B0E83B-A0C7-47BC-8B49-27399EA11B0E}" srcOrd="1" destOrd="0" presId="urn:microsoft.com/office/officeart/2005/8/layout/hierarchy1"/>
    <dgm:cxn modelId="{3A146BFE-25D8-4945-B27A-430A1840C51C}" type="presParOf" srcId="{41B0E83B-A0C7-47BC-8B49-27399EA11B0E}" destId="{65508A61-03BC-4639-BD42-A9E5DC40E319}" srcOrd="0" destOrd="0" presId="urn:microsoft.com/office/officeart/2005/8/layout/hierarchy1"/>
    <dgm:cxn modelId="{81DF0D3E-43BA-43E9-A279-428EA7DC8D17}" type="presParOf" srcId="{65508A61-03BC-4639-BD42-A9E5DC40E319}" destId="{E245AB3E-0ADF-4166-8085-060960398C77}" srcOrd="0" destOrd="0" presId="urn:microsoft.com/office/officeart/2005/8/layout/hierarchy1"/>
    <dgm:cxn modelId="{EF66F87C-AFF8-4BEA-AEBE-189CE44ECB3B}" type="presParOf" srcId="{65508A61-03BC-4639-BD42-A9E5DC40E319}" destId="{1FD56477-2B58-42C6-8D86-52B39B856747}" srcOrd="1" destOrd="0" presId="urn:microsoft.com/office/officeart/2005/8/layout/hierarchy1"/>
    <dgm:cxn modelId="{3F75F9B2-7A00-41ED-B772-98EEE05C15A6}" type="presParOf" srcId="{41B0E83B-A0C7-47BC-8B49-27399EA11B0E}" destId="{D884ADB1-48AA-4CE8-B10B-1F54C3E0AF25}" srcOrd="1" destOrd="0" presId="urn:microsoft.com/office/officeart/2005/8/layout/hierarchy1"/>
    <dgm:cxn modelId="{417F3047-80F2-40F3-8EF2-6F78C6A96B78}" type="presParOf" srcId="{D884ADB1-48AA-4CE8-B10B-1F54C3E0AF25}" destId="{A8118087-7649-4878-A4CA-757EB91A4134}" srcOrd="0" destOrd="0" presId="urn:microsoft.com/office/officeart/2005/8/layout/hierarchy1"/>
    <dgm:cxn modelId="{53DA1627-FB92-4BAB-A5B4-AA3070D02EE7}" type="presParOf" srcId="{D884ADB1-48AA-4CE8-B10B-1F54C3E0AF25}" destId="{D7FD69D8-E494-402B-A753-5F6FB276C243}" srcOrd="1" destOrd="0" presId="urn:microsoft.com/office/officeart/2005/8/layout/hierarchy1"/>
    <dgm:cxn modelId="{62096D8A-A4C3-40A5-9D2F-694DA8921DA5}" type="presParOf" srcId="{D7FD69D8-E494-402B-A753-5F6FB276C243}" destId="{8A3BC9B1-7796-44F7-8FFD-D6D2A282E0BD}" srcOrd="0" destOrd="0" presId="urn:microsoft.com/office/officeart/2005/8/layout/hierarchy1"/>
    <dgm:cxn modelId="{0DA3C0AC-C508-45E9-83A7-8257E1570BBF}" type="presParOf" srcId="{8A3BC9B1-7796-44F7-8FFD-D6D2A282E0BD}" destId="{20307C79-DE68-4806-A167-A9404DE17014}" srcOrd="0" destOrd="0" presId="urn:microsoft.com/office/officeart/2005/8/layout/hierarchy1"/>
    <dgm:cxn modelId="{06D6D09D-E7CD-4E4D-8096-177BE1B893DD}" type="presParOf" srcId="{8A3BC9B1-7796-44F7-8FFD-D6D2A282E0BD}" destId="{1B81430D-77AE-4104-B886-26DFC9ED43AF}" srcOrd="1" destOrd="0" presId="urn:microsoft.com/office/officeart/2005/8/layout/hierarchy1"/>
    <dgm:cxn modelId="{CD06EF01-BFDE-4BD5-A972-5E4B6DD11EAE}" type="presParOf" srcId="{D7FD69D8-E494-402B-A753-5F6FB276C243}" destId="{A5C4002F-F5EC-45B8-B3B0-56B18AD45623}" srcOrd="1" destOrd="0" presId="urn:microsoft.com/office/officeart/2005/8/layout/hierarchy1"/>
    <dgm:cxn modelId="{58DB353B-B502-419C-AD90-7A37FFB81672}" type="presParOf" srcId="{E41EE378-5AE5-47DE-9AD2-714D17B6EF8A}" destId="{875B9CD6-BFC7-41E6-9409-3E7BD8DA0FF1}" srcOrd="2" destOrd="0" presId="urn:microsoft.com/office/officeart/2005/8/layout/hierarchy1"/>
    <dgm:cxn modelId="{C9781E8A-1B59-49A6-86A9-4BBF35EC7BB5}" type="presParOf" srcId="{E41EE378-5AE5-47DE-9AD2-714D17B6EF8A}" destId="{4AB35E7D-0AD1-4E6F-B306-A1F85C8093D8}" srcOrd="3" destOrd="0" presId="urn:microsoft.com/office/officeart/2005/8/layout/hierarchy1"/>
    <dgm:cxn modelId="{F6423B75-3CA8-4856-82CB-7EF09773F99E}" type="presParOf" srcId="{4AB35E7D-0AD1-4E6F-B306-A1F85C8093D8}" destId="{393131BB-71C2-4B3E-912B-C26124A69693}" srcOrd="0" destOrd="0" presId="urn:microsoft.com/office/officeart/2005/8/layout/hierarchy1"/>
    <dgm:cxn modelId="{EC7D966F-0FC6-403F-8443-1ACAA5D7CF00}" type="presParOf" srcId="{393131BB-71C2-4B3E-912B-C26124A69693}" destId="{8565E118-30C6-46C9-AF56-737B35EEDAC1}" srcOrd="0" destOrd="0" presId="urn:microsoft.com/office/officeart/2005/8/layout/hierarchy1"/>
    <dgm:cxn modelId="{2E895CD3-C94D-4254-836A-4C9F3D0487D2}" type="presParOf" srcId="{393131BB-71C2-4B3E-912B-C26124A69693}" destId="{114F4D82-24C4-4873-9EA5-E491FCAAC637}" srcOrd="1" destOrd="0" presId="urn:microsoft.com/office/officeart/2005/8/layout/hierarchy1"/>
    <dgm:cxn modelId="{8D85C5D2-D84F-4686-8C56-A4A4D52B15B7}" type="presParOf" srcId="{4AB35E7D-0AD1-4E6F-B306-A1F85C8093D8}" destId="{18483BA7-6CE3-4E34-B9A8-B6AF79F14CAD}" srcOrd="1" destOrd="0" presId="urn:microsoft.com/office/officeart/2005/8/layout/hierarchy1"/>
    <dgm:cxn modelId="{6BC3B78F-D809-4F54-8691-718B3F0626E6}" type="presParOf" srcId="{18483BA7-6CE3-4E34-B9A8-B6AF79F14CAD}" destId="{DDAF80DD-FC5B-4971-9190-E50588A04F0E}" srcOrd="0" destOrd="0" presId="urn:microsoft.com/office/officeart/2005/8/layout/hierarchy1"/>
    <dgm:cxn modelId="{611B5D45-3142-4B29-9550-DC163F12E8AE}" type="presParOf" srcId="{18483BA7-6CE3-4E34-B9A8-B6AF79F14CAD}" destId="{9CE88C8A-534F-4858-934C-B14509AB77B7}" srcOrd="1" destOrd="0" presId="urn:microsoft.com/office/officeart/2005/8/layout/hierarchy1"/>
    <dgm:cxn modelId="{F382CF00-B302-444E-8465-62B5BB419F54}" type="presParOf" srcId="{9CE88C8A-534F-4858-934C-B14509AB77B7}" destId="{EF642F3B-67CB-4656-9528-7F629E3B9348}" srcOrd="0" destOrd="0" presId="urn:microsoft.com/office/officeart/2005/8/layout/hierarchy1"/>
    <dgm:cxn modelId="{0E7AF6CE-18A3-42FB-9533-7058811AAAA4}" type="presParOf" srcId="{EF642F3B-67CB-4656-9528-7F629E3B9348}" destId="{CF4184D4-0CCE-4345-9393-4E51C92BA09C}" srcOrd="0" destOrd="0" presId="urn:microsoft.com/office/officeart/2005/8/layout/hierarchy1"/>
    <dgm:cxn modelId="{D8F07CD6-6ECD-4600-A332-E9CFD4797221}" type="presParOf" srcId="{EF642F3B-67CB-4656-9528-7F629E3B9348}" destId="{D3343FBA-0C8B-44AD-A63A-C8F124F4AB59}" srcOrd="1" destOrd="0" presId="urn:microsoft.com/office/officeart/2005/8/layout/hierarchy1"/>
    <dgm:cxn modelId="{9707DE90-A30F-42CF-9C02-061BEF395204}" type="presParOf" srcId="{9CE88C8A-534F-4858-934C-B14509AB77B7}" destId="{16A786DA-A050-4A9C-B211-4EA63E79AA4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DE9925-F8BA-47FA-A911-FA311D760A15}" type="doc">
      <dgm:prSet loTypeId="urn:microsoft.com/office/officeart/2005/8/layout/hProcess4" loCatId="process" qsTypeId="urn:microsoft.com/office/officeart/2005/8/quickstyle/simple1" qsCatId="simple" csTypeId="urn:microsoft.com/office/officeart/2005/8/colors/colorful2" csCatId="colorful" phldr="1"/>
      <dgm:spPr/>
      <dgm:t>
        <a:bodyPr/>
        <a:lstStyle/>
        <a:p>
          <a:endParaRPr lang="en-US"/>
        </a:p>
      </dgm:t>
    </dgm:pt>
    <dgm:pt modelId="{1B61C17C-506B-42B6-BFEB-5899B949D18A}">
      <dgm:prSet phldrT="[Text]"/>
      <dgm:spPr>
        <a:solidFill>
          <a:srgbClr val="7030A0"/>
        </a:solidFill>
      </dgm:spPr>
      <dgm:t>
        <a:bodyPr/>
        <a:lstStyle/>
        <a:p>
          <a:r>
            <a:rPr lang="en-US" dirty="0"/>
            <a:t>Surviving</a:t>
          </a:r>
        </a:p>
      </dgm:t>
    </dgm:pt>
    <dgm:pt modelId="{CE3FD9D6-AED5-491F-995C-540C0E4DFB5D}" type="parTrans" cxnId="{893DADB2-F486-4D01-A7D3-3EF0E6D6A483}">
      <dgm:prSet/>
      <dgm:spPr/>
      <dgm:t>
        <a:bodyPr/>
        <a:lstStyle/>
        <a:p>
          <a:endParaRPr lang="en-US"/>
        </a:p>
      </dgm:t>
    </dgm:pt>
    <dgm:pt modelId="{52CAC315-D642-4ECF-B821-6318E07D8385}" type="sibTrans" cxnId="{893DADB2-F486-4D01-A7D3-3EF0E6D6A483}">
      <dgm:prSet/>
      <dgm:spPr>
        <a:solidFill>
          <a:srgbClr val="00B0F0"/>
        </a:solidFill>
      </dgm:spPr>
      <dgm:t>
        <a:bodyPr/>
        <a:lstStyle/>
        <a:p>
          <a:endParaRPr lang="en-US"/>
        </a:p>
      </dgm:t>
    </dgm:pt>
    <dgm:pt modelId="{E3294474-4C5B-46CF-81EF-8031C4F299AD}">
      <dgm:prSet phldrT="[Text]" custT="1"/>
      <dgm:spPr>
        <a:ln>
          <a:solidFill>
            <a:srgbClr val="7030A0"/>
          </a:solidFill>
        </a:ln>
      </dgm:spPr>
      <dgm:t>
        <a:bodyPr/>
        <a:lstStyle/>
        <a:p>
          <a:r>
            <a:rPr lang="en-US" sz="1600" dirty="0"/>
            <a:t>Awareness</a:t>
          </a:r>
        </a:p>
      </dgm:t>
    </dgm:pt>
    <dgm:pt modelId="{3D0338EA-E119-4678-980F-9FAC6FBC67AC}" type="parTrans" cxnId="{69C75F69-1530-477A-9BD9-1FC7B0886291}">
      <dgm:prSet/>
      <dgm:spPr/>
      <dgm:t>
        <a:bodyPr/>
        <a:lstStyle/>
        <a:p>
          <a:endParaRPr lang="en-US"/>
        </a:p>
      </dgm:t>
    </dgm:pt>
    <dgm:pt modelId="{A9C1F9D3-8E4D-4344-AA8C-A5A5F0709379}" type="sibTrans" cxnId="{69C75F69-1530-477A-9BD9-1FC7B0886291}">
      <dgm:prSet/>
      <dgm:spPr/>
      <dgm:t>
        <a:bodyPr/>
        <a:lstStyle/>
        <a:p>
          <a:endParaRPr lang="en-US"/>
        </a:p>
      </dgm:t>
    </dgm:pt>
    <dgm:pt modelId="{2E591EE1-21B2-48CB-BDD2-03E40902CBDF}">
      <dgm:prSet phldrT="[Text]" custT="1"/>
      <dgm:spPr>
        <a:ln>
          <a:solidFill>
            <a:srgbClr val="7030A0"/>
          </a:solidFill>
        </a:ln>
      </dgm:spPr>
      <dgm:t>
        <a:bodyPr/>
        <a:lstStyle/>
        <a:p>
          <a:r>
            <a:rPr lang="en-US" sz="1600" dirty="0"/>
            <a:t>Low Insight</a:t>
          </a:r>
        </a:p>
      </dgm:t>
    </dgm:pt>
    <dgm:pt modelId="{FE753A16-FBEC-4A9C-AF4B-DC0014AAC15F}" type="parTrans" cxnId="{1FD762ED-AA17-468E-B609-E363CE816B72}">
      <dgm:prSet/>
      <dgm:spPr/>
      <dgm:t>
        <a:bodyPr/>
        <a:lstStyle/>
        <a:p>
          <a:endParaRPr lang="en-US"/>
        </a:p>
      </dgm:t>
    </dgm:pt>
    <dgm:pt modelId="{56E71BD0-44E9-41FE-BC3B-0F39EC052E3A}" type="sibTrans" cxnId="{1FD762ED-AA17-468E-B609-E363CE816B72}">
      <dgm:prSet/>
      <dgm:spPr/>
      <dgm:t>
        <a:bodyPr/>
        <a:lstStyle/>
        <a:p>
          <a:endParaRPr lang="en-US"/>
        </a:p>
      </dgm:t>
    </dgm:pt>
    <dgm:pt modelId="{188DEC52-9BF0-4A7F-82E2-53181D86B22E}">
      <dgm:prSet phldrT="[Text]"/>
      <dgm:spPr>
        <a:solidFill>
          <a:srgbClr val="00B0F0"/>
        </a:solidFill>
      </dgm:spPr>
      <dgm:t>
        <a:bodyPr/>
        <a:lstStyle/>
        <a:p>
          <a:r>
            <a:rPr lang="en-US" dirty="0"/>
            <a:t>Healing	</a:t>
          </a:r>
        </a:p>
      </dgm:t>
    </dgm:pt>
    <dgm:pt modelId="{CE681716-B01D-4C91-9BD5-8FBDFA2F8EDC}" type="parTrans" cxnId="{ECAB9E81-1E55-491A-B00B-2F41D4FC0A64}">
      <dgm:prSet/>
      <dgm:spPr/>
      <dgm:t>
        <a:bodyPr/>
        <a:lstStyle/>
        <a:p>
          <a:endParaRPr lang="en-US"/>
        </a:p>
      </dgm:t>
    </dgm:pt>
    <dgm:pt modelId="{915B86FE-3AE4-425E-BBF8-A7D1BF7D79D7}" type="sibTrans" cxnId="{ECAB9E81-1E55-491A-B00B-2F41D4FC0A64}">
      <dgm:prSet/>
      <dgm:spPr>
        <a:solidFill>
          <a:srgbClr val="92D050"/>
        </a:solidFill>
      </dgm:spPr>
      <dgm:t>
        <a:bodyPr/>
        <a:lstStyle/>
        <a:p>
          <a:endParaRPr lang="en-US"/>
        </a:p>
      </dgm:t>
    </dgm:pt>
    <dgm:pt modelId="{EEB0BA01-061B-421E-B752-8E778A12C188}">
      <dgm:prSet phldrT="[Text]" custT="1"/>
      <dgm:spPr>
        <a:ln>
          <a:solidFill>
            <a:srgbClr val="00B0F0"/>
          </a:solidFill>
        </a:ln>
      </dgm:spPr>
      <dgm:t>
        <a:bodyPr/>
        <a:lstStyle/>
        <a:p>
          <a:r>
            <a:rPr lang="en-US" sz="1600" dirty="0"/>
            <a:t>Insight developing</a:t>
          </a:r>
        </a:p>
      </dgm:t>
    </dgm:pt>
    <dgm:pt modelId="{6F86978B-C9AC-4C55-BC60-3FE6AD7E7CD3}" type="parTrans" cxnId="{344503F7-5875-4102-ADD6-00EA761D207C}">
      <dgm:prSet/>
      <dgm:spPr/>
      <dgm:t>
        <a:bodyPr/>
        <a:lstStyle/>
        <a:p>
          <a:endParaRPr lang="en-US"/>
        </a:p>
      </dgm:t>
    </dgm:pt>
    <dgm:pt modelId="{2B424454-781F-472C-9E07-6D590220671B}" type="sibTrans" cxnId="{344503F7-5875-4102-ADD6-00EA761D207C}">
      <dgm:prSet/>
      <dgm:spPr/>
      <dgm:t>
        <a:bodyPr/>
        <a:lstStyle/>
        <a:p>
          <a:endParaRPr lang="en-US"/>
        </a:p>
      </dgm:t>
    </dgm:pt>
    <dgm:pt modelId="{9B69F87D-DD74-479C-9DF9-AB265EE1DB90}">
      <dgm:prSet phldrT="[Text]" custT="1"/>
      <dgm:spPr>
        <a:ln>
          <a:solidFill>
            <a:srgbClr val="00B0F0"/>
          </a:solidFill>
        </a:ln>
      </dgm:spPr>
      <dgm:t>
        <a:bodyPr/>
        <a:lstStyle/>
        <a:p>
          <a:r>
            <a:rPr lang="en-US" sz="1600" dirty="0"/>
            <a:t>Focus on learning external and internal strategies</a:t>
          </a:r>
        </a:p>
      </dgm:t>
    </dgm:pt>
    <dgm:pt modelId="{4301930D-B9A6-4C41-B163-74EC8324527F}" type="parTrans" cxnId="{9CC719F6-E4FA-42B5-A44A-6C1262DA0078}">
      <dgm:prSet/>
      <dgm:spPr/>
      <dgm:t>
        <a:bodyPr/>
        <a:lstStyle/>
        <a:p>
          <a:endParaRPr lang="en-US"/>
        </a:p>
      </dgm:t>
    </dgm:pt>
    <dgm:pt modelId="{7C4F62F3-62EF-4D63-AC22-538C3C1FB121}" type="sibTrans" cxnId="{9CC719F6-E4FA-42B5-A44A-6C1262DA0078}">
      <dgm:prSet/>
      <dgm:spPr/>
      <dgm:t>
        <a:bodyPr/>
        <a:lstStyle/>
        <a:p>
          <a:endParaRPr lang="en-US"/>
        </a:p>
      </dgm:t>
    </dgm:pt>
    <dgm:pt modelId="{43900C83-A531-4BB5-B456-9D33604AC432}">
      <dgm:prSet phldrT="[Text]"/>
      <dgm:spPr>
        <a:solidFill>
          <a:srgbClr val="92D050"/>
        </a:solidFill>
      </dgm:spPr>
      <dgm:t>
        <a:bodyPr/>
        <a:lstStyle/>
        <a:p>
          <a:r>
            <a:rPr lang="en-US" dirty="0"/>
            <a:t>Thriving</a:t>
          </a:r>
        </a:p>
      </dgm:t>
    </dgm:pt>
    <dgm:pt modelId="{25ABD79F-D8DD-40EB-86BC-C2B02F483625}" type="parTrans" cxnId="{2E8DD4A1-7818-4B96-AA0B-9C09AE963C78}">
      <dgm:prSet/>
      <dgm:spPr/>
      <dgm:t>
        <a:bodyPr/>
        <a:lstStyle/>
        <a:p>
          <a:endParaRPr lang="en-US"/>
        </a:p>
      </dgm:t>
    </dgm:pt>
    <dgm:pt modelId="{B5DD3D90-F94B-4694-9E93-A0102123B866}" type="sibTrans" cxnId="{2E8DD4A1-7818-4B96-AA0B-9C09AE963C78}">
      <dgm:prSet/>
      <dgm:spPr/>
      <dgm:t>
        <a:bodyPr/>
        <a:lstStyle/>
        <a:p>
          <a:endParaRPr lang="en-US"/>
        </a:p>
      </dgm:t>
    </dgm:pt>
    <dgm:pt modelId="{F3D0C593-67A5-4962-90EB-9F0DD130C172}">
      <dgm:prSet phldrT="[Text]" custT="1"/>
      <dgm:spPr>
        <a:ln>
          <a:solidFill>
            <a:srgbClr val="92D050"/>
          </a:solidFill>
        </a:ln>
      </dgm:spPr>
      <dgm:t>
        <a:bodyPr/>
        <a:lstStyle/>
        <a:p>
          <a:r>
            <a:rPr lang="en-US" sz="1600" dirty="0"/>
            <a:t>High Insight &amp; Awareness</a:t>
          </a:r>
        </a:p>
      </dgm:t>
    </dgm:pt>
    <dgm:pt modelId="{D4D02A0F-EAC4-42C6-8D25-5B6A7966B230}" type="parTrans" cxnId="{8A80E985-EB63-4B02-A619-E328F39D65C5}">
      <dgm:prSet/>
      <dgm:spPr/>
      <dgm:t>
        <a:bodyPr/>
        <a:lstStyle/>
        <a:p>
          <a:endParaRPr lang="en-US"/>
        </a:p>
      </dgm:t>
    </dgm:pt>
    <dgm:pt modelId="{3FFD8C1E-497D-420C-994D-BE68E4E6B656}" type="sibTrans" cxnId="{8A80E985-EB63-4B02-A619-E328F39D65C5}">
      <dgm:prSet/>
      <dgm:spPr/>
      <dgm:t>
        <a:bodyPr/>
        <a:lstStyle/>
        <a:p>
          <a:endParaRPr lang="en-US"/>
        </a:p>
      </dgm:t>
    </dgm:pt>
    <dgm:pt modelId="{8A8036F7-3930-4F20-86CC-462FEDBCC278}">
      <dgm:prSet phldrT="[Text]" custT="1"/>
      <dgm:spPr>
        <a:ln>
          <a:solidFill>
            <a:srgbClr val="92D050"/>
          </a:solidFill>
        </a:ln>
      </dgm:spPr>
      <dgm:t>
        <a:bodyPr/>
        <a:lstStyle/>
        <a:p>
          <a:r>
            <a:rPr lang="en-US" sz="1600" dirty="0"/>
            <a:t>Focus on Generalizing skills to environment</a:t>
          </a:r>
        </a:p>
      </dgm:t>
    </dgm:pt>
    <dgm:pt modelId="{EB8F4933-A5B2-47F0-BDF9-26922CF8764F}" type="parTrans" cxnId="{067C2E61-915E-4020-B7FB-B9FADE2DEEAF}">
      <dgm:prSet/>
      <dgm:spPr/>
      <dgm:t>
        <a:bodyPr/>
        <a:lstStyle/>
        <a:p>
          <a:endParaRPr lang="en-US"/>
        </a:p>
      </dgm:t>
    </dgm:pt>
    <dgm:pt modelId="{0935DEFD-F3BE-4638-B5C7-25284320EC11}" type="sibTrans" cxnId="{067C2E61-915E-4020-B7FB-B9FADE2DEEAF}">
      <dgm:prSet/>
      <dgm:spPr/>
      <dgm:t>
        <a:bodyPr/>
        <a:lstStyle/>
        <a:p>
          <a:endParaRPr lang="en-US"/>
        </a:p>
      </dgm:t>
    </dgm:pt>
    <dgm:pt modelId="{9AA2EDE8-B3D6-425C-B0EF-AC8C99AB26D8}">
      <dgm:prSet phldrT="[Text]" custT="1"/>
      <dgm:spPr>
        <a:ln>
          <a:solidFill>
            <a:srgbClr val="7030A0"/>
          </a:solidFill>
        </a:ln>
      </dgm:spPr>
      <dgm:t>
        <a:bodyPr/>
        <a:lstStyle/>
        <a:p>
          <a:r>
            <a:rPr lang="en-US" sz="1600" dirty="0"/>
            <a:t>Environmental support</a:t>
          </a:r>
        </a:p>
      </dgm:t>
    </dgm:pt>
    <dgm:pt modelId="{E339DE6C-3D59-4880-A258-34AA6E1773A3}" type="parTrans" cxnId="{A3D9155C-0116-4BA8-BA15-81958E5FCD94}">
      <dgm:prSet/>
      <dgm:spPr/>
      <dgm:t>
        <a:bodyPr/>
        <a:lstStyle/>
        <a:p>
          <a:endParaRPr lang="en-US"/>
        </a:p>
      </dgm:t>
    </dgm:pt>
    <dgm:pt modelId="{1CE1AE94-FF04-4F0D-83A6-35A954672756}" type="sibTrans" cxnId="{A3D9155C-0116-4BA8-BA15-81958E5FCD94}">
      <dgm:prSet/>
      <dgm:spPr/>
      <dgm:t>
        <a:bodyPr/>
        <a:lstStyle/>
        <a:p>
          <a:endParaRPr lang="en-US"/>
        </a:p>
      </dgm:t>
    </dgm:pt>
    <dgm:pt modelId="{36E7ECEE-63CF-4D94-B8B8-6B84ABCDCE00}">
      <dgm:prSet phldrT="[Text]" custT="1"/>
      <dgm:spPr>
        <a:ln>
          <a:solidFill>
            <a:srgbClr val="7030A0"/>
          </a:solidFill>
        </a:ln>
      </dgm:spPr>
      <dgm:t>
        <a:bodyPr/>
        <a:lstStyle/>
        <a:p>
          <a:r>
            <a:rPr lang="en-US" sz="1600" dirty="0"/>
            <a:t>External strategies</a:t>
          </a:r>
        </a:p>
      </dgm:t>
    </dgm:pt>
    <dgm:pt modelId="{A68D0658-3737-4394-8BAA-E529A16D9D9D}" type="parTrans" cxnId="{DBAFFD26-3731-41D7-BAD4-3DBED86A2C4C}">
      <dgm:prSet/>
      <dgm:spPr/>
      <dgm:t>
        <a:bodyPr/>
        <a:lstStyle/>
        <a:p>
          <a:endParaRPr lang="en-US"/>
        </a:p>
      </dgm:t>
    </dgm:pt>
    <dgm:pt modelId="{3449357C-EDAE-4BCB-A02D-9B952EECB348}" type="sibTrans" cxnId="{DBAFFD26-3731-41D7-BAD4-3DBED86A2C4C}">
      <dgm:prSet/>
      <dgm:spPr/>
      <dgm:t>
        <a:bodyPr/>
        <a:lstStyle/>
        <a:p>
          <a:endParaRPr lang="en-US"/>
        </a:p>
      </dgm:t>
    </dgm:pt>
    <dgm:pt modelId="{C00F2007-6D26-4E5D-A4A1-D9A5F1AB8BFD}">
      <dgm:prSet phldrT="[Text]" custT="1"/>
      <dgm:spPr>
        <a:ln>
          <a:solidFill>
            <a:srgbClr val="7030A0"/>
          </a:solidFill>
        </a:ln>
      </dgm:spPr>
      <dgm:t>
        <a:bodyPr/>
        <a:lstStyle/>
        <a:p>
          <a:r>
            <a:rPr lang="en-US" sz="1600" dirty="0"/>
            <a:t>Intensive therapies</a:t>
          </a:r>
        </a:p>
      </dgm:t>
    </dgm:pt>
    <dgm:pt modelId="{24E95FEA-713F-464B-B2ED-396F1C343AA5}" type="parTrans" cxnId="{E0B58A26-FE7F-43E6-A319-CBD3A484531A}">
      <dgm:prSet/>
      <dgm:spPr/>
      <dgm:t>
        <a:bodyPr/>
        <a:lstStyle/>
        <a:p>
          <a:endParaRPr lang="en-US"/>
        </a:p>
      </dgm:t>
    </dgm:pt>
    <dgm:pt modelId="{D3877F6E-3843-4ACE-8A38-7AC1B486658C}" type="sibTrans" cxnId="{E0B58A26-FE7F-43E6-A319-CBD3A484531A}">
      <dgm:prSet/>
      <dgm:spPr/>
      <dgm:t>
        <a:bodyPr/>
        <a:lstStyle/>
        <a:p>
          <a:endParaRPr lang="en-US"/>
        </a:p>
      </dgm:t>
    </dgm:pt>
    <dgm:pt modelId="{F893E165-BBC1-4136-BC22-E3A92AD5AA29}">
      <dgm:prSet phldrT="[Text]" custT="1"/>
      <dgm:spPr>
        <a:ln>
          <a:solidFill>
            <a:srgbClr val="7030A0"/>
          </a:solidFill>
        </a:ln>
      </dgm:spPr>
      <dgm:t>
        <a:bodyPr/>
        <a:lstStyle/>
        <a:p>
          <a:r>
            <a:rPr lang="en-US" sz="1600" dirty="0"/>
            <a:t>Crisis mode</a:t>
          </a:r>
        </a:p>
      </dgm:t>
    </dgm:pt>
    <dgm:pt modelId="{EDF9115D-3E2F-4C30-98FA-FDD59229D2B4}" type="parTrans" cxnId="{AEA21F34-F42E-45C5-AA91-9DB3A7C3CABD}">
      <dgm:prSet/>
      <dgm:spPr/>
      <dgm:t>
        <a:bodyPr/>
        <a:lstStyle/>
        <a:p>
          <a:endParaRPr lang="en-US"/>
        </a:p>
      </dgm:t>
    </dgm:pt>
    <dgm:pt modelId="{C57E6AB1-1078-4903-8D84-A6035A5D74E4}" type="sibTrans" cxnId="{AEA21F34-F42E-45C5-AA91-9DB3A7C3CABD}">
      <dgm:prSet/>
      <dgm:spPr/>
      <dgm:t>
        <a:bodyPr/>
        <a:lstStyle/>
        <a:p>
          <a:endParaRPr lang="en-US"/>
        </a:p>
      </dgm:t>
    </dgm:pt>
    <dgm:pt modelId="{FA4646B5-314C-47F5-91B6-8B9E96E007E2}">
      <dgm:prSet phldrT="[Text]" custT="1"/>
      <dgm:spPr>
        <a:ln>
          <a:solidFill>
            <a:srgbClr val="00B0F0"/>
          </a:solidFill>
        </a:ln>
      </dgm:spPr>
      <dgm:t>
        <a:bodyPr/>
        <a:lstStyle/>
        <a:p>
          <a:r>
            <a:rPr lang="en-US" sz="1600" dirty="0"/>
            <a:t>Less intensive therapies</a:t>
          </a:r>
        </a:p>
      </dgm:t>
    </dgm:pt>
    <dgm:pt modelId="{7F98BD80-BC47-435B-B7AC-AB957652C098}" type="parTrans" cxnId="{9FD14075-9FF2-4C5F-86F4-BF79A8C86E7C}">
      <dgm:prSet/>
      <dgm:spPr/>
      <dgm:t>
        <a:bodyPr/>
        <a:lstStyle/>
        <a:p>
          <a:endParaRPr lang="en-US"/>
        </a:p>
      </dgm:t>
    </dgm:pt>
    <dgm:pt modelId="{67C2369C-A31C-46A8-A69E-E4D762BD321B}" type="sibTrans" cxnId="{9FD14075-9FF2-4C5F-86F4-BF79A8C86E7C}">
      <dgm:prSet/>
      <dgm:spPr/>
      <dgm:t>
        <a:bodyPr/>
        <a:lstStyle/>
        <a:p>
          <a:endParaRPr lang="en-US"/>
        </a:p>
      </dgm:t>
    </dgm:pt>
    <dgm:pt modelId="{80867132-9AC7-4945-8EDB-6D15A6764C64}">
      <dgm:prSet phldrT="[Text]" custT="1"/>
      <dgm:spPr>
        <a:ln>
          <a:solidFill>
            <a:srgbClr val="00B0F0"/>
          </a:solidFill>
        </a:ln>
      </dgm:spPr>
      <dgm:t>
        <a:bodyPr/>
        <a:lstStyle/>
        <a:p>
          <a:r>
            <a:rPr lang="en-US" sz="1600" dirty="0"/>
            <a:t>Intermittent crises</a:t>
          </a:r>
        </a:p>
      </dgm:t>
    </dgm:pt>
    <dgm:pt modelId="{BBAAC0E3-87D6-423D-AD4B-BB72CF57660C}" type="parTrans" cxnId="{D3A627C0-2944-4B38-B070-099CC73947D8}">
      <dgm:prSet/>
      <dgm:spPr/>
      <dgm:t>
        <a:bodyPr/>
        <a:lstStyle/>
        <a:p>
          <a:endParaRPr lang="en-US"/>
        </a:p>
      </dgm:t>
    </dgm:pt>
    <dgm:pt modelId="{8867FFDA-DD67-486C-9CA9-C3E3499DE97D}" type="sibTrans" cxnId="{D3A627C0-2944-4B38-B070-099CC73947D8}">
      <dgm:prSet/>
      <dgm:spPr/>
      <dgm:t>
        <a:bodyPr/>
        <a:lstStyle/>
        <a:p>
          <a:endParaRPr lang="en-US"/>
        </a:p>
      </dgm:t>
    </dgm:pt>
    <dgm:pt modelId="{ACCAB84B-BA76-4C2A-B84F-E1906D688BC5}">
      <dgm:prSet phldrT="[Text]" custT="1"/>
      <dgm:spPr>
        <a:ln>
          <a:solidFill>
            <a:srgbClr val="00B0F0"/>
          </a:solidFill>
        </a:ln>
      </dgm:spPr>
      <dgm:t>
        <a:bodyPr/>
        <a:lstStyle/>
        <a:p>
          <a:r>
            <a:rPr lang="en-US" sz="1600" dirty="0"/>
            <a:t>Environmental support </a:t>
          </a:r>
        </a:p>
      </dgm:t>
    </dgm:pt>
    <dgm:pt modelId="{BD923EE0-5102-4822-BA28-CCFEEBA9DA86}" type="parTrans" cxnId="{21B8FD43-FEB2-4952-9E58-9C08CF4DA23D}">
      <dgm:prSet/>
      <dgm:spPr/>
      <dgm:t>
        <a:bodyPr/>
        <a:lstStyle/>
        <a:p>
          <a:endParaRPr lang="en-US"/>
        </a:p>
      </dgm:t>
    </dgm:pt>
    <dgm:pt modelId="{B2A316AB-9A78-46E1-AB8D-70F00404CA59}" type="sibTrans" cxnId="{21B8FD43-FEB2-4952-9E58-9C08CF4DA23D}">
      <dgm:prSet/>
      <dgm:spPr/>
      <dgm:t>
        <a:bodyPr/>
        <a:lstStyle/>
        <a:p>
          <a:endParaRPr lang="en-US"/>
        </a:p>
      </dgm:t>
    </dgm:pt>
    <dgm:pt modelId="{CDBA5775-6396-4E9F-8740-0B3F47B4F89D}">
      <dgm:prSet phldrT="[Text]" custT="1"/>
      <dgm:spPr>
        <a:ln>
          <a:solidFill>
            <a:srgbClr val="92D050"/>
          </a:solidFill>
        </a:ln>
      </dgm:spPr>
      <dgm:t>
        <a:bodyPr/>
        <a:lstStyle/>
        <a:p>
          <a:r>
            <a:rPr lang="en-US" sz="1600" dirty="0"/>
            <a:t>Fewer therapy sessions</a:t>
          </a:r>
        </a:p>
      </dgm:t>
    </dgm:pt>
    <dgm:pt modelId="{5F18AB22-6E67-425C-94A4-E0B1A9120AF4}" type="parTrans" cxnId="{EBD5A0E8-C00A-4570-8547-FC1B4375C9C2}">
      <dgm:prSet/>
      <dgm:spPr/>
      <dgm:t>
        <a:bodyPr/>
        <a:lstStyle/>
        <a:p>
          <a:endParaRPr lang="en-US"/>
        </a:p>
      </dgm:t>
    </dgm:pt>
    <dgm:pt modelId="{BA0F978F-FEE2-48B2-B24B-FA9B3351D57E}" type="sibTrans" cxnId="{EBD5A0E8-C00A-4570-8547-FC1B4375C9C2}">
      <dgm:prSet/>
      <dgm:spPr/>
      <dgm:t>
        <a:bodyPr/>
        <a:lstStyle/>
        <a:p>
          <a:endParaRPr lang="en-US"/>
        </a:p>
      </dgm:t>
    </dgm:pt>
    <dgm:pt modelId="{78993298-0C41-4158-B8E1-988DB8C1E39B}">
      <dgm:prSet phldrT="[Text]"/>
      <dgm:spPr>
        <a:ln>
          <a:solidFill>
            <a:srgbClr val="92D050"/>
          </a:solidFill>
        </a:ln>
      </dgm:spPr>
      <dgm:t>
        <a:bodyPr/>
        <a:lstStyle/>
        <a:p>
          <a:endParaRPr lang="en-US" sz="1000" dirty="0"/>
        </a:p>
      </dgm:t>
    </dgm:pt>
    <dgm:pt modelId="{02CFBD4F-C61A-4292-90C3-81136A6AE6C9}" type="parTrans" cxnId="{DEC80FDF-A886-40AA-BB0D-106F3DEB47C4}">
      <dgm:prSet/>
      <dgm:spPr/>
      <dgm:t>
        <a:bodyPr/>
        <a:lstStyle/>
        <a:p>
          <a:endParaRPr lang="en-US"/>
        </a:p>
      </dgm:t>
    </dgm:pt>
    <dgm:pt modelId="{7DAB3654-5BA0-488B-ADA4-33AB893C9947}" type="sibTrans" cxnId="{DEC80FDF-A886-40AA-BB0D-106F3DEB47C4}">
      <dgm:prSet/>
      <dgm:spPr/>
      <dgm:t>
        <a:bodyPr/>
        <a:lstStyle/>
        <a:p>
          <a:endParaRPr lang="en-US"/>
        </a:p>
      </dgm:t>
    </dgm:pt>
    <dgm:pt modelId="{BF8475BE-A16C-4370-BBFA-052656247758}">
      <dgm:prSet phldrT="[Text]" custT="1"/>
      <dgm:spPr>
        <a:ln>
          <a:solidFill>
            <a:srgbClr val="92D050"/>
          </a:solidFill>
        </a:ln>
      </dgm:spPr>
      <dgm:t>
        <a:bodyPr/>
        <a:lstStyle/>
        <a:p>
          <a:r>
            <a:rPr lang="en-US" sz="1600" dirty="0"/>
            <a:t>Minimal environmental support</a:t>
          </a:r>
        </a:p>
      </dgm:t>
    </dgm:pt>
    <dgm:pt modelId="{F8EBF378-EA93-4938-811B-EC50B6FA7321}" type="parTrans" cxnId="{CCF9123C-E6AC-421A-B4E1-90A4382EEE3D}">
      <dgm:prSet/>
      <dgm:spPr/>
      <dgm:t>
        <a:bodyPr/>
        <a:lstStyle/>
        <a:p>
          <a:endParaRPr lang="en-US"/>
        </a:p>
      </dgm:t>
    </dgm:pt>
    <dgm:pt modelId="{DBB2FF33-3034-4D8E-B4CA-8583C7C0A4BF}" type="sibTrans" cxnId="{CCF9123C-E6AC-421A-B4E1-90A4382EEE3D}">
      <dgm:prSet/>
      <dgm:spPr/>
      <dgm:t>
        <a:bodyPr/>
        <a:lstStyle/>
        <a:p>
          <a:endParaRPr lang="en-US"/>
        </a:p>
      </dgm:t>
    </dgm:pt>
    <dgm:pt modelId="{EA3FC18B-BD4E-4CEC-AA1A-3366CEB64603}">
      <dgm:prSet phldrT="[Text]" custT="1"/>
      <dgm:spPr>
        <a:ln>
          <a:solidFill>
            <a:srgbClr val="92D050"/>
          </a:solidFill>
        </a:ln>
      </dgm:spPr>
      <dgm:t>
        <a:bodyPr/>
        <a:lstStyle/>
        <a:p>
          <a:r>
            <a:rPr lang="en-US" sz="1600" dirty="0"/>
            <a:t>Engaged in community</a:t>
          </a:r>
        </a:p>
      </dgm:t>
    </dgm:pt>
    <dgm:pt modelId="{ECBE1C34-3596-4A4A-9F92-AAC85EA51698}" type="parTrans" cxnId="{7BDC4FAF-2426-4421-9DDF-C3AF9171B8AD}">
      <dgm:prSet/>
      <dgm:spPr/>
      <dgm:t>
        <a:bodyPr/>
        <a:lstStyle/>
        <a:p>
          <a:endParaRPr lang="en-US"/>
        </a:p>
      </dgm:t>
    </dgm:pt>
    <dgm:pt modelId="{8A976047-A2EB-4E33-B691-1201578C818C}" type="sibTrans" cxnId="{7BDC4FAF-2426-4421-9DDF-C3AF9171B8AD}">
      <dgm:prSet/>
      <dgm:spPr/>
      <dgm:t>
        <a:bodyPr/>
        <a:lstStyle/>
        <a:p>
          <a:endParaRPr lang="en-US"/>
        </a:p>
      </dgm:t>
    </dgm:pt>
    <dgm:pt modelId="{1B772551-087C-480F-BB9F-DF32C6EFF295}">
      <dgm:prSet phldrT="[Text]" custT="1"/>
      <dgm:spPr>
        <a:ln>
          <a:solidFill>
            <a:srgbClr val="92D050"/>
          </a:solidFill>
        </a:ln>
      </dgm:spPr>
      <dgm:t>
        <a:bodyPr/>
        <a:lstStyle/>
        <a:p>
          <a:r>
            <a:rPr lang="en-US" sz="1600" dirty="0"/>
            <a:t>Mood good</a:t>
          </a:r>
        </a:p>
      </dgm:t>
    </dgm:pt>
    <dgm:pt modelId="{A9B56A15-E266-416F-84DB-DF6183085A06}" type="parTrans" cxnId="{61C16CF6-25C6-4715-AA1A-2DD282B0F71D}">
      <dgm:prSet/>
      <dgm:spPr/>
      <dgm:t>
        <a:bodyPr/>
        <a:lstStyle/>
        <a:p>
          <a:endParaRPr lang="en-US"/>
        </a:p>
      </dgm:t>
    </dgm:pt>
    <dgm:pt modelId="{762C8C56-26DA-45CB-8791-95177DCD0D7E}" type="sibTrans" cxnId="{61C16CF6-25C6-4715-AA1A-2DD282B0F71D}">
      <dgm:prSet/>
      <dgm:spPr/>
      <dgm:t>
        <a:bodyPr/>
        <a:lstStyle/>
        <a:p>
          <a:endParaRPr lang="en-US"/>
        </a:p>
      </dgm:t>
    </dgm:pt>
    <dgm:pt modelId="{F8F39937-BEA2-4795-BBE8-7AE9ABCB506F}">
      <dgm:prSet phldrT="[Text]" custT="1"/>
      <dgm:spPr>
        <a:ln>
          <a:solidFill>
            <a:srgbClr val="92D050"/>
          </a:solidFill>
        </a:ln>
      </dgm:spPr>
      <dgm:t>
        <a:bodyPr/>
        <a:lstStyle/>
        <a:p>
          <a:r>
            <a:rPr lang="en-US" sz="1600" dirty="0"/>
            <a:t>Few to no crises</a:t>
          </a:r>
        </a:p>
      </dgm:t>
    </dgm:pt>
    <dgm:pt modelId="{28C1B22A-83EB-457E-BCBB-EF0E106CCF02}" type="parTrans" cxnId="{467DF534-635F-4DA2-9B0B-71141E8E0167}">
      <dgm:prSet/>
      <dgm:spPr/>
      <dgm:t>
        <a:bodyPr/>
        <a:lstStyle/>
        <a:p>
          <a:endParaRPr lang="en-US"/>
        </a:p>
      </dgm:t>
    </dgm:pt>
    <dgm:pt modelId="{610C92FF-71AC-40E5-B186-7926D9AC097F}" type="sibTrans" cxnId="{467DF534-635F-4DA2-9B0B-71141E8E0167}">
      <dgm:prSet/>
      <dgm:spPr/>
      <dgm:t>
        <a:bodyPr/>
        <a:lstStyle/>
        <a:p>
          <a:endParaRPr lang="en-US"/>
        </a:p>
      </dgm:t>
    </dgm:pt>
    <dgm:pt modelId="{30A1C7F1-ACFD-449C-9FB9-EDB5DDE9C1FA}">
      <dgm:prSet phldrT="[Text]" custT="1"/>
      <dgm:spPr>
        <a:ln>
          <a:solidFill>
            <a:srgbClr val="92D050"/>
          </a:solidFill>
        </a:ln>
      </dgm:spPr>
      <dgm:t>
        <a:bodyPr/>
        <a:lstStyle/>
        <a:p>
          <a:r>
            <a:rPr lang="en-US" sz="1600" dirty="0"/>
            <a:t>Good self-advocacy skills</a:t>
          </a:r>
        </a:p>
      </dgm:t>
    </dgm:pt>
    <dgm:pt modelId="{00501288-7342-4BC7-BED2-9F770553942E}" type="parTrans" cxnId="{17556B55-DC2E-4E58-B3F1-97BB60A7A869}">
      <dgm:prSet/>
      <dgm:spPr/>
      <dgm:t>
        <a:bodyPr/>
        <a:lstStyle/>
        <a:p>
          <a:endParaRPr lang="en-US"/>
        </a:p>
      </dgm:t>
    </dgm:pt>
    <dgm:pt modelId="{DDECE287-C3DC-4B0F-8794-7095C672FE62}" type="sibTrans" cxnId="{17556B55-DC2E-4E58-B3F1-97BB60A7A869}">
      <dgm:prSet/>
      <dgm:spPr/>
      <dgm:t>
        <a:bodyPr/>
        <a:lstStyle/>
        <a:p>
          <a:endParaRPr lang="en-US"/>
        </a:p>
      </dgm:t>
    </dgm:pt>
    <dgm:pt modelId="{F83ADAB6-CA33-4426-8E7D-2A3130B37462}" type="pres">
      <dgm:prSet presAssocID="{28DE9925-F8BA-47FA-A911-FA311D760A15}" presName="Name0" presStyleCnt="0">
        <dgm:presLayoutVars>
          <dgm:dir/>
          <dgm:animLvl val="lvl"/>
          <dgm:resizeHandles val="exact"/>
        </dgm:presLayoutVars>
      </dgm:prSet>
      <dgm:spPr/>
    </dgm:pt>
    <dgm:pt modelId="{DF837FD4-60A7-4123-8DD9-4661273391FA}" type="pres">
      <dgm:prSet presAssocID="{28DE9925-F8BA-47FA-A911-FA311D760A15}" presName="tSp" presStyleCnt="0"/>
      <dgm:spPr/>
    </dgm:pt>
    <dgm:pt modelId="{34C938E5-7B28-4233-B569-0A0D3C8893D2}" type="pres">
      <dgm:prSet presAssocID="{28DE9925-F8BA-47FA-A911-FA311D760A15}" presName="bSp" presStyleCnt="0"/>
      <dgm:spPr/>
    </dgm:pt>
    <dgm:pt modelId="{4A1CA703-A506-449E-8D1D-86E273FA3C68}" type="pres">
      <dgm:prSet presAssocID="{28DE9925-F8BA-47FA-A911-FA311D760A15}" presName="process" presStyleCnt="0"/>
      <dgm:spPr/>
    </dgm:pt>
    <dgm:pt modelId="{0B20753E-20BC-4EB0-B652-776294496349}" type="pres">
      <dgm:prSet presAssocID="{1B61C17C-506B-42B6-BFEB-5899B949D18A}" presName="composite1" presStyleCnt="0"/>
      <dgm:spPr/>
    </dgm:pt>
    <dgm:pt modelId="{2F974D76-3724-4494-8A31-D4CAF5142689}" type="pres">
      <dgm:prSet presAssocID="{1B61C17C-506B-42B6-BFEB-5899B949D18A}" presName="dummyNode1" presStyleLbl="node1" presStyleIdx="0" presStyleCnt="3"/>
      <dgm:spPr/>
    </dgm:pt>
    <dgm:pt modelId="{5503784F-53F5-4B9C-9C2D-2802798B2FF9}" type="pres">
      <dgm:prSet presAssocID="{1B61C17C-506B-42B6-BFEB-5899B949D18A}" presName="childNode1" presStyleLbl="bgAcc1" presStyleIdx="0" presStyleCnt="3" custScaleY="129304">
        <dgm:presLayoutVars>
          <dgm:bulletEnabled val="1"/>
        </dgm:presLayoutVars>
      </dgm:prSet>
      <dgm:spPr/>
    </dgm:pt>
    <dgm:pt modelId="{78F66DDD-3088-414A-93D3-8E6A565C76E6}" type="pres">
      <dgm:prSet presAssocID="{1B61C17C-506B-42B6-BFEB-5899B949D18A}" presName="childNode1tx" presStyleLbl="bgAcc1" presStyleIdx="0" presStyleCnt="3">
        <dgm:presLayoutVars>
          <dgm:bulletEnabled val="1"/>
        </dgm:presLayoutVars>
      </dgm:prSet>
      <dgm:spPr/>
    </dgm:pt>
    <dgm:pt modelId="{FBCDE72B-72E0-4E04-B2CC-6C5A0FD0C135}" type="pres">
      <dgm:prSet presAssocID="{1B61C17C-506B-42B6-BFEB-5899B949D18A}" presName="parentNode1" presStyleLbl="node1" presStyleIdx="0" presStyleCnt="3">
        <dgm:presLayoutVars>
          <dgm:chMax val="1"/>
          <dgm:bulletEnabled val="1"/>
        </dgm:presLayoutVars>
      </dgm:prSet>
      <dgm:spPr/>
    </dgm:pt>
    <dgm:pt modelId="{161DF542-43F8-4DC7-8AD3-E330E740D0A0}" type="pres">
      <dgm:prSet presAssocID="{1B61C17C-506B-42B6-BFEB-5899B949D18A}" presName="connSite1" presStyleCnt="0"/>
      <dgm:spPr/>
    </dgm:pt>
    <dgm:pt modelId="{EA9B46B9-00E2-46CA-B641-CCB0554AE5BF}" type="pres">
      <dgm:prSet presAssocID="{52CAC315-D642-4ECF-B821-6318E07D8385}" presName="Name9" presStyleLbl="sibTrans2D1" presStyleIdx="0" presStyleCnt="2" custLinFactNeighborX="4192" custLinFactNeighborY="-10642"/>
      <dgm:spPr/>
    </dgm:pt>
    <dgm:pt modelId="{EC2C81FC-DBDA-42D3-A2F9-B563144D1673}" type="pres">
      <dgm:prSet presAssocID="{188DEC52-9BF0-4A7F-82E2-53181D86B22E}" presName="composite2" presStyleCnt="0"/>
      <dgm:spPr/>
    </dgm:pt>
    <dgm:pt modelId="{B9C9F8C2-1BC3-4ABE-917F-108F245DFD2A}" type="pres">
      <dgm:prSet presAssocID="{188DEC52-9BF0-4A7F-82E2-53181D86B22E}" presName="dummyNode2" presStyleLbl="node1" presStyleIdx="0" presStyleCnt="3"/>
      <dgm:spPr/>
    </dgm:pt>
    <dgm:pt modelId="{A078F7A3-12A1-4C25-BDE9-DA10FD6E7043}" type="pres">
      <dgm:prSet presAssocID="{188DEC52-9BF0-4A7F-82E2-53181D86B22E}" presName="childNode2" presStyleLbl="bgAcc1" presStyleIdx="1" presStyleCnt="3" custAng="0" custScaleY="116376">
        <dgm:presLayoutVars>
          <dgm:bulletEnabled val="1"/>
        </dgm:presLayoutVars>
      </dgm:prSet>
      <dgm:spPr/>
    </dgm:pt>
    <dgm:pt modelId="{3D8EB982-9DB9-4D34-9045-10290BFDC53F}" type="pres">
      <dgm:prSet presAssocID="{188DEC52-9BF0-4A7F-82E2-53181D86B22E}" presName="childNode2tx" presStyleLbl="bgAcc1" presStyleIdx="1" presStyleCnt="3">
        <dgm:presLayoutVars>
          <dgm:bulletEnabled val="1"/>
        </dgm:presLayoutVars>
      </dgm:prSet>
      <dgm:spPr/>
    </dgm:pt>
    <dgm:pt modelId="{6DCCF2EA-7821-4F93-9DF5-5F600E56674B}" type="pres">
      <dgm:prSet presAssocID="{188DEC52-9BF0-4A7F-82E2-53181D86B22E}" presName="parentNode2" presStyleLbl="node1" presStyleIdx="1" presStyleCnt="3" custLinFactNeighborX="-4438" custLinFactNeighborY="-16738">
        <dgm:presLayoutVars>
          <dgm:chMax val="0"/>
          <dgm:bulletEnabled val="1"/>
        </dgm:presLayoutVars>
      </dgm:prSet>
      <dgm:spPr/>
    </dgm:pt>
    <dgm:pt modelId="{91F2EB8B-39B9-456A-B683-C64F74689C6C}" type="pres">
      <dgm:prSet presAssocID="{188DEC52-9BF0-4A7F-82E2-53181D86B22E}" presName="connSite2" presStyleCnt="0"/>
      <dgm:spPr/>
    </dgm:pt>
    <dgm:pt modelId="{A9D8BB83-8D0E-461D-AF44-84F9695C5E87}" type="pres">
      <dgm:prSet presAssocID="{915B86FE-3AE4-425E-BBF8-A7D1BF7D79D7}" presName="Name18" presStyleLbl="sibTrans2D1" presStyleIdx="1" presStyleCnt="2" custScaleX="94263" custLinFactNeighborX="-1540" custLinFactNeighborY="-2985"/>
      <dgm:spPr/>
    </dgm:pt>
    <dgm:pt modelId="{9F87E07E-CA1B-4B56-BB76-DBFBA336F64E}" type="pres">
      <dgm:prSet presAssocID="{43900C83-A531-4BB5-B456-9D33604AC432}" presName="composite1" presStyleCnt="0"/>
      <dgm:spPr/>
    </dgm:pt>
    <dgm:pt modelId="{7DD18EE7-2A32-4EF1-B83B-113D25E8B3A4}" type="pres">
      <dgm:prSet presAssocID="{43900C83-A531-4BB5-B456-9D33604AC432}" presName="dummyNode1" presStyleLbl="node1" presStyleIdx="1" presStyleCnt="3"/>
      <dgm:spPr/>
    </dgm:pt>
    <dgm:pt modelId="{559EF7FB-D889-4469-B687-8A01D3D884BF}" type="pres">
      <dgm:prSet presAssocID="{43900C83-A531-4BB5-B456-9D33604AC432}" presName="childNode1" presStyleLbl="bgAcc1" presStyleIdx="2" presStyleCnt="3" custScaleY="145780" custLinFactNeighborX="13544" custLinFactNeighborY="-6881">
        <dgm:presLayoutVars>
          <dgm:bulletEnabled val="1"/>
        </dgm:presLayoutVars>
      </dgm:prSet>
      <dgm:spPr/>
    </dgm:pt>
    <dgm:pt modelId="{71F90FEB-7659-4637-842E-E9B37A7EE63E}" type="pres">
      <dgm:prSet presAssocID="{43900C83-A531-4BB5-B456-9D33604AC432}" presName="childNode1tx" presStyleLbl="bgAcc1" presStyleIdx="2" presStyleCnt="3">
        <dgm:presLayoutVars>
          <dgm:bulletEnabled val="1"/>
        </dgm:presLayoutVars>
      </dgm:prSet>
      <dgm:spPr/>
    </dgm:pt>
    <dgm:pt modelId="{0C42CEAC-692C-4BF6-9C14-2A5E4CD727A3}" type="pres">
      <dgm:prSet presAssocID="{43900C83-A531-4BB5-B456-9D33604AC432}" presName="parentNode1" presStyleLbl="node1" presStyleIdx="2" presStyleCnt="3" custLinFactNeighborX="9846" custLinFactNeighborY="64992">
        <dgm:presLayoutVars>
          <dgm:chMax val="1"/>
          <dgm:bulletEnabled val="1"/>
        </dgm:presLayoutVars>
      </dgm:prSet>
      <dgm:spPr/>
    </dgm:pt>
    <dgm:pt modelId="{6473A183-2EAE-4AE9-9DC0-DAC7B589CB7C}" type="pres">
      <dgm:prSet presAssocID="{43900C83-A531-4BB5-B456-9D33604AC432}" presName="connSite1" presStyleCnt="0"/>
      <dgm:spPr/>
    </dgm:pt>
  </dgm:ptLst>
  <dgm:cxnLst>
    <dgm:cxn modelId="{DE8AD903-EA8D-4FEA-A329-7BAAD635C6D0}" type="presOf" srcId="{F3D0C593-67A5-4962-90EB-9F0DD130C172}" destId="{559EF7FB-D889-4469-B687-8A01D3D884BF}" srcOrd="0" destOrd="0" presId="urn:microsoft.com/office/officeart/2005/8/layout/hProcess4"/>
    <dgm:cxn modelId="{79327705-A237-49DD-887B-7A35EDABA54E}" type="presOf" srcId="{9B69F87D-DD74-479C-9DF9-AB265EE1DB90}" destId="{A078F7A3-12A1-4C25-BDE9-DA10FD6E7043}" srcOrd="0" destOrd="1" presId="urn:microsoft.com/office/officeart/2005/8/layout/hProcess4"/>
    <dgm:cxn modelId="{915FB507-E0A8-49BC-90B3-1FDEB20B460C}" type="presOf" srcId="{80867132-9AC7-4945-8EDB-6D15A6764C64}" destId="{A078F7A3-12A1-4C25-BDE9-DA10FD6E7043}" srcOrd="0" destOrd="3" presId="urn:microsoft.com/office/officeart/2005/8/layout/hProcess4"/>
    <dgm:cxn modelId="{31FEAE0A-82C9-4FCF-BB76-E59042B7DA3D}" type="presOf" srcId="{915B86FE-3AE4-425E-BBF8-A7D1BF7D79D7}" destId="{A9D8BB83-8D0E-461D-AF44-84F9695C5E87}" srcOrd="0" destOrd="0" presId="urn:microsoft.com/office/officeart/2005/8/layout/hProcess4"/>
    <dgm:cxn modelId="{62292C0D-2CC0-4593-8B8B-76457847D9C6}" type="presOf" srcId="{FA4646B5-314C-47F5-91B6-8B9E96E007E2}" destId="{3D8EB982-9DB9-4D34-9045-10290BFDC53F}" srcOrd="1" destOrd="2" presId="urn:microsoft.com/office/officeart/2005/8/layout/hProcess4"/>
    <dgm:cxn modelId="{93F71021-11F2-43A4-89FC-CD1F0ADC755D}" type="presOf" srcId="{E3294474-4C5B-46CF-81EF-8031C4F299AD}" destId="{5503784F-53F5-4B9C-9C2D-2802798B2FF9}" srcOrd="0" destOrd="0" presId="urn:microsoft.com/office/officeart/2005/8/layout/hProcess4"/>
    <dgm:cxn modelId="{45F52621-68C8-4030-B615-EB5E03ACC053}" type="presOf" srcId="{EEB0BA01-061B-421E-B752-8E778A12C188}" destId="{A078F7A3-12A1-4C25-BDE9-DA10FD6E7043}" srcOrd="0" destOrd="0" presId="urn:microsoft.com/office/officeart/2005/8/layout/hProcess4"/>
    <dgm:cxn modelId="{E0B58A26-FE7F-43E6-A319-CBD3A484531A}" srcId="{1B61C17C-506B-42B6-BFEB-5899B949D18A}" destId="{C00F2007-6D26-4E5D-A4A1-D9A5F1AB8BFD}" srcOrd="4" destOrd="0" parTransId="{24E95FEA-713F-464B-B2ED-396F1C343AA5}" sibTransId="{D3877F6E-3843-4ACE-8A38-7AC1B486658C}"/>
    <dgm:cxn modelId="{DBAFFD26-3731-41D7-BAD4-3DBED86A2C4C}" srcId="{1B61C17C-506B-42B6-BFEB-5899B949D18A}" destId="{36E7ECEE-63CF-4D94-B8B8-6B84ABCDCE00}" srcOrd="3" destOrd="0" parTransId="{A68D0658-3737-4394-8BAA-E529A16D9D9D}" sibTransId="{3449357C-EDAE-4BCB-A02D-9B952EECB348}"/>
    <dgm:cxn modelId="{8C1EC928-5988-4CC7-9B98-FA59D1C1E93E}" type="presOf" srcId="{1B772551-087C-480F-BB9F-DF32C6EFF295}" destId="{559EF7FB-D889-4469-B687-8A01D3D884BF}" srcOrd="0" destOrd="5" presId="urn:microsoft.com/office/officeart/2005/8/layout/hProcess4"/>
    <dgm:cxn modelId="{5F86CB2A-53FD-4A74-B471-25B02D68C955}" type="presOf" srcId="{F8F39937-BEA2-4795-BBE8-7AE9ABCB506F}" destId="{71F90FEB-7659-4637-842E-E9B37A7EE63E}" srcOrd="1" destOrd="6" presId="urn:microsoft.com/office/officeart/2005/8/layout/hProcess4"/>
    <dgm:cxn modelId="{AEA21F34-F42E-45C5-AA91-9DB3A7C3CABD}" srcId="{1B61C17C-506B-42B6-BFEB-5899B949D18A}" destId="{F893E165-BBC1-4136-BC22-E3A92AD5AA29}" srcOrd="5" destOrd="0" parTransId="{EDF9115D-3E2F-4C30-98FA-FDD59229D2B4}" sibTransId="{C57E6AB1-1078-4903-8D84-A6035A5D74E4}"/>
    <dgm:cxn modelId="{467DF534-635F-4DA2-9B0B-71141E8E0167}" srcId="{43900C83-A531-4BB5-B456-9D33604AC432}" destId="{F8F39937-BEA2-4795-BBE8-7AE9ABCB506F}" srcOrd="6" destOrd="0" parTransId="{28C1B22A-83EB-457E-BCBB-EF0E106CCF02}" sibTransId="{610C92FF-71AC-40E5-B186-7926D9AC097F}"/>
    <dgm:cxn modelId="{9C68213B-007A-4A7C-8494-EBDBD38DEBDF}" type="presOf" srcId="{EA3FC18B-BD4E-4CEC-AA1A-3366CEB64603}" destId="{71F90FEB-7659-4637-842E-E9B37A7EE63E}" srcOrd="1" destOrd="4" presId="urn:microsoft.com/office/officeart/2005/8/layout/hProcess4"/>
    <dgm:cxn modelId="{CCF9123C-E6AC-421A-B4E1-90A4382EEE3D}" srcId="{43900C83-A531-4BB5-B456-9D33604AC432}" destId="{BF8475BE-A16C-4370-BBFA-052656247758}" srcOrd="3" destOrd="0" parTransId="{F8EBF378-EA93-4938-811B-EC50B6FA7321}" sibTransId="{DBB2FF33-3034-4D8E-B4CA-8583C7C0A4BF}"/>
    <dgm:cxn modelId="{F852683C-73DF-48E1-AF49-CA8A3CE1849D}" type="presOf" srcId="{9AA2EDE8-B3D6-425C-B0EF-AC8C99AB26D8}" destId="{78F66DDD-3088-414A-93D3-8E6A565C76E6}" srcOrd="1" destOrd="2" presId="urn:microsoft.com/office/officeart/2005/8/layout/hProcess4"/>
    <dgm:cxn modelId="{A3D9155C-0116-4BA8-BA15-81958E5FCD94}" srcId="{1B61C17C-506B-42B6-BFEB-5899B949D18A}" destId="{9AA2EDE8-B3D6-425C-B0EF-AC8C99AB26D8}" srcOrd="2" destOrd="0" parTransId="{E339DE6C-3D59-4880-A258-34AA6E1773A3}" sibTransId="{1CE1AE94-FF04-4F0D-83A6-35A954672756}"/>
    <dgm:cxn modelId="{5F861A60-8A3D-48E2-BF54-BCCF9F8A400E}" type="presOf" srcId="{F3D0C593-67A5-4962-90EB-9F0DD130C172}" destId="{71F90FEB-7659-4637-842E-E9B37A7EE63E}" srcOrd="1" destOrd="0" presId="urn:microsoft.com/office/officeart/2005/8/layout/hProcess4"/>
    <dgm:cxn modelId="{067C2E61-915E-4020-B7FB-B9FADE2DEEAF}" srcId="{43900C83-A531-4BB5-B456-9D33604AC432}" destId="{8A8036F7-3930-4F20-86CC-462FEDBCC278}" srcOrd="1" destOrd="0" parTransId="{EB8F4933-A5B2-47F0-BDF9-26922CF8764F}" sibTransId="{0935DEFD-F3BE-4638-B5C7-25284320EC11}"/>
    <dgm:cxn modelId="{21B8FD43-FEB2-4952-9E58-9C08CF4DA23D}" srcId="{188DEC52-9BF0-4A7F-82E2-53181D86B22E}" destId="{ACCAB84B-BA76-4C2A-B84F-E1906D688BC5}" srcOrd="4" destOrd="0" parTransId="{BD923EE0-5102-4822-BA28-CCFEEBA9DA86}" sibTransId="{B2A316AB-9A78-46E1-AB8D-70F00404CA59}"/>
    <dgm:cxn modelId="{05F92646-8388-4BC3-B20A-7F49FD3A92CB}" type="presOf" srcId="{52CAC315-D642-4ECF-B821-6318E07D8385}" destId="{EA9B46B9-00E2-46CA-B641-CCB0554AE5BF}" srcOrd="0" destOrd="0" presId="urn:microsoft.com/office/officeart/2005/8/layout/hProcess4"/>
    <dgm:cxn modelId="{CFAD9447-B6FD-445E-B644-FD8828AF88B7}" type="presOf" srcId="{2E591EE1-21B2-48CB-BDD2-03E40902CBDF}" destId="{5503784F-53F5-4B9C-9C2D-2802798B2FF9}" srcOrd="0" destOrd="1" presId="urn:microsoft.com/office/officeart/2005/8/layout/hProcess4"/>
    <dgm:cxn modelId="{69C75F69-1530-477A-9BD9-1FC7B0886291}" srcId="{1B61C17C-506B-42B6-BFEB-5899B949D18A}" destId="{E3294474-4C5B-46CF-81EF-8031C4F299AD}" srcOrd="0" destOrd="0" parTransId="{3D0338EA-E119-4678-980F-9FAC6FBC67AC}" sibTransId="{A9C1F9D3-8E4D-4344-AA8C-A5A5F0709379}"/>
    <dgm:cxn modelId="{3FF7E549-8E49-452F-BA36-F399B04F8EED}" type="presOf" srcId="{8A8036F7-3930-4F20-86CC-462FEDBCC278}" destId="{559EF7FB-D889-4469-B687-8A01D3D884BF}" srcOrd="0" destOrd="1" presId="urn:microsoft.com/office/officeart/2005/8/layout/hProcess4"/>
    <dgm:cxn modelId="{E9EE0F6A-F2EB-4DF0-96DC-5A5A97891940}" type="presOf" srcId="{78993298-0C41-4158-B8E1-988DB8C1E39B}" destId="{559EF7FB-D889-4469-B687-8A01D3D884BF}" srcOrd="0" destOrd="8" presId="urn:microsoft.com/office/officeart/2005/8/layout/hProcess4"/>
    <dgm:cxn modelId="{29DABC4D-8C4E-48F7-AD41-33EFBE4DB403}" type="presOf" srcId="{9B69F87D-DD74-479C-9DF9-AB265EE1DB90}" destId="{3D8EB982-9DB9-4D34-9045-10290BFDC53F}" srcOrd="1" destOrd="1" presId="urn:microsoft.com/office/officeart/2005/8/layout/hProcess4"/>
    <dgm:cxn modelId="{93A0D36E-287B-46D5-82A5-667B95E4B46E}" type="presOf" srcId="{43900C83-A531-4BB5-B456-9D33604AC432}" destId="{0C42CEAC-692C-4BF6-9C14-2A5E4CD727A3}" srcOrd="0" destOrd="0" presId="urn:microsoft.com/office/officeart/2005/8/layout/hProcess4"/>
    <dgm:cxn modelId="{0163BB6F-4956-43E5-B4E5-E7F75C636323}" type="presOf" srcId="{E3294474-4C5B-46CF-81EF-8031C4F299AD}" destId="{78F66DDD-3088-414A-93D3-8E6A565C76E6}" srcOrd="1" destOrd="0" presId="urn:microsoft.com/office/officeart/2005/8/layout/hProcess4"/>
    <dgm:cxn modelId="{22611A74-D34A-41CC-80BE-4632EBB37B2C}" type="presOf" srcId="{C00F2007-6D26-4E5D-A4A1-D9A5F1AB8BFD}" destId="{5503784F-53F5-4B9C-9C2D-2802798B2FF9}" srcOrd="0" destOrd="4" presId="urn:microsoft.com/office/officeart/2005/8/layout/hProcess4"/>
    <dgm:cxn modelId="{9FD14075-9FF2-4C5F-86F4-BF79A8C86E7C}" srcId="{188DEC52-9BF0-4A7F-82E2-53181D86B22E}" destId="{FA4646B5-314C-47F5-91B6-8B9E96E007E2}" srcOrd="2" destOrd="0" parTransId="{7F98BD80-BC47-435B-B7AC-AB957652C098}" sibTransId="{67C2369C-A31C-46A8-A69E-E4D762BD321B}"/>
    <dgm:cxn modelId="{17556B55-DC2E-4E58-B3F1-97BB60A7A869}" srcId="{43900C83-A531-4BB5-B456-9D33604AC432}" destId="{30A1C7F1-ACFD-449C-9FB9-EDB5DDE9C1FA}" srcOrd="7" destOrd="0" parTransId="{00501288-7342-4BC7-BED2-9F770553942E}" sibTransId="{DDECE287-C3DC-4B0F-8794-7095C672FE62}"/>
    <dgm:cxn modelId="{45B53677-871D-40B3-B1B6-C0D8DEB66D00}" type="presOf" srcId="{BF8475BE-A16C-4370-BBFA-052656247758}" destId="{559EF7FB-D889-4469-B687-8A01D3D884BF}" srcOrd="0" destOrd="3" presId="urn:microsoft.com/office/officeart/2005/8/layout/hProcess4"/>
    <dgm:cxn modelId="{11248E79-B416-4D98-A747-56D0D7AC1A7B}" type="presOf" srcId="{CDBA5775-6396-4E9F-8740-0B3F47B4F89D}" destId="{71F90FEB-7659-4637-842E-E9B37A7EE63E}" srcOrd="1" destOrd="2" presId="urn:microsoft.com/office/officeart/2005/8/layout/hProcess4"/>
    <dgm:cxn modelId="{15766E7C-A26B-4281-BBE5-ED4BE7CEC46D}" type="presOf" srcId="{78993298-0C41-4158-B8E1-988DB8C1E39B}" destId="{71F90FEB-7659-4637-842E-E9B37A7EE63E}" srcOrd="1" destOrd="8" presId="urn:microsoft.com/office/officeart/2005/8/layout/hProcess4"/>
    <dgm:cxn modelId="{0E872281-AEB5-485E-A4CD-EA652F827090}" type="presOf" srcId="{188DEC52-9BF0-4A7F-82E2-53181D86B22E}" destId="{6DCCF2EA-7821-4F93-9DF5-5F600E56674B}" srcOrd="0" destOrd="0" presId="urn:microsoft.com/office/officeart/2005/8/layout/hProcess4"/>
    <dgm:cxn modelId="{ECAB9E81-1E55-491A-B00B-2F41D4FC0A64}" srcId="{28DE9925-F8BA-47FA-A911-FA311D760A15}" destId="{188DEC52-9BF0-4A7F-82E2-53181D86B22E}" srcOrd="1" destOrd="0" parTransId="{CE681716-B01D-4C91-9BD5-8FBDFA2F8EDC}" sibTransId="{915B86FE-3AE4-425E-BBF8-A7D1BF7D79D7}"/>
    <dgm:cxn modelId="{72FFE182-6576-4DEB-BDE5-8E591FAB7F03}" type="presOf" srcId="{2E591EE1-21B2-48CB-BDD2-03E40902CBDF}" destId="{78F66DDD-3088-414A-93D3-8E6A565C76E6}" srcOrd="1" destOrd="1" presId="urn:microsoft.com/office/officeart/2005/8/layout/hProcess4"/>
    <dgm:cxn modelId="{8A80E985-EB63-4B02-A619-E328F39D65C5}" srcId="{43900C83-A531-4BB5-B456-9D33604AC432}" destId="{F3D0C593-67A5-4962-90EB-9F0DD130C172}" srcOrd="0" destOrd="0" parTransId="{D4D02A0F-EAC4-42C6-8D25-5B6A7966B230}" sibTransId="{3FFD8C1E-497D-420C-994D-BE68E4E6B656}"/>
    <dgm:cxn modelId="{C6C1F789-FAA5-4D48-8B3B-750649C6CAFA}" type="presOf" srcId="{36E7ECEE-63CF-4D94-B8B8-6B84ABCDCE00}" destId="{78F66DDD-3088-414A-93D3-8E6A565C76E6}" srcOrd="1" destOrd="3" presId="urn:microsoft.com/office/officeart/2005/8/layout/hProcess4"/>
    <dgm:cxn modelId="{CAED068E-981D-4B81-A33E-7619C741A649}" type="presOf" srcId="{F893E165-BBC1-4136-BC22-E3A92AD5AA29}" destId="{78F66DDD-3088-414A-93D3-8E6A565C76E6}" srcOrd="1" destOrd="5" presId="urn:microsoft.com/office/officeart/2005/8/layout/hProcess4"/>
    <dgm:cxn modelId="{C826488E-7D99-415E-A048-C0861B96BB82}" type="presOf" srcId="{BF8475BE-A16C-4370-BBFA-052656247758}" destId="{71F90FEB-7659-4637-842E-E9B37A7EE63E}" srcOrd="1" destOrd="3" presId="urn:microsoft.com/office/officeart/2005/8/layout/hProcess4"/>
    <dgm:cxn modelId="{8B47B78F-B3B4-4BF4-96F6-BF951960E44D}" type="presOf" srcId="{FA4646B5-314C-47F5-91B6-8B9E96E007E2}" destId="{A078F7A3-12A1-4C25-BDE9-DA10FD6E7043}" srcOrd="0" destOrd="2" presId="urn:microsoft.com/office/officeart/2005/8/layout/hProcess4"/>
    <dgm:cxn modelId="{004E0295-A649-4A71-8693-E68D82356F84}" type="presOf" srcId="{CDBA5775-6396-4E9F-8740-0B3F47B4F89D}" destId="{559EF7FB-D889-4469-B687-8A01D3D884BF}" srcOrd="0" destOrd="2" presId="urn:microsoft.com/office/officeart/2005/8/layout/hProcess4"/>
    <dgm:cxn modelId="{2E8DD4A1-7818-4B96-AA0B-9C09AE963C78}" srcId="{28DE9925-F8BA-47FA-A911-FA311D760A15}" destId="{43900C83-A531-4BB5-B456-9D33604AC432}" srcOrd="2" destOrd="0" parTransId="{25ABD79F-D8DD-40EB-86BC-C2B02F483625}" sibTransId="{B5DD3D90-F94B-4694-9E93-A0102123B866}"/>
    <dgm:cxn modelId="{9473AAA5-EDC3-4F0C-B1A9-DA861D645688}" type="presOf" srcId="{EEB0BA01-061B-421E-B752-8E778A12C188}" destId="{3D8EB982-9DB9-4D34-9045-10290BFDC53F}" srcOrd="1" destOrd="0" presId="urn:microsoft.com/office/officeart/2005/8/layout/hProcess4"/>
    <dgm:cxn modelId="{E9572DA6-A581-4BEC-838B-FCC80EB9CDA7}" type="presOf" srcId="{1B772551-087C-480F-BB9F-DF32C6EFF295}" destId="{71F90FEB-7659-4637-842E-E9B37A7EE63E}" srcOrd="1" destOrd="5" presId="urn:microsoft.com/office/officeart/2005/8/layout/hProcess4"/>
    <dgm:cxn modelId="{E3B198AC-8CA6-438D-AA20-F4D6AEB3C646}" type="presOf" srcId="{ACCAB84B-BA76-4C2A-B84F-E1906D688BC5}" destId="{3D8EB982-9DB9-4D34-9045-10290BFDC53F}" srcOrd="1" destOrd="4" presId="urn:microsoft.com/office/officeart/2005/8/layout/hProcess4"/>
    <dgm:cxn modelId="{ED9833AD-2112-4F54-91A4-758237F50B6D}" type="presOf" srcId="{36E7ECEE-63CF-4D94-B8B8-6B84ABCDCE00}" destId="{5503784F-53F5-4B9C-9C2D-2802798B2FF9}" srcOrd="0" destOrd="3" presId="urn:microsoft.com/office/officeart/2005/8/layout/hProcess4"/>
    <dgm:cxn modelId="{D5E4F7AD-F9B3-43F6-AA9A-B861E7812AF0}" type="presOf" srcId="{9AA2EDE8-B3D6-425C-B0EF-AC8C99AB26D8}" destId="{5503784F-53F5-4B9C-9C2D-2802798B2FF9}" srcOrd="0" destOrd="2" presId="urn:microsoft.com/office/officeart/2005/8/layout/hProcess4"/>
    <dgm:cxn modelId="{7BDC4FAF-2426-4421-9DDF-C3AF9171B8AD}" srcId="{43900C83-A531-4BB5-B456-9D33604AC432}" destId="{EA3FC18B-BD4E-4CEC-AA1A-3366CEB64603}" srcOrd="4" destOrd="0" parTransId="{ECBE1C34-3596-4A4A-9F92-AAC85EA51698}" sibTransId="{8A976047-A2EB-4E33-B691-1201578C818C}"/>
    <dgm:cxn modelId="{893DADB2-F486-4D01-A7D3-3EF0E6D6A483}" srcId="{28DE9925-F8BA-47FA-A911-FA311D760A15}" destId="{1B61C17C-506B-42B6-BFEB-5899B949D18A}" srcOrd="0" destOrd="0" parTransId="{CE3FD9D6-AED5-491F-995C-540C0E4DFB5D}" sibTransId="{52CAC315-D642-4ECF-B821-6318E07D8385}"/>
    <dgm:cxn modelId="{8CE4C7BD-5B66-401A-B71D-DDD3A2CC0477}" type="presOf" srcId="{C00F2007-6D26-4E5D-A4A1-D9A5F1AB8BFD}" destId="{78F66DDD-3088-414A-93D3-8E6A565C76E6}" srcOrd="1" destOrd="4" presId="urn:microsoft.com/office/officeart/2005/8/layout/hProcess4"/>
    <dgm:cxn modelId="{60805DBE-DE0B-49FC-8BD1-F8172794835D}" type="presOf" srcId="{30A1C7F1-ACFD-449C-9FB9-EDB5DDE9C1FA}" destId="{71F90FEB-7659-4637-842E-E9B37A7EE63E}" srcOrd="1" destOrd="7" presId="urn:microsoft.com/office/officeart/2005/8/layout/hProcess4"/>
    <dgm:cxn modelId="{D3A627C0-2944-4B38-B070-099CC73947D8}" srcId="{188DEC52-9BF0-4A7F-82E2-53181D86B22E}" destId="{80867132-9AC7-4945-8EDB-6D15A6764C64}" srcOrd="3" destOrd="0" parTransId="{BBAAC0E3-87D6-423D-AD4B-BB72CF57660C}" sibTransId="{8867FFDA-DD67-486C-9CA9-C3E3499DE97D}"/>
    <dgm:cxn modelId="{7FCE3FC3-3AC7-4E59-8130-9981F94E01B5}" type="presOf" srcId="{30A1C7F1-ACFD-449C-9FB9-EDB5DDE9C1FA}" destId="{559EF7FB-D889-4469-B687-8A01D3D884BF}" srcOrd="0" destOrd="7" presId="urn:microsoft.com/office/officeart/2005/8/layout/hProcess4"/>
    <dgm:cxn modelId="{EBEDAACE-9563-40F9-AA83-CA65596E94D4}" type="presOf" srcId="{28DE9925-F8BA-47FA-A911-FA311D760A15}" destId="{F83ADAB6-CA33-4426-8E7D-2A3130B37462}" srcOrd="0" destOrd="0" presId="urn:microsoft.com/office/officeart/2005/8/layout/hProcess4"/>
    <dgm:cxn modelId="{DEC80FDF-A886-40AA-BB0D-106F3DEB47C4}" srcId="{43900C83-A531-4BB5-B456-9D33604AC432}" destId="{78993298-0C41-4158-B8E1-988DB8C1E39B}" srcOrd="8" destOrd="0" parTransId="{02CFBD4F-C61A-4292-90C3-81136A6AE6C9}" sibTransId="{7DAB3654-5BA0-488B-ADA4-33AB893C9947}"/>
    <dgm:cxn modelId="{0C77E8E0-DFBB-485B-B384-93F9007234B2}" type="presOf" srcId="{ACCAB84B-BA76-4C2A-B84F-E1906D688BC5}" destId="{A078F7A3-12A1-4C25-BDE9-DA10FD6E7043}" srcOrd="0" destOrd="4" presId="urn:microsoft.com/office/officeart/2005/8/layout/hProcess4"/>
    <dgm:cxn modelId="{DF9C68E1-E7B7-4951-954A-7BB391C6D387}" type="presOf" srcId="{F893E165-BBC1-4136-BC22-E3A92AD5AA29}" destId="{5503784F-53F5-4B9C-9C2D-2802798B2FF9}" srcOrd="0" destOrd="5" presId="urn:microsoft.com/office/officeart/2005/8/layout/hProcess4"/>
    <dgm:cxn modelId="{969B76E1-9318-4800-95FD-B1E8BD145874}" type="presOf" srcId="{8A8036F7-3930-4F20-86CC-462FEDBCC278}" destId="{71F90FEB-7659-4637-842E-E9B37A7EE63E}" srcOrd="1" destOrd="1" presId="urn:microsoft.com/office/officeart/2005/8/layout/hProcess4"/>
    <dgm:cxn modelId="{98442CE4-F4EF-4AD2-B74E-34004B5240B4}" type="presOf" srcId="{F8F39937-BEA2-4795-BBE8-7AE9ABCB506F}" destId="{559EF7FB-D889-4469-B687-8A01D3D884BF}" srcOrd="0" destOrd="6" presId="urn:microsoft.com/office/officeart/2005/8/layout/hProcess4"/>
    <dgm:cxn modelId="{EBD5A0E8-C00A-4570-8547-FC1B4375C9C2}" srcId="{43900C83-A531-4BB5-B456-9D33604AC432}" destId="{CDBA5775-6396-4E9F-8740-0B3F47B4F89D}" srcOrd="2" destOrd="0" parTransId="{5F18AB22-6E67-425C-94A4-E0B1A9120AF4}" sibTransId="{BA0F978F-FEE2-48B2-B24B-FA9B3351D57E}"/>
    <dgm:cxn modelId="{1FD762ED-AA17-468E-B609-E363CE816B72}" srcId="{1B61C17C-506B-42B6-BFEB-5899B949D18A}" destId="{2E591EE1-21B2-48CB-BDD2-03E40902CBDF}" srcOrd="1" destOrd="0" parTransId="{FE753A16-FBEC-4A9C-AF4B-DC0014AAC15F}" sibTransId="{56E71BD0-44E9-41FE-BC3B-0F39EC052E3A}"/>
    <dgm:cxn modelId="{9CC719F6-E4FA-42B5-A44A-6C1262DA0078}" srcId="{188DEC52-9BF0-4A7F-82E2-53181D86B22E}" destId="{9B69F87D-DD74-479C-9DF9-AB265EE1DB90}" srcOrd="1" destOrd="0" parTransId="{4301930D-B9A6-4C41-B163-74EC8324527F}" sibTransId="{7C4F62F3-62EF-4D63-AC22-538C3C1FB121}"/>
    <dgm:cxn modelId="{61C16CF6-25C6-4715-AA1A-2DD282B0F71D}" srcId="{43900C83-A531-4BB5-B456-9D33604AC432}" destId="{1B772551-087C-480F-BB9F-DF32C6EFF295}" srcOrd="5" destOrd="0" parTransId="{A9B56A15-E266-416F-84DB-DF6183085A06}" sibTransId="{762C8C56-26DA-45CB-8791-95177DCD0D7E}"/>
    <dgm:cxn modelId="{344503F7-5875-4102-ADD6-00EA761D207C}" srcId="{188DEC52-9BF0-4A7F-82E2-53181D86B22E}" destId="{EEB0BA01-061B-421E-B752-8E778A12C188}" srcOrd="0" destOrd="0" parTransId="{6F86978B-C9AC-4C55-BC60-3FE6AD7E7CD3}" sibTransId="{2B424454-781F-472C-9E07-6D590220671B}"/>
    <dgm:cxn modelId="{482FD2F8-2AAB-414C-84AC-439ED02B6B33}" type="presOf" srcId="{80867132-9AC7-4945-8EDB-6D15A6764C64}" destId="{3D8EB982-9DB9-4D34-9045-10290BFDC53F}" srcOrd="1" destOrd="3" presId="urn:microsoft.com/office/officeart/2005/8/layout/hProcess4"/>
    <dgm:cxn modelId="{DB1373FD-23D9-4B1B-9894-24A860F5752D}" type="presOf" srcId="{EA3FC18B-BD4E-4CEC-AA1A-3366CEB64603}" destId="{559EF7FB-D889-4469-B687-8A01D3D884BF}" srcOrd="0" destOrd="4" presId="urn:microsoft.com/office/officeart/2005/8/layout/hProcess4"/>
    <dgm:cxn modelId="{09C787FF-C71D-4ACA-A77F-346D69C0B2F5}" type="presOf" srcId="{1B61C17C-506B-42B6-BFEB-5899B949D18A}" destId="{FBCDE72B-72E0-4E04-B2CC-6C5A0FD0C135}" srcOrd="0" destOrd="0" presId="urn:microsoft.com/office/officeart/2005/8/layout/hProcess4"/>
    <dgm:cxn modelId="{7BB7D79F-DF06-48AD-AD05-4FD04547A9D0}" type="presParOf" srcId="{F83ADAB6-CA33-4426-8E7D-2A3130B37462}" destId="{DF837FD4-60A7-4123-8DD9-4661273391FA}" srcOrd="0" destOrd="0" presId="urn:microsoft.com/office/officeart/2005/8/layout/hProcess4"/>
    <dgm:cxn modelId="{F2F63ABB-845A-422B-AB11-BFA864C7295F}" type="presParOf" srcId="{F83ADAB6-CA33-4426-8E7D-2A3130B37462}" destId="{34C938E5-7B28-4233-B569-0A0D3C8893D2}" srcOrd="1" destOrd="0" presId="urn:microsoft.com/office/officeart/2005/8/layout/hProcess4"/>
    <dgm:cxn modelId="{C4D29B14-B03E-4C4B-AF1C-071C1591AB9A}" type="presParOf" srcId="{F83ADAB6-CA33-4426-8E7D-2A3130B37462}" destId="{4A1CA703-A506-449E-8D1D-86E273FA3C68}" srcOrd="2" destOrd="0" presId="urn:microsoft.com/office/officeart/2005/8/layout/hProcess4"/>
    <dgm:cxn modelId="{3AC3ECDD-A74D-4535-8551-EC12B59C033A}" type="presParOf" srcId="{4A1CA703-A506-449E-8D1D-86E273FA3C68}" destId="{0B20753E-20BC-4EB0-B652-776294496349}" srcOrd="0" destOrd="0" presId="urn:microsoft.com/office/officeart/2005/8/layout/hProcess4"/>
    <dgm:cxn modelId="{8C80446A-3B99-455D-AD82-17CFD4409173}" type="presParOf" srcId="{0B20753E-20BC-4EB0-B652-776294496349}" destId="{2F974D76-3724-4494-8A31-D4CAF5142689}" srcOrd="0" destOrd="0" presId="urn:microsoft.com/office/officeart/2005/8/layout/hProcess4"/>
    <dgm:cxn modelId="{66DCF420-847D-482C-977C-2AE59EBF31C9}" type="presParOf" srcId="{0B20753E-20BC-4EB0-B652-776294496349}" destId="{5503784F-53F5-4B9C-9C2D-2802798B2FF9}" srcOrd="1" destOrd="0" presId="urn:microsoft.com/office/officeart/2005/8/layout/hProcess4"/>
    <dgm:cxn modelId="{FBD97EA1-61F2-44BD-BF05-BB57984C2962}" type="presParOf" srcId="{0B20753E-20BC-4EB0-B652-776294496349}" destId="{78F66DDD-3088-414A-93D3-8E6A565C76E6}" srcOrd="2" destOrd="0" presId="urn:microsoft.com/office/officeart/2005/8/layout/hProcess4"/>
    <dgm:cxn modelId="{11CAE5B8-1BB3-45BA-9949-A111FDEDD9CA}" type="presParOf" srcId="{0B20753E-20BC-4EB0-B652-776294496349}" destId="{FBCDE72B-72E0-4E04-B2CC-6C5A0FD0C135}" srcOrd="3" destOrd="0" presId="urn:microsoft.com/office/officeart/2005/8/layout/hProcess4"/>
    <dgm:cxn modelId="{696348BE-6C30-4BFD-A3BB-89F1797EF096}" type="presParOf" srcId="{0B20753E-20BC-4EB0-B652-776294496349}" destId="{161DF542-43F8-4DC7-8AD3-E330E740D0A0}" srcOrd="4" destOrd="0" presId="urn:microsoft.com/office/officeart/2005/8/layout/hProcess4"/>
    <dgm:cxn modelId="{9424423E-4E16-4496-ACF5-6F8EC3D77D10}" type="presParOf" srcId="{4A1CA703-A506-449E-8D1D-86E273FA3C68}" destId="{EA9B46B9-00E2-46CA-B641-CCB0554AE5BF}" srcOrd="1" destOrd="0" presId="urn:microsoft.com/office/officeart/2005/8/layout/hProcess4"/>
    <dgm:cxn modelId="{0F08609D-5B44-4840-A5D8-248D6CFDB9A1}" type="presParOf" srcId="{4A1CA703-A506-449E-8D1D-86E273FA3C68}" destId="{EC2C81FC-DBDA-42D3-A2F9-B563144D1673}" srcOrd="2" destOrd="0" presId="urn:microsoft.com/office/officeart/2005/8/layout/hProcess4"/>
    <dgm:cxn modelId="{B85B7711-2A08-44DF-8006-A5B24D3A1508}" type="presParOf" srcId="{EC2C81FC-DBDA-42D3-A2F9-B563144D1673}" destId="{B9C9F8C2-1BC3-4ABE-917F-108F245DFD2A}" srcOrd="0" destOrd="0" presId="urn:microsoft.com/office/officeart/2005/8/layout/hProcess4"/>
    <dgm:cxn modelId="{7B8583BC-4631-4CF4-AEE3-AAE360658976}" type="presParOf" srcId="{EC2C81FC-DBDA-42D3-A2F9-B563144D1673}" destId="{A078F7A3-12A1-4C25-BDE9-DA10FD6E7043}" srcOrd="1" destOrd="0" presId="urn:microsoft.com/office/officeart/2005/8/layout/hProcess4"/>
    <dgm:cxn modelId="{38021B61-2F3C-452E-9099-28301FF6F0F9}" type="presParOf" srcId="{EC2C81FC-DBDA-42D3-A2F9-B563144D1673}" destId="{3D8EB982-9DB9-4D34-9045-10290BFDC53F}" srcOrd="2" destOrd="0" presId="urn:microsoft.com/office/officeart/2005/8/layout/hProcess4"/>
    <dgm:cxn modelId="{46F7E530-C009-4D45-9792-6F50BEBD7513}" type="presParOf" srcId="{EC2C81FC-DBDA-42D3-A2F9-B563144D1673}" destId="{6DCCF2EA-7821-4F93-9DF5-5F600E56674B}" srcOrd="3" destOrd="0" presId="urn:microsoft.com/office/officeart/2005/8/layout/hProcess4"/>
    <dgm:cxn modelId="{C933BE3E-9573-49A0-A425-D555FE80F04A}" type="presParOf" srcId="{EC2C81FC-DBDA-42D3-A2F9-B563144D1673}" destId="{91F2EB8B-39B9-456A-B683-C64F74689C6C}" srcOrd="4" destOrd="0" presId="urn:microsoft.com/office/officeart/2005/8/layout/hProcess4"/>
    <dgm:cxn modelId="{13FD3231-4024-4982-8AAD-C81A3AD49139}" type="presParOf" srcId="{4A1CA703-A506-449E-8D1D-86E273FA3C68}" destId="{A9D8BB83-8D0E-461D-AF44-84F9695C5E87}" srcOrd="3" destOrd="0" presId="urn:microsoft.com/office/officeart/2005/8/layout/hProcess4"/>
    <dgm:cxn modelId="{AFB4785B-A179-4981-B89D-DAC8796A5543}" type="presParOf" srcId="{4A1CA703-A506-449E-8D1D-86E273FA3C68}" destId="{9F87E07E-CA1B-4B56-BB76-DBFBA336F64E}" srcOrd="4" destOrd="0" presId="urn:microsoft.com/office/officeart/2005/8/layout/hProcess4"/>
    <dgm:cxn modelId="{DBFADBDF-4100-4166-BA48-2846BBF7D04D}" type="presParOf" srcId="{9F87E07E-CA1B-4B56-BB76-DBFBA336F64E}" destId="{7DD18EE7-2A32-4EF1-B83B-113D25E8B3A4}" srcOrd="0" destOrd="0" presId="urn:microsoft.com/office/officeart/2005/8/layout/hProcess4"/>
    <dgm:cxn modelId="{0420C208-1B04-49CF-A335-5D46A6E5A34B}" type="presParOf" srcId="{9F87E07E-CA1B-4B56-BB76-DBFBA336F64E}" destId="{559EF7FB-D889-4469-B687-8A01D3D884BF}" srcOrd="1" destOrd="0" presId="urn:microsoft.com/office/officeart/2005/8/layout/hProcess4"/>
    <dgm:cxn modelId="{05A512F7-C52E-4AE1-9F0B-0201AE8E7935}" type="presParOf" srcId="{9F87E07E-CA1B-4B56-BB76-DBFBA336F64E}" destId="{71F90FEB-7659-4637-842E-E9B37A7EE63E}" srcOrd="2" destOrd="0" presId="urn:microsoft.com/office/officeart/2005/8/layout/hProcess4"/>
    <dgm:cxn modelId="{4BEBA064-8D4B-4334-8ED8-B32960DBBFDB}" type="presParOf" srcId="{9F87E07E-CA1B-4B56-BB76-DBFBA336F64E}" destId="{0C42CEAC-692C-4BF6-9C14-2A5E4CD727A3}" srcOrd="3" destOrd="0" presId="urn:microsoft.com/office/officeart/2005/8/layout/hProcess4"/>
    <dgm:cxn modelId="{74457514-A643-4327-91EC-FB4E70237038}" type="presParOf" srcId="{9F87E07E-CA1B-4B56-BB76-DBFBA336F64E}" destId="{6473A183-2EAE-4AE9-9DC0-DAC7B589CB7C}"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E2D1CAD4-9DC5-40C3-AA32-9517F110535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0B1006B2-3959-4DD3-B5D4-029BA9D12274}">
      <dgm:prSet phldrT="[Text]" custT="1"/>
      <dgm:spPr/>
      <dgm:t>
        <a:bodyPr/>
        <a:lstStyle/>
        <a:p>
          <a:r>
            <a:rPr lang="en-US" sz="2000" dirty="0"/>
            <a:t>Rehab TX</a:t>
          </a:r>
        </a:p>
      </dgm:t>
    </dgm:pt>
    <dgm:pt modelId="{48C6F001-072F-4A72-916A-06A8771141BE}" type="parTrans" cxnId="{2ED332E1-71CC-4F8E-9492-A08D6C7AE679}">
      <dgm:prSet/>
      <dgm:spPr/>
      <dgm:t>
        <a:bodyPr/>
        <a:lstStyle/>
        <a:p>
          <a:endParaRPr lang="en-US"/>
        </a:p>
      </dgm:t>
    </dgm:pt>
    <dgm:pt modelId="{F798F881-69AF-4F6F-A6D0-34F72393E561}" type="sibTrans" cxnId="{2ED332E1-71CC-4F8E-9492-A08D6C7AE679}">
      <dgm:prSet/>
      <dgm:spPr/>
      <dgm:t>
        <a:bodyPr/>
        <a:lstStyle/>
        <a:p>
          <a:endParaRPr lang="en-US"/>
        </a:p>
      </dgm:t>
    </dgm:pt>
    <dgm:pt modelId="{7DED523B-2DB6-4830-9724-52CD717695D4}">
      <dgm:prSet phldrT="[Text]"/>
      <dgm:spPr/>
      <dgm:t>
        <a:bodyPr/>
        <a:lstStyle/>
        <a:p>
          <a:r>
            <a:rPr lang="en-US" dirty="0"/>
            <a:t>CTH UNMH</a:t>
          </a:r>
        </a:p>
      </dgm:t>
    </dgm:pt>
    <dgm:pt modelId="{7D0F4682-D1F5-47D2-90BD-9AF398D39831}" type="parTrans" cxnId="{50C8F7E0-357A-4D4A-B15F-B8E6B940056F}">
      <dgm:prSet/>
      <dgm:spPr/>
      <dgm:t>
        <a:bodyPr/>
        <a:lstStyle/>
        <a:p>
          <a:endParaRPr lang="en-US"/>
        </a:p>
      </dgm:t>
    </dgm:pt>
    <dgm:pt modelId="{B9FAD83F-1C85-47C1-BF83-86D3A3FB7A42}" type="sibTrans" cxnId="{50C8F7E0-357A-4D4A-B15F-B8E6B940056F}">
      <dgm:prSet/>
      <dgm:spPr/>
      <dgm:t>
        <a:bodyPr/>
        <a:lstStyle/>
        <a:p>
          <a:endParaRPr lang="en-US"/>
        </a:p>
      </dgm:t>
    </dgm:pt>
    <dgm:pt modelId="{A524594B-2F63-41BC-B633-7908F8E7A047}">
      <dgm:prSet phldrT="[Text]" phldr="1"/>
      <dgm:spPr/>
      <dgm:t>
        <a:bodyPr/>
        <a:lstStyle/>
        <a:p>
          <a:endParaRPr lang="en-US" dirty="0"/>
        </a:p>
      </dgm:t>
    </dgm:pt>
    <dgm:pt modelId="{51C3ED6F-38E9-489B-8577-167D9DE27ACB}" type="parTrans" cxnId="{CD7789FF-9124-4EF2-AD4F-84EA184ABAF9}">
      <dgm:prSet/>
      <dgm:spPr/>
      <dgm:t>
        <a:bodyPr/>
        <a:lstStyle/>
        <a:p>
          <a:endParaRPr lang="en-US"/>
        </a:p>
      </dgm:t>
    </dgm:pt>
    <dgm:pt modelId="{615E79E4-2074-425C-BE0B-F4392DA56BCA}" type="sibTrans" cxnId="{CD7789FF-9124-4EF2-AD4F-84EA184ABAF9}">
      <dgm:prSet/>
      <dgm:spPr/>
      <dgm:t>
        <a:bodyPr/>
        <a:lstStyle/>
        <a:p>
          <a:endParaRPr lang="en-US"/>
        </a:p>
      </dgm:t>
    </dgm:pt>
    <dgm:pt modelId="{10E65D94-61AF-4F19-BFED-A1A2C212F99A}">
      <dgm:prSet phldrT="[Text]" custT="1"/>
      <dgm:spPr/>
      <dgm:t>
        <a:bodyPr/>
        <a:lstStyle/>
        <a:p>
          <a:r>
            <a:rPr lang="en-US" sz="2000" dirty="0"/>
            <a:t>Counseling</a:t>
          </a:r>
        </a:p>
      </dgm:t>
    </dgm:pt>
    <dgm:pt modelId="{4970BC9B-8B4A-4642-901D-37595D576018}" type="parTrans" cxnId="{E678DF2B-8352-47F4-9E01-19E42C2F0E5E}">
      <dgm:prSet/>
      <dgm:spPr/>
      <dgm:t>
        <a:bodyPr/>
        <a:lstStyle/>
        <a:p>
          <a:endParaRPr lang="en-US"/>
        </a:p>
      </dgm:t>
    </dgm:pt>
    <dgm:pt modelId="{7C9AF643-1686-4F90-8F19-078BDCEFD58F}" type="sibTrans" cxnId="{E678DF2B-8352-47F4-9E01-19E42C2F0E5E}">
      <dgm:prSet/>
      <dgm:spPr/>
      <dgm:t>
        <a:bodyPr/>
        <a:lstStyle/>
        <a:p>
          <a:endParaRPr lang="en-US"/>
        </a:p>
      </dgm:t>
    </dgm:pt>
    <dgm:pt modelId="{94C51F60-3207-4E8B-8BA2-C2C1E1E9F6F3}">
      <dgm:prSet phldrT="[Text]" phldr="1"/>
      <dgm:spPr/>
      <dgm:t>
        <a:bodyPr/>
        <a:lstStyle/>
        <a:p>
          <a:endParaRPr lang="en-US" dirty="0"/>
        </a:p>
      </dgm:t>
    </dgm:pt>
    <dgm:pt modelId="{BFB95483-3B41-4C7D-B2D1-77F7A7F44D32}" type="parTrans" cxnId="{49E35418-1B3A-4E7E-A384-E1A5C8F6620D}">
      <dgm:prSet/>
      <dgm:spPr/>
      <dgm:t>
        <a:bodyPr/>
        <a:lstStyle/>
        <a:p>
          <a:endParaRPr lang="en-US"/>
        </a:p>
      </dgm:t>
    </dgm:pt>
    <dgm:pt modelId="{8E40E9CD-866E-4BCF-909D-74D45456DBF1}" type="sibTrans" cxnId="{49E35418-1B3A-4E7E-A384-E1A5C8F6620D}">
      <dgm:prSet/>
      <dgm:spPr/>
      <dgm:t>
        <a:bodyPr/>
        <a:lstStyle/>
        <a:p>
          <a:endParaRPr lang="en-US"/>
        </a:p>
      </dgm:t>
    </dgm:pt>
    <dgm:pt modelId="{7EBEE6D1-5BE7-4D22-8456-FD40ACC82F49}">
      <dgm:prSet phldrT="[Text]"/>
      <dgm:spPr/>
      <dgm:t>
        <a:bodyPr/>
        <a:lstStyle/>
        <a:p>
          <a:r>
            <a:rPr lang="en-US" dirty="0"/>
            <a:t>BIANM</a:t>
          </a:r>
        </a:p>
      </dgm:t>
    </dgm:pt>
    <dgm:pt modelId="{71E1B554-DB38-4BCF-9D1C-9A49049AB56C}" type="parTrans" cxnId="{97950352-D6B9-46D8-B6CA-CC572A4D6579}">
      <dgm:prSet/>
      <dgm:spPr/>
      <dgm:t>
        <a:bodyPr/>
        <a:lstStyle/>
        <a:p>
          <a:endParaRPr lang="en-US"/>
        </a:p>
      </dgm:t>
    </dgm:pt>
    <dgm:pt modelId="{60C74214-6FDA-4DDC-96B4-1816E24AE206}" type="sibTrans" cxnId="{97950352-D6B9-46D8-B6CA-CC572A4D6579}">
      <dgm:prSet/>
      <dgm:spPr/>
      <dgm:t>
        <a:bodyPr/>
        <a:lstStyle/>
        <a:p>
          <a:endParaRPr lang="en-US"/>
        </a:p>
      </dgm:t>
    </dgm:pt>
    <dgm:pt modelId="{11677F1D-1FAD-4E68-912A-C01405D7B7C5}">
      <dgm:prSet phldrT="[Text]"/>
      <dgm:spPr/>
      <dgm:t>
        <a:bodyPr/>
        <a:lstStyle/>
        <a:p>
          <a:r>
            <a:rPr lang="en-US" dirty="0"/>
            <a:t>BIAC</a:t>
          </a:r>
        </a:p>
      </dgm:t>
    </dgm:pt>
    <dgm:pt modelId="{487CC3CA-A5A8-4742-AD49-2E79F560D1CF}" type="parTrans" cxnId="{7182EA94-F1AC-4CA5-8C70-799C901773DA}">
      <dgm:prSet/>
      <dgm:spPr/>
      <dgm:t>
        <a:bodyPr/>
        <a:lstStyle/>
        <a:p>
          <a:endParaRPr lang="en-US"/>
        </a:p>
      </dgm:t>
    </dgm:pt>
    <dgm:pt modelId="{C64029AB-98EA-4DBE-BA5E-BB6CADA34E95}" type="sibTrans" cxnId="{7182EA94-F1AC-4CA5-8C70-799C901773DA}">
      <dgm:prSet/>
      <dgm:spPr/>
      <dgm:t>
        <a:bodyPr/>
        <a:lstStyle/>
        <a:p>
          <a:endParaRPr lang="en-US"/>
        </a:p>
      </dgm:t>
    </dgm:pt>
    <dgm:pt modelId="{DC5BD090-FC23-4202-918F-60F5BFA7D703}">
      <dgm:prSet phldrT="[Text]" custT="1"/>
      <dgm:spPr/>
      <dgm:t>
        <a:bodyPr/>
        <a:lstStyle/>
        <a:p>
          <a:r>
            <a:rPr lang="en-US" sz="2000" dirty="0"/>
            <a:t>Neuropsychology</a:t>
          </a:r>
        </a:p>
      </dgm:t>
    </dgm:pt>
    <dgm:pt modelId="{9719BE3C-7C3E-478C-84CF-C32212F7428C}" type="parTrans" cxnId="{BC4EB944-CDDB-4AE7-A025-EEE4A530C188}">
      <dgm:prSet/>
      <dgm:spPr/>
      <dgm:t>
        <a:bodyPr/>
        <a:lstStyle/>
        <a:p>
          <a:endParaRPr lang="en-US"/>
        </a:p>
      </dgm:t>
    </dgm:pt>
    <dgm:pt modelId="{C42E9F95-F19B-456B-9552-A4102A793703}" type="sibTrans" cxnId="{BC4EB944-CDDB-4AE7-A025-EEE4A530C188}">
      <dgm:prSet/>
      <dgm:spPr/>
      <dgm:t>
        <a:bodyPr/>
        <a:lstStyle/>
        <a:p>
          <a:endParaRPr lang="en-US"/>
        </a:p>
      </dgm:t>
    </dgm:pt>
    <dgm:pt modelId="{8AB7B0A3-DAAE-4D32-AFF6-D4FD9F59A8DE}">
      <dgm:prSet phldrT="[Text]" custT="1"/>
      <dgm:spPr/>
      <dgm:t>
        <a:bodyPr/>
        <a:lstStyle/>
        <a:p>
          <a:r>
            <a:rPr lang="en-US" sz="2000" dirty="0"/>
            <a:t>Vision</a:t>
          </a:r>
        </a:p>
      </dgm:t>
    </dgm:pt>
    <dgm:pt modelId="{2D1A6B21-3E0C-4CB8-A64E-252BC9473B68}" type="parTrans" cxnId="{E0C7AB6B-1DEB-41D5-9268-FA99B3E8ED57}">
      <dgm:prSet/>
      <dgm:spPr/>
      <dgm:t>
        <a:bodyPr/>
        <a:lstStyle/>
        <a:p>
          <a:endParaRPr lang="en-US"/>
        </a:p>
      </dgm:t>
    </dgm:pt>
    <dgm:pt modelId="{EDD116FB-E857-4ECB-9471-B17CEA93FB4A}" type="sibTrans" cxnId="{E0C7AB6B-1DEB-41D5-9268-FA99B3E8ED57}">
      <dgm:prSet/>
      <dgm:spPr/>
      <dgm:t>
        <a:bodyPr/>
        <a:lstStyle/>
        <a:p>
          <a:endParaRPr lang="en-US"/>
        </a:p>
      </dgm:t>
    </dgm:pt>
    <dgm:pt modelId="{B047F21C-FD37-462A-B8AE-40716369753D}">
      <dgm:prSet phldrT="[Text]" custT="1"/>
      <dgm:spPr/>
      <dgm:t>
        <a:bodyPr/>
        <a:lstStyle/>
        <a:p>
          <a:r>
            <a:rPr lang="en-US" sz="2000" dirty="0"/>
            <a:t>Other</a:t>
          </a:r>
        </a:p>
      </dgm:t>
    </dgm:pt>
    <dgm:pt modelId="{9A1429F3-9038-4210-B875-50D24F81A381}" type="parTrans" cxnId="{62A93139-D156-4F49-BB39-C181D35930E5}">
      <dgm:prSet/>
      <dgm:spPr/>
      <dgm:t>
        <a:bodyPr/>
        <a:lstStyle/>
        <a:p>
          <a:endParaRPr lang="en-US"/>
        </a:p>
      </dgm:t>
    </dgm:pt>
    <dgm:pt modelId="{B406706D-C09E-4A66-AD1A-6DA60DD5B8A0}" type="sibTrans" cxnId="{62A93139-D156-4F49-BB39-C181D35930E5}">
      <dgm:prSet/>
      <dgm:spPr/>
      <dgm:t>
        <a:bodyPr/>
        <a:lstStyle/>
        <a:p>
          <a:endParaRPr lang="en-US"/>
        </a:p>
      </dgm:t>
    </dgm:pt>
    <dgm:pt modelId="{99CB5588-2640-4EC1-82E6-2F9E8D8D303D}">
      <dgm:prSet phldrT="[Text]"/>
      <dgm:spPr/>
      <dgm:t>
        <a:bodyPr/>
        <a:lstStyle/>
        <a:p>
          <a:endParaRPr lang="en-US" dirty="0"/>
        </a:p>
      </dgm:t>
    </dgm:pt>
    <dgm:pt modelId="{A06AE16D-7367-4574-88F4-0194C4B7F130}" type="parTrans" cxnId="{AF060F0B-FE8B-42D1-8DDC-5A2309116E53}">
      <dgm:prSet/>
      <dgm:spPr/>
      <dgm:t>
        <a:bodyPr/>
        <a:lstStyle/>
        <a:p>
          <a:endParaRPr lang="en-US"/>
        </a:p>
      </dgm:t>
    </dgm:pt>
    <dgm:pt modelId="{10408561-DAD4-4A9D-8245-8B3160A4DF92}" type="sibTrans" cxnId="{AF060F0B-FE8B-42D1-8DDC-5A2309116E53}">
      <dgm:prSet/>
      <dgm:spPr/>
      <dgm:t>
        <a:bodyPr/>
        <a:lstStyle/>
        <a:p>
          <a:endParaRPr lang="en-US"/>
        </a:p>
      </dgm:t>
    </dgm:pt>
    <dgm:pt modelId="{446002B0-E65E-4F4A-849E-75D3C57F65FE}">
      <dgm:prSet phldrT="[Text]"/>
      <dgm:spPr/>
      <dgm:t>
        <a:bodyPr/>
        <a:lstStyle/>
        <a:p>
          <a:endParaRPr lang="en-US" dirty="0"/>
        </a:p>
      </dgm:t>
    </dgm:pt>
    <dgm:pt modelId="{71F7180B-6DD1-4337-8B73-A3912587E7C2}" type="parTrans" cxnId="{06B0D728-C14D-4ADE-9310-6D71B65B0C26}">
      <dgm:prSet/>
      <dgm:spPr/>
      <dgm:t>
        <a:bodyPr/>
        <a:lstStyle/>
        <a:p>
          <a:endParaRPr lang="en-US"/>
        </a:p>
      </dgm:t>
    </dgm:pt>
    <dgm:pt modelId="{43191C21-D4E0-4090-A01F-D428EC1981FF}" type="sibTrans" cxnId="{06B0D728-C14D-4ADE-9310-6D71B65B0C26}">
      <dgm:prSet/>
      <dgm:spPr/>
      <dgm:t>
        <a:bodyPr/>
        <a:lstStyle/>
        <a:p>
          <a:endParaRPr lang="en-US"/>
        </a:p>
      </dgm:t>
    </dgm:pt>
    <dgm:pt modelId="{57CA76C5-A7AC-46AB-A016-5125FDD00EAC}">
      <dgm:prSet phldrT="[Text]"/>
      <dgm:spPr/>
      <dgm:t>
        <a:bodyPr/>
        <a:lstStyle/>
        <a:p>
          <a:endParaRPr lang="en-US" dirty="0"/>
        </a:p>
      </dgm:t>
    </dgm:pt>
    <dgm:pt modelId="{4150341D-2BAD-4C9B-BF39-8C69C0380910}" type="parTrans" cxnId="{CF8605E5-F060-4AED-9B55-5B1694E601F4}">
      <dgm:prSet/>
      <dgm:spPr/>
      <dgm:t>
        <a:bodyPr/>
        <a:lstStyle/>
        <a:p>
          <a:endParaRPr lang="en-US"/>
        </a:p>
      </dgm:t>
    </dgm:pt>
    <dgm:pt modelId="{7D28AAF7-09BF-4BA3-BDD8-1D0CE8CFE8FF}" type="sibTrans" cxnId="{CF8605E5-F060-4AED-9B55-5B1694E601F4}">
      <dgm:prSet/>
      <dgm:spPr/>
      <dgm:t>
        <a:bodyPr/>
        <a:lstStyle/>
        <a:p>
          <a:endParaRPr lang="en-US"/>
        </a:p>
      </dgm:t>
    </dgm:pt>
    <dgm:pt modelId="{0AAF60FF-829D-412C-8667-F07E0B0F7E51}">
      <dgm:prSet phldrT="[Text]"/>
      <dgm:spPr/>
      <dgm:t>
        <a:bodyPr/>
        <a:lstStyle/>
        <a:p>
          <a:endParaRPr lang="en-US" dirty="0"/>
        </a:p>
      </dgm:t>
    </dgm:pt>
    <dgm:pt modelId="{FF01A010-EAF2-4E76-B152-5512E563FD15}" type="parTrans" cxnId="{D7325AC3-2AAF-4E40-B294-4B0937FFE3E6}">
      <dgm:prSet/>
      <dgm:spPr/>
      <dgm:t>
        <a:bodyPr/>
        <a:lstStyle/>
        <a:p>
          <a:endParaRPr lang="en-US"/>
        </a:p>
      </dgm:t>
    </dgm:pt>
    <dgm:pt modelId="{C485ABAB-8E93-4E16-B2F7-F5CB2127283A}" type="sibTrans" cxnId="{D7325AC3-2AAF-4E40-B294-4B0937FFE3E6}">
      <dgm:prSet/>
      <dgm:spPr/>
      <dgm:t>
        <a:bodyPr/>
        <a:lstStyle/>
        <a:p>
          <a:endParaRPr lang="en-US"/>
        </a:p>
      </dgm:t>
    </dgm:pt>
    <dgm:pt modelId="{EF76E611-F51D-4411-BF0D-F3514DC8D7DD}">
      <dgm:prSet phldrT="[Text]"/>
      <dgm:spPr/>
      <dgm:t>
        <a:bodyPr/>
        <a:lstStyle/>
        <a:p>
          <a:r>
            <a:rPr lang="en-US" dirty="0" err="1"/>
            <a:t>Invision</a:t>
          </a:r>
          <a:r>
            <a:rPr lang="en-US" dirty="0"/>
            <a:t> Dr. M. Cohen DO	</a:t>
          </a:r>
        </a:p>
      </dgm:t>
    </dgm:pt>
    <dgm:pt modelId="{B6D3B9DA-D9B0-49D7-9BE1-CDB3877DCFF2}" type="parTrans" cxnId="{A335AC4E-7BFD-44B1-A36D-DE3E1C2F31D7}">
      <dgm:prSet/>
      <dgm:spPr/>
      <dgm:t>
        <a:bodyPr/>
        <a:lstStyle/>
        <a:p>
          <a:endParaRPr lang="en-US"/>
        </a:p>
      </dgm:t>
    </dgm:pt>
    <dgm:pt modelId="{B7E5E29A-17DB-467C-86AD-4A033FE19641}" type="sibTrans" cxnId="{A335AC4E-7BFD-44B1-A36D-DE3E1C2F31D7}">
      <dgm:prSet/>
      <dgm:spPr/>
      <dgm:t>
        <a:bodyPr/>
        <a:lstStyle/>
        <a:p>
          <a:endParaRPr lang="en-US"/>
        </a:p>
      </dgm:t>
    </dgm:pt>
    <dgm:pt modelId="{8854EED3-A758-4F11-BB57-36077471601C}">
      <dgm:prSet phldrT="[Text]" custT="1"/>
      <dgm:spPr/>
      <dgm:t>
        <a:bodyPr/>
        <a:lstStyle/>
        <a:p>
          <a:r>
            <a:rPr lang="en-US" sz="2000" dirty="0"/>
            <a:t>Physiatry</a:t>
          </a:r>
        </a:p>
      </dgm:t>
    </dgm:pt>
    <dgm:pt modelId="{B6F6FF19-F54E-4A41-B2D5-2AB17537A007}" type="parTrans" cxnId="{B7A29718-4171-445B-B890-FAFFCA5EC559}">
      <dgm:prSet/>
      <dgm:spPr/>
      <dgm:t>
        <a:bodyPr/>
        <a:lstStyle/>
        <a:p>
          <a:endParaRPr lang="en-US"/>
        </a:p>
      </dgm:t>
    </dgm:pt>
    <dgm:pt modelId="{CBEB7DB9-995C-490F-86C2-13FFBEA32029}" type="sibTrans" cxnId="{B7A29718-4171-445B-B890-FAFFCA5EC559}">
      <dgm:prSet/>
      <dgm:spPr/>
      <dgm:t>
        <a:bodyPr/>
        <a:lstStyle/>
        <a:p>
          <a:endParaRPr lang="en-US"/>
        </a:p>
      </dgm:t>
    </dgm:pt>
    <dgm:pt modelId="{26E21D53-7588-45C8-A052-D713054F3C62}">
      <dgm:prSet phldrT="[Text]"/>
      <dgm:spPr/>
      <dgm:t>
        <a:bodyPr/>
        <a:lstStyle/>
        <a:p>
          <a:endParaRPr lang="en-US" dirty="0"/>
        </a:p>
      </dgm:t>
    </dgm:pt>
    <dgm:pt modelId="{3CB83ABF-20F2-408A-8B82-F0B8B664C6D2}" type="parTrans" cxnId="{CF93ED4E-C8F5-42AA-B606-6595C0D6C213}">
      <dgm:prSet/>
      <dgm:spPr/>
      <dgm:t>
        <a:bodyPr/>
        <a:lstStyle/>
        <a:p>
          <a:endParaRPr lang="en-US"/>
        </a:p>
      </dgm:t>
    </dgm:pt>
    <dgm:pt modelId="{C4FB68EE-F950-4CE1-AE2C-D43C22E29886}" type="sibTrans" cxnId="{CF93ED4E-C8F5-42AA-B606-6595C0D6C213}">
      <dgm:prSet/>
      <dgm:spPr/>
      <dgm:t>
        <a:bodyPr/>
        <a:lstStyle/>
        <a:p>
          <a:endParaRPr lang="en-US"/>
        </a:p>
      </dgm:t>
    </dgm:pt>
    <dgm:pt modelId="{389438F5-27A7-4221-9660-FCC7694A52EE}">
      <dgm:prSet phldrT="[Text]"/>
      <dgm:spPr/>
      <dgm:t>
        <a:bodyPr/>
        <a:lstStyle/>
        <a:p>
          <a:r>
            <a:rPr lang="en-US" dirty="0"/>
            <a:t>W. Austin Davin, MD Lovelace - UNMH</a:t>
          </a:r>
        </a:p>
      </dgm:t>
    </dgm:pt>
    <dgm:pt modelId="{B95DC062-ACC0-4AEA-A7C7-371F75FD150B}" type="parTrans" cxnId="{308EEFDE-724C-4A90-A786-C406FE2FEF20}">
      <dgm:prSet/>
      <dgm:spPr/>
      <dgm:t>
        <a:bodyPr/>
        <a:lstStyle/>
        <a:p>
          <a:endParaRPr lang="en-US"/>
        </a:p>
      </dgm:t>
    </dgm:pt>
    <dgm:pt modelId="{CA878930-73AF-453C-93ED-632C2143BED8}" type="sibTrans" cxnId="{308EEFDE-724C-4A90-A786-C406FE2FEF20}">
      <dgm:prSet/>
      <dgm:spPr/>
      <dgm:t>
        <a:bodyPr/>
        <a:lstStyle/>
        <a:p>
          <a:endParaRPr lang="en-US"/>
        </a:p>
      </dgm:t>
    </dgm:pt>
    <dgm:pt modelId="{5A84A1E3-EF9D-428A-9F7A-3C8403C8627C}">
      <dgm:prSet phldrT="[Text]" custT="1"/>
      <dgm:spPr/>
      <dgm:t>
        <a:bodyPr/>
        <a:lstStyle/>
        <a:p>
          <a:r>
            <a:rPr lang="en-US" sz="2000" dirty="0"/>
            <a:t>Psychiatry</a:t>
          </a:r>
        </a:p>
      </dgm:t>
    </dgm:pt>
    <dgm:pt modelId="{E95E243D-147F-474A-AED2-5A76E129FB38}" type="parTrans" cxnId="{612A3604-1D24-41D6-9912-51104A701934}">
      <dgm:prSet/>
      <dgm:spPr/>
      <dgm:t>
        <a:bodyPr/>
        <a:lstStyle/>
        <a:p>
          <a:endParaRPr lang="en-US"/>
        </a:p>
      </dgm:t>
    </dgm:pt>
    <dgm:pt modelId="{1D9F79ED-13BC-43AF-BAC9-DE73C5114FB7}" type="sibTrans" cxnId="{612A3604-1D24-41D6-9912-51104A701934}">
      <dgm:prSet/>
      <dgm:spPr/>
      <dgm:t>
        <a:bodyPr/>
        <a:lstStyle/>
        <a:p>
          <a:endParaRPr lang="en-US"/>
        </a:p>
      </dgm:t>
    </dgm:pt>
    <dgm:pt modelId="{95492425-5C5F-4A7E-9ECB-223D24266847}">
      <dgm:prSet phldrT="[Text]" custT="1"/>
      <dgm:spPr/>
      <dgm:t>
        <a:bodyPr/>
        <a:lstStyle/>
        <a:p>
          <a:r>
            <a:rPr lang="en-US" sz="1800" dirty="0"/>
            <a:t>Pres</a:t>
          </a:r>
        </a:p>
        <a:p>
          <a:r>
            <a:rPr lang="en-US" sz="1800" dirty="0"/>
            <a:t>Hosp</a:t>
          </a:r>
        </a:p>
      </dgm:t>
    </dgm:pt>
    <dgm:pt modelId="{50B1B992-7973-4F27-A430-7EBFE0BBFEEE}" type="parTrans" cxnId="{1E65974D-FDD8-41FF-84D4-33DDF435C4F4}">
      <dgm:prSet/>
      <dgm:spPr/>
      <dgm:t>
        <a:bodyPr/>
        <a:lstStyle/>
        <a:p>
          <a:endParaRPr lang="en-US"/>
        </a:p>
      </dgm:t>
    </dgm:pt>
    <dgm:pt modelId="{524CA865-595D-4218-AF3F-04ABCA1346F4}" type="sibTrans" cxnId="{1E65974D-FDD8-41FF-84D4-33DDF435C4F4}">
      <dgm:prSet/>
      <dgm:spPr/>
      <dgm:t>
        <a:bodyPr/>
        <a:lstStyle/>
        <a:p>
          <a:endParaRPr lang="en-US"/>
        </a:p>
      </dgm:t>
    </dgm:pt>
    <dgm:pt modelId="{FFE10288-C3A4-419F-94E0-207AB119B4F2}">
      <dgm:prSet phldrT="[Text]" custT="1"/>
      <dgm:spPr/>
      <dgm:t>
        <a:bodyPr/>
        <a:lstStyle/>
        <a:p>
          <a:r>
            <a:rPr lang="en-US" sz="1800" dirty="0"/>
            <a:t>UNMH</a:t>
          </a:r>
        </a:p>
      </dgm:t>
    </dgm:pt>
    <dgm:pt modelId="{AA32572E-B8F3-4143-87EB-77C68825D997}" type="parTrans" cxnId="{E9E31AF1-77BA-48F2-A4D1-3C56EF3ECCB7}">
      <dgm:prSet/>
      <dgm:spPr/>
      <dgm:t>
        <a:bodyPr/>
        <a:lstStyle/>
        <a:p>
          <a:endParaRPr lang="en-US"/>
        </a:p>
      </dgm:t>
    </dgm:pt>
    <dgm:pt modelId="{C9A0045E-9B4A-490B-B069-3543461A17B1}" type="sibTrans" cxnId="{E9E31AF1-77BA-48F2-A4D1-3C56EF3ECCB7}">
      <dgm:prSet/>
      <dgm:spPr/>
      <dgm:t>
        <a:bodyPr/>
        <a:lstStyle/>
        <a:p>
          <a:endParaRPr lang="en-US"/>
        </a:p>
      </dgm:t>
    </dgm:pt>
    <dgm:pt modelId="{5AEF4349-B05D-43B7-BD82-A269D8A7E790}">
      <dgm:prSet phldrT="[Text]"/>
      <dgm:spPr/>
      <dgm:t>
        <a:bodyPr/>
        <a:lstStyle/>
        <a:p>
          <a:r>
            <a:rPr lang="en-US" dirty="0"/>
            <a:t>Davin Quinn, MD UNMH</a:t>
          </a:r>
        </a:p>
      </dgm:t>
    </dgm:pt>
    <dgm:pt modelId="{1698E320-1C59-479E-8499-2B8CCCD1CA36}" type="parTrans" cxnId="{6594B759-6FF1-4CC8-AB51-E21661E2D18C}">
      <dgm:prSet/>
      <dgm:spPr/>
      <dgm:t>
        <a:bodyPr/>
        <a:lstStyle/>
        <a:p>
          <a:endParaRPr lang="en-US"/>
        </a:p>
      </dgm:t>
    </dgm:pt>
    <dgm:pt modelId="{97724BD6-2604-4CB7-B1CC-43B6E4E808ED}" type="sibTrans" cxnId="{6594B759-6FF1-4CC8-AB51-E21661E2D18C}">
      <dgm:prSet/>
      <dgm:spPr/>
      <dgm:t>
        <a:bodyPr/>
        <a:lstStyle/>
        <a:p>
          <a:endParaRPr lang="en-US"/>
        </a:p>
      </dgm:t>
    </dgm:pt>
    <dgm:pt modelId="{4E95D27B-E784-4CE6-ACCD-7D4DC2761914}">
      <dgm:prSet phldrT="[Text]" custT="1"/>
      <dgm:spPr/>
      <dgm:t>
        <a:bodyPr/>
        <a:lstStyle/>
        <a:p>
          <a:endParaRPr lang="en-US" sz="2000" dirty="0"/>
        </a:p>
      </dgm:t>
    </dgm:pt>
    <dgm:pt modelId="{C4E9CAF4-8344-4A01-84B8-D00D0C25EDEA}" type="parTrans" cxnId="{6ECFCCC4-9ACB-48B6-AABF-3DFF395DF8D8}">
      <dgm:prSet/>
      <dgm:spPr/>
      <dgm:t>
        <a:bodyPr/>
        <a:lstStyle/>
        <a:p>
          <a:endParaRPr lang="en-US"/>
        </a:p>
      </dgm:t>
    </dgm:pt>
    <dgm:pt modelId="{9854C4F5-6B6E-48B6-A97B-5E54D8311EE8}" type="sibTrans" cxnId="{6ECFCCC4-9ACB-48B6-AABF-3DFF395DF8D8}">
      <dgm:prSet/>
      <dgm:spPr/>
      <dgm:t>
        <a:bodyPr/>
        <a:lstStyle/>
        <a:p>
          <a:endParaRPr lang="en-US"/>
        </a:p>
      </dgm:t>
    </dgm:pt>
    <dgm:pt modelId="{7A944046-1066-4CCA-A732-88B32C118D0D}">
      <dgm:prSet phldrT="[Text]"/>
      <dgm:spPr/>
      <dgm:t>
        <a:bodyPr/>
        <a:lstStyle/>
        <a:p>
          <a:r>
            <a:rPr lang="en-US" dirty="0"/>
            <a:t>NMBIRC</a:t>
          </a:r>
        </a:p>
      </dgm:t>
    </dgm:pt>
    <dgm:pt modelId="{128FCF6D-D894-4C56-B5C4-A194719C860D}" type="parTrans" cxnId="{8ED05A1F-6EBD-48D0-8EEA-A61670E495DF}">
      <dgm:prSet/>
      <dgm:spPr/>
      <dgm:t>
        <a:bodyPr/>
        <a:lstStyle/>
        <a:p>
          <a:endParaRPr lang="en-US"/>
        </a:p>
      </dgm:t>
    </dgm:pt>
    <dgm:pt modelId="{BF2499FC-AAB2-49C8-AB12-69A417928FE3}" type="sibTrans" cxnId="{8ED05A1F-6EBD-48D0-8EEA-A61670E495DF}">
      <dgm:prSet/>
      <dgm:spPr/>
      <dgm:t>
        <a:bodyPr/>
        <a:lstStyle/>
        <a:p>
          <a:endParaRPr lang="en-US"/>
        </a:p>
      </dgm:t>
    </dgm:pt>
    <dgm:pt modelId="{07ECC2E4-2780-4F5A-B6C3-C5B5038C0B3D}">
      <dgm:prSet phldrT="[Text]"/>
      <dgm:spPr/>
      <dgm:t>
        <a:bodyPr/>
        <a:lstStyle/>
        <a:p>
          <a:r>
            <a:rPr lang="en-US" dirty="0"/>
            <a:t>NMCADV/SANE</a:t>
          </a:r>
        </a:p>
      </dgm:t>
    </dgm:pt>
    <dgm:pt modelId="{68DFF0D0-A98A-4258-BDAD-7BD83263757E}" type="parTrans" cxnId="{6EB31C49-C80E-452E-AE6C-03A6622EDC93}">
      <dgm:prSet/>
      <dgm:spPr/>
      <dgm:t>
        <a:bodyPr/>
        <a:lstStyle/>
        <a:p>
          <a:endParaRPr lang="en-US"/>
        </a:p>
      </dgm:t>
    </dgm:pt>
    <dgm:pt modelId="{5A447266-9D38-4C50-86E6-6508B6619695}" type="sibTrans" cxnId="{6EB31C49-C80E-452E-AE6C-03A6622EDC93}">
      <dgm:prSet/>
      <dgm:spPr/>
      <dgm:t>
        <a:bodyPr/>
        <a:lstStyle/>
        <a:p>
          <a:endParaRPr lang="en-US"/>
        </a:p>
      </dgm:t>
    </dgm:pt>
    <dgm:pt modelId="{C5A2CD09-B6BE-430C-901A-126D59A2FDC0}">
      <dgm:prSet phldrT="[Text]" custT="1"/>
      <dgm:spPr/>
      <dgm:t>
        <a:bodyPr/>
        <a:lstStyle/>
        <a:p>
          <a:r>
            <a:rPr lang="en-US" sz="2000" dirty="0"/>
            <a:t>Neurology</a:t>
          </a:r>
        </a:p>
      </dgm:t>
    </dgm:pt>
    <dgm:pt modelId="{6A94AF35-67AC-4A1E-BC94-EB35D24983B5}" type="sibTrans" cxnId="{04DAFAE3-5BE6-45D8-A5E4-2B9C07DF9C0C}">
      <dgm:prSet/>
      <dgm:spPr/>
      <dgm:t>
        <a:bodyPr/>
        <a:lstStyle/>
        <a:p>
          <a:endParaRPr lang="en-US"/>
        </a:p>
      </dgm:t>
    </dgm:pt>
    <dgm:pt modelId="{0040DE9B-921E-4D03-8D89-EA89959A3E27}" type="parTrans" cxnId="{04DAFAE3-5BE6-45D8-A5E4-2B9C07DF9C0C}">
      <dgm:prSet/>
      <dgm:spPr/>
      <dgm:t>
        <a:bodyPr/>
        <a:lstStyle/>
        <a:p>
          <a:endParaRPr lang="en-US"/>
        </a:p>
      </dgm:t>
    </dgm:pt>
    <dgm:pt modelId="{D0E5AA51-8207-4B33-B189-B5E91CC52F9E}" type="pres">
      <dgm:prSet presAssocID="{E2D1CAD4-9DC5-40C3-AA32-9517F110535C}" presName="Name0" presStyleCnt="0">
        <dgm:presLayoutVars>
          <dgm:chPref val="3"/>
          <dgm:dir/>
          <dgm:animLvl val="lvl"/>
          <dgm:resizeHandles/>
        </dgm:presLayoutVars>
      </dgm:prSet>
      <dgm:spPr/>
    </dgm:pt>
    <dgm:pt modelId="{23F0E3E6-F1A5-4553-81FF-30135023D5AF}" type="pres">
      <dgm:prSet presAssocID="{0B1006B2-3959-4DD3-B5D4-029BA9D12274}" presName="horFlow" presStyleCnt="0"/>
      <dgm:spPr/>
    </dgm:pt>
    <dgm:pt modelId="{CC70F744-C409-4E38-A979-6D04549E3D50}" type="pres">
      <dgm:prSet presAssocID="{0B1006B2-3959-4DD3-B5D4-029BA9D12274}" presName="bigChev" presStyleLbl="node1" presStyleIdx="0" presStyleCnt="8" custScaleX="135542"/>
      <dgm:spPr/>
    </dgm:pt>
    <dgm:pt modelId="{15BD1DD3-759A-43C4-B2F9-009249AF6D4B}" type="pres">
      <dgm:prSet presAssocID="{7D0F4682-D1F5-47D2-90BD-9AF398D39831}" presName="parTrans" presStyleCnt="0"/>
      <dgm:spPr/>
    </dgm:pt>
    <dgm:pt modelId="{2BC434A0-8E4D-41E2-9558-BE11C0CA9229}" type="pres">
      <dgm:prSet presAssocID="{7DED523B-2DB6-4830-9724-52CD717695D4}" presName="node" presStyleLbl="alignAccFollowNode1" presStyleIdx="0" presStyleCnt="18">
        <dgm:presLayoutVars>
          <dgm:bulletEnabled val="1"/>
        </dgm:presLayoutVars>
      </dgm:prSet>
      <dgm:spPr/>
    </dgm:pt>
    <dgm:pt modelId="{3544CA01-59A0-4FA4-81F1-BF0CD8C81B9F}" type="pres">
      <dgm:prSet presAssocID="{B9FAD83F-1C85-47C1-BF83-86D3A3FB7A42}" presName="sibTrans" presStyleCnt="0"/>
      <dgm:spPr/>
    </dgm:pt>
    <dgm:pt modelId="{6A10B13A-C82F-42B8-B7F2-994EF09C5635}" type="pres">
      <dgm:prSet presAssocID="{A524594B-2F63-41BC-B633-7908F8E7A047}" presName="node" presStyleLbl="alignAccFollowNode1" presStyleIdx="1" presStyleCnt="18">
        <dgm:presLayoutVars>
          <dgm:bulletEnabled val="1"/>
        </dgm:presLayoutVars>
      </dgm:prSet>
      <dgm:spPr/>
    </dgm:pt>
    <dgm:pt modelId="{E19A3CB9-9E21-4BF3-819E-5D4DBC6C2DAA}" type="pres">
      <dgm:prSet presAssocID="{0B1006B2-3959-4DD3-B5D4-029BA9D12274}" presName="vSp" presStyleCnt="0"/>
      <dgm:spPr/>
    </dgm:pt>
    <dgm:pt modelId="{FF056486-1067-4C73-ACDC-A730255E3CD4}" type="pres">
      <dgm:prSet presAssocID="{10E65D94-61AF-4F19-BFED-A1A2C212F99A}" presName="horFlow" presStyleCnt="0"/>
      <dgm:spPr/>
    </dgm:pt>
    <dgm:pt modelId="{5CB699F5-7B2E-4832-8D57-A96EF0F11DAF}" type="pres">
      <dgm:prSet presAssocID="{10E65D94-61AF-4F19-BFED-A1A2C212F99A}" presName="bigChev" presStyleLbl="node1" presStyleIdx="1" presStyleCnt="8" custScaleX="135847"/>
      <dgm:spPr/>
    </dgm:pt>
    <dgm:pt modelId="{B8CCE5C0-DBB1-424A-979F-5E4F27C84909}" type="pres">
      <dgm:prSet presAssocID="{C4E9CAF4-8344-4A01-84B8-D00D0C25EDEA}" presName="parTrans" presStyleCnt="0"/>
      <dgm:spPr/>
    </dgm:pt>
    <dgm:pt modelId="{FBDE56C0-68E5-4281-81C9-89326914288A}" type="pres">
      <dgm:prSet presAssocID="{4E95D27B-E784-4CE6-ACCD-7D4DC2761914}" presName="node" presStyleLbl="alignAccFollowNode1" presStyleIdx="2" presStyleCnt="18" custAng="0">
        <dgm:presLayoutVars>
          <dgm:bulletEnabled val="1"/>
        </dgm:presLayoutVars>
      </dgm:prSet>
      <dgm:spPr/>
    </dgm:pt>
    <dgm:pt modelId="{F8A4330D-F322-4AD1-8BF0-0BC4A0573C9E}" type="pres">
      <dgm:prSet presAssocID="{9854C4F5-6B6E-48B6-A97B-5E54D8311EE8}" presName="sibTrans" presStyleCnt="0"/>
      <dgm:spPr/>
    </dgm:pt>
    <dgm:pt modelId="{0D8021A9-49F4-40CB-92E6-87A06903FC0B}" type="pres">
      <dgm:prSet presAssocID="{94C51F60-3207-4E8B-8BA2-C2C1E1E9F6F3}" presName="node" presStyleLbl="alignAccFollowNode1" presStyleIdx="3" presStyleCnt="18">
        <dgm:presLayoutVars>
          <dgm:bulletEnabled val="1"/>
        </dgm:presLayoutVars>
      </dgm:prSet>
      <dgm:spPr/>
    </dgm:pt>
    <dgm:pt modelId="{91E2E4A7-1B11-4052-A230-8BCFF62B59CE}" type="pres">
      <dgm:prSet presAssocID="{10E65D94-61AF-4F19-BFED-A1A2C212F99A}" presName="vSp" presStyleCnt="0"/>
      <dgm:spPr/>
    </dgm:pt>
    <dgm:pt modelId="{44722797-E823-44A2-B2F1-D159E7A684C0}" type="pres">
      <dgm:prSet presAssocID="{C5A2CD09-B6BE-430C-901A-126D59A2FDC0}" presName="horFlow" presStyleCnt="0"/>
      <dgm:spPr/>
    </dgm:pt>
    <dgm:pt modelId="{41A4065C-4E7E-405E-80FA-89D767FAE41B}" type="pres">
      <dgm:prSet presAssocID="{C5A2CD09-B6BE-430C-901A-126D59A2FDC0}" presName="bigChev" presStyleLbl="node1" presStyleIdx="2" presStyleCnt="8" custScaleX="114113"/>
      <dgm:spPr/>
    </dgm:pt>
    <dgm:pt modelId="{AFB2C18D-77DD-4910-9329-34800DC7D920}" type="pres">
      <dgm:prSet presAssocID="{AA32572E-B8F3-4143-87EB-77C68825D997}" presName="parTrans" presStyleCnt="0"/>
      <dgm:spPr/>
    </dgm:pt>
    <dgm:pt modelId="{A0C3D0FE-115E-4048-9BD9-154DDAD7A3E7}" type="pres">
      <dgm:prSet presAssocID="{FFE10288-C3A4-419F-94E0-207AB119B4F2}" presName="node" presStyleLbl="alignAccFollowNode1" presStyleIdx="4" presStyleCnt="18">
        <dgm:presLayoutVars>
          <dgm:bulletEnabled val="1"/>
        </dgm:presLayoutVars>
      </dgm:prSet>
      <dgm:spPr/>
    </dgm:pt>
    <dgm:pt modelId="{7D1DA5E1-06C4-4090-857E-2AB37B022E29}" type="pres">
      <dgm:prSet presAssocID="{C9A0045E-9B4A-490B-B069-3543461A17B1}" presName="sibTrans" presStyleCnt="0"/>
      <dgm:spPr/>
    </dgm:pt>
    <dgm:pt modelId="{48601C21-6616-48F8-974F-805F7A00CDD9}" type="pres">
      <dgm:prSet presAssocID="{95492425-5C5F-4A7E-9ECB-223D24266847}" presName="node" presStyleLbl="alignAccFollowNode1" presStyleIdx="5" presStyleCnt="18">
        <dgm:presLayoutVars>
          <dgm:bulletEnabled val="1"/>
        </dgm:presLayoutVars>
      </dgm:prSet>
      <dgm:spPr/>
    </dgm:pt>
    <dgm:pt modelId="{4D68BFFD-575C-4BE3-BC04-90F3128BE528}" type="pres">
      <dgm:prSet presAssocID="{C5A2CD09-B6BE-430C-901A-126D59A2FDC0}" presName="vSp" presStyleCnt="0"/>
      <dgm:spPr/>
    </dgm:pt>
    <dgm:pt modelId="{43236B34-6C24-4DFA-AE32-77B1DC61F426}" type="pres">
      <dgm:prSet presAssocID="{5A84A1E3-EF9D-428A-9F7A-3C8403C8627C}" presName="horFlow" presStyleCnt="0"/>
      <dgm:spPr/>
    </dgm:pt>
    <dgm:pt modelId="{9E96D167-9A4C-4294-A050-9647571A6059}" type="pres">
      <dgm:prSet presAssocID="{5A84A1E3-EF9D-428A-9F7A-3C8403C8627C}" presName="bigChev" presStyleLbl="node1" presStyleIdx="3" presStyleCnt="8" custScaleX="125853"/>
      <dgm:spPr/>
    </dgm:pt>
    <dgm:pt modelId="{5B3DCA15-9533-47E6-9F19-131B533E5174}" type="pres">
      <dgm:prSet presAssocID="{1698E320-1C59-479E-8499-2B8CCCD1CA36}" presName="parTrans" presStyleCnt="0"/>
      <dgm:spPr/>
    </dgm:pt>
    <dgm:pt modelId="{CD562842-4162-451F-B43D-04AD9A8FE120}" type="pres">
      <dgm:prSet presAssocID="{5AEF4349-B05D-43B7-BD82-A269D8A7E790}" presName="node" presStyleLbl="alignAccFollowNode1" presStyleIdx="6" presStyleCnt="18">
        <dgm:presLayoutVars>
          <dgm:bulletEnabled val="1"/>
        </dgm:presLayoutVars>
      </dgm:prSet>
      <dgm:spPr/>
    </dgm:pt>
    <dgm:pt modelId="{9F35AA9C-E18F-472D-BAC2-CEBB0B9D0E5C}" type="pres">
      <dgm:prSet presAssocID="{97724BD6-2604-4CB7-B1CC-43B6E4E808ED}" presName="sibTrans" presStyleCnt="0"/>
      <dgm:spPr/>
    </dgm:pt>
    <dgm:pt modelId="{C46B32BD-D29A-485A-8EBC-4C2EFF2E7B29}" type="pres">
      <dgm:prSet presAssocID="{99CB5588-2640-4EC1-82E6-2F9E8D8D303D}" presName="node" presStyleLbl="alignAccFollowNode1" presStyleIdx="7" presStyleCnt="18">
        <dgm:presLayoutVars>
          <dgm:bulletEnabled val="1"/>
        </dgm:presLayoutVars>
      </dgm:prSet>
      <dgm:spPr/>
    </dgm:pt>
    <dgm:pt modelId="{72B206E1-BBBB-452B-BB26-67FDEAD05582}" type="pres">
      <dgm:prSet presAssocID="{5A84A1E3-EF9D-428A-9F7A-3C8403C8627C}" presName="vSp" presStyleCnt="0"/>
      <dgm:spPr/>
    </dgm:pt>
    <dgm:pt modelId="{AF3565B5-9189-4543-8322-5BC1C888F657}" type="pres">
      <dgm:prSet presAssocID="{DC5BD090-FC23-4202-918F-60F5BFA7D703}" presName="horFlow" presStyleCnt="0"/>
      <dgm:spPr/>
    </dgm:pt>
    <dgm:pt modelId="{38448F28-0A0B-4CF1-8BF8-E501AB94A262}" type="pres">
      <dgm:prSet presAssocID="{DC5BD090-FC23-4202-918F-60F5BFA7D703}" presName="bigChev" presStyleLbl="node1" presStyleIdx="4" presStyleCnt="8" custScaleX="160981"/>
      <dgm:spPr/>
    </dgm:pt>
    <dgm:pt modelId="{2B06B939-E3DB-4D25-A08C-3F32F3CAACFC}" type="pres">
      <dgm:prSet presAssocID="{4150341D-2BAD-4C9B-BF39-8C69C0380910}" presName="parTrans" presStyleCnt="0"/>
      <dgm:spPr/>
    </dgm:pt>
    <dgm:pt modelId="{FB0C34DF-98C0-45A5-9D65-2E947BDEB7B9}" type="pres">
      <dgm:prSet presAssocID="{57CA76C5-A7AC-46AB-A016-5125FDD00EAC}" presName="node" presStyleLbl="alignAccFollowNode1" presStyleIdx="8" presStyleCnt="18">
        <dgm:presLayoutVars>
          <dgm:bulletEnabled val="1"/>
        </dgm:presLayoutVars>
      </dgm:prSet>
      <dgm:spPr/>
    </dgm:pt>
    <dgm:pt modelId="{C8785EEF-67F0-4844-92FA-D38056D09DA1}" type="pres">
      <dgm:prSet presAssocID="{7D28AAF7-09BF-4BA3-BDD8-1D0CE8CFE8FF}" presName="sibTrans" presStyleCnt="0"/>
      <dgm:spPr/>
    </dgm:pt>
    <dgm:pt modelId="{19529C8A-1CBC-4ED0-AFE2-70CC7F475648}" type="pres">
      <dgm:prSet presAssocID="{446002B0-E65E-4F4A-849E-75D3C57F65FE}" presName="node" presStyleLbl="alignAccFollowNode1" presStyleIdx="9" presStyleCnt="18">
        <dgm:presLayoutVars>
          <dgm:bulletEnabled val="1"/>
        </dgm:presLayoutVars>
      </dgm:prSet>
      <dgm:spPr/>
    </dgm:pt>
    <dgm:pt modelId="{C3E80DA2-679C-4E00-8EEC-1614460FFCD8}" type="pres">
      <dgm:prSet presAssocID="{DC5BD090-FC23-4202-918F-60F5BFA7D703}" presName="vSp" presStyleCnt="0"/>
      <dgm:spPr/>
    </dgm:pt>
    <dgm:pt modelId="{A3AE8F3B-3666-4AB5-B226-5180255DCC96}" type="pres">
      <dgm:prSet presAssocID="{8AB7B0A3-DAAE-4D32-AFF6-D4FD9F59A8DE}" presName="horFlow" presStyleCnt="0"/>
      <dgm:spPr/>
    </dgm:pt>
    <dgm:pt modelId="{20EB68FB-F451-49AF-9301-8D9881AD24D5}" type="pres">
      <dgm:prSet presAssocID="{8AB7B0A3-DAAE-4D32-AFF6-D4FD9F59A8DE}" presName="bigChev" presStyleLbl="node1" presStyleIdx="5" presStyleCnt="8"/>
      <dgm:spPr/>
    </dgm:pt>
    <dgm:pt modelId="{1645A5C2-D013-40FA-A033-CFA99D2C7D3E}" type="pres">
      <dgm:prSet presAssocID="{B6D3B9DA-D9B0-49D7-9BE1-CDB3877DCFF2}" presName="parTrans" presStyleCnt="0"/>
      <dgm:spPr/>
    </dgm:pt>
    <dgm:pt modelId="{5253EED6-C9C6-4E65-8081-FBB24A09E08D}" type="pres">
      <dgm:prSet presAssocID="{EF76E611-F51D-4411-BF0D-F3514DC8D7DD}" presName="node" presStyleLbl="alignAccFollowNode1" presStyleIdx="10" presStyleCnt="18">
        <dgm:presLayoutVars>
          <dgm:bulletEnabled val="1"/>
        </dgm:presLayoutVars>
      </dgm:prSet>
      <dgm:spPr/>
    </dgm:pt>
    <dgm:pt modelId="{06C7949D-E775-4014-AB83-DEDF93B9EBEB}" type="pres">
      <dgm:prSet presAssocID="{B7E5E29A-17DB-467C-86AD-4A033FE19641}" presName="sibTrans" presStyleCnt="0"/>
      <dgm:spPr/>
    </dgm:pt>
    <dgm:pt modelId="{DD181257-0222-4409-B656-BD08DB5C9202}" type="pres">
      <dgm:prSet presAssocID="{0AAF60FF-829D-412C-8667-F07E0B0F7E51}" presName="node" presStyleLbl="alignAccFollowNode1" presStyleIdx="11" presStyleCnt="18">
        <dgm:presLayoutVars>
          <dgm:bulletEnabled val="1"/>
        </dgm:presLayoutVars>
      </dgm:prSet>
      <dgm:spPr/>
    </dgm:pt>
    <dgm:pt modelId="{AABC0E54-8233-458E-A23D-AF289EF3770A}" type="pres">
      <dgm:prSet presAssocID="{8AB7B0A3-DAAE-4D32-AFF6-D4FD9F59A8DE}" presName="vSp" presStyleCnt="0"/>
      <dgm:spPr/>
    </dgm:pt>
    <dgm:pt modelId="{7B10C917-2BA5-4B98-880E-5CCFCF5A1C2F}" type="pres">
      <dgm:prSet presAssocID="{8854EED3-A758-4F11-BB57-36077471601C}" presName="horFlow" presStyleCnt="0"/>
      <dgm:spPr/>
    </dgm:pt>
    <dgm:pt modelId="{E18FF41F-7B55-4103-A400-293E0592F075}" type="pres">
      <dgm:prSet presAssocID="{8854EED3-A758-4F11-BB57-36077471601C}" presName="bigChev" presStyleLbl="node1" presStyleIdx="6" presStyleCnt="8" custScaleX="122023"/>
      <dgm:spPr/>
    </dgm:pt>
    <dgm:pt modelId="{AA10489B-5814-435B-8EC6-CE17DD4E6196}" type="pres">
      <dgm:prSet presAssocID="{B95DC062-ACC0-4AEA-A7C7-371F75FD150B}" presName="parTrans" presStyleCnt="0"/>
      <dgm:spPr/>
    </dgm:pt>
    <dgm:pt modelId="{63495906-CC69-471B-BCB1-5943DA3031FC}" type="pres">
      <dgm:prSet presAssocID="{389438F5-27A7-4221-9660-FCC7694A52EE}" presName="node" presStyleLbl="alignAccFollowNode1" presStyleIdx="12" presStyleCnt="18">
        <dgm:presLayoutVars>
          <dgm:bulletEnabled val="1"/>
        </dgm:presLayoutVars>
      </dgm:prSet>
      <dgm:spPr/>
    </dgm:pt>
    <dgm:pt modelId="{2C3AC7D0-57A5-4E7E-B808-833C414C3F65}" type="pres">
      <dgm:prSet presAssocID="{CA878930-73AF-453C-93ED-632C2143BED8}" presName="sibTrans" presStyleCnt="0"/>
      <dgm:spPr/>
    </dgm:pt>
    <dgm:pt modelId="{C827A9D7-ED5F-474B-B7CC-B57CEC571705}" type="pres">
      <dgm:prSet presAssocID="{26E21D53-7588-45C8-A052-D713054F3C62}" presName="node" presStyleLbl="alignAccFollowNode1" presStyleIdx="13" presStyleCnt="18">
        <dgm:presLayoutVars>
          <dgm:bulletEnabled val="1"/>
        </dgm:presLayoutVars>
      </dgm:prSet>
      <dgm:spPr/>
    </dgm:pt>
    <dgm:pt modelId="{9993E569-A401-4054-9FBC-560C97F4B7E7}" type="pres">
      <dgm:prSet presAssocID="{8854EED3-A758-4F11-BB57-36077471601C}" presName="vSp" presStyleCnt="0"/>
      <dgm:spPr/>
    </dgm:pt>
    <dgm:pt modelId="{2D8F2C0A-7B9F-4DFC-A5B2-81A40BDF436F}" type="pres">
      <dgm:prSet presAssocID="{B047F21C-FD37-462A-B8AE-40716369753D}" presName="horFlow" presStyleCnt="0"/>
      <dgm:spPr/>
    </dgm:pt>
    <dgm:pt modelId="{634664CC-570D-488E-B716-27C369A302F8}" type="pres">
      <dgm:prSet presAssocID="{B047F21C-FD37-462A-B8AE-40716369753D}" presName="bigChev" presStyleLbl="node1" presStyleIdx="7" presStyleCnt="8"/>
      <dgm:spPr/>
    </dgm:pt>
    <dgm:pt modelId="{C2A84AED-4212-4A7F-AF1A-9354862E92B5}" type="pres">
      <dgm:prSet presAssocID="{71E1B554-DB38-4BCF-9D1C-9A49049AB56C}" presName="parTrans" presStyleCnt="0"/>
      <dgm:spPr/>
    </dgm:pt>
    <dgm:pt modelId="{5FD582CC-1867-4677-9CBF-46827297E20D}" type="pres">
      <dgm:prSet presAssocID="{7EBEE6D1-5BE7-4D22-8456-FD40ACC82F49}" presName="node" presStyleLbl="alignAccFollowNode1" presStyleIdx="14" presStyleCnt="18">
        <dgm:presLayoutVars>
          <dgm:bulletEnabled val="1"/>
        </dgm:presLayoutVars>
      </dgm:prSet>
      <dgm:spPr/>
    </dgm:pt>
    <dgm:pt modelId="{220608F9-37D5-42EF-848E-6DC30F242A3B}" type="pres">
      <dgm:prSet presAssocID="{60C74214-6FDA-4DDC-96B4-1816E24AE206}" presName="sibTrans" presStyleCnt="0"/>
      <dgm:spPr/>
    </dgm:pt>
    <dgm:pt modelId="{9168D0DA-5049-49A1-A8DE-0A7AB793D592}" type="pres">
      <dgm:prSet presAssocID="{11677F1D-1FAD-4E68-912A-C01405D7B7C5}" presName="node" presStyleLbl="alignAccFollowNode1" presStyleIdx="15" presStyleCnt="18">
        <dgm:presLayoutVars>
          <dgm:bulletEnabled val="1"/>
        </dgm:presLayoutVars>
      </dgm:prSet>
      <dgm:spPr/>
    </dgm:pt>
    <dgm:pt modelId="{8981D6F6-3848-4A96-AE1D-4C6C657499EE}" type="pres">
      <dgm:prSet presAssocID="{C64029AB-98EA-4DBE-BA5E-BB6CADA34E95}" presName="sibTrans" presStyleCnt="0"/>
      <dgm:spPr/>
    </dgm:pt>
    <dgm:pt modelId="{C00B989E-66E2-4642-84FD-604FA5DBD96C}" type="pres">
      <dgm:prSet presAssocID="{7A944046-1066-4CCA-A732-88B32C118D0D}" presName="node" presStyleLbl="alignAccFollowNode1" presStyleIdx="16" presStyleCnt="18">
        <dgm:presLayoutVars>
          <dgm:bulletEnabled val="1"/>
        </dgm:presLayoutVars>
      </dgm:prSet>
      <dgm:spPr/>
    </dgm:pt>
    <dgm:pt modelId="{BEB4705D-F7A8-454E-8A86-A43F55975C60}" type="pres">
      <dgm:prSet presAssocID="{BF2499FC-AAB2-49C8-AB12-69A417928FE3}" presName="sibTrans" presStyleCnt="0"/>
      <dgm:spPr/>
    </dgm:pt>
    <dgm:pt modelId="{8B7902A5-5874-4BF7-A15A-C176F2FB6A74}" type="pres">
      <dgm:prSet presAssocID="{07ECC2E4-2780-4F5A-B6C3-C5B5038C0B3D}" presName="node" presStyleLbl="alignAccFollowNode1" presStyleIdx="17" presStyleCnt="18">
        <dgm:presLayoutVars>
          <dgm:bulletEnabled val="1"/>
        </dgm:presLayoutVars>
      </dgm:prSet>
      <dgm:spPr/>
    </dgm:pt>
  </dgm:ptLst>
  <dgm:cxnLst>
    <dgm:cxn modelId="{C13E0602-2221-481C-BEEC-21B78FC21E1F}" type="presOf" srcId="{B047F21C-FD37-462A-B8AE-40716369753D}" destId="{634664CC-570D-488E-B716-27C369A302F8}" srcOrd="0" destOrd="0" presId="urn:microsoft.com/office/officeart/2005/8/layout/lProcess3"/>
    <dgm:cxn modelId="{612A3604-1D24-41D6-9912-51104A701934}" srcId="{E2D1CAD4-9DC5-40C3-AA32-9517F110535C}" destId="{5A84A1E3-EF9D-428A-9F7A-3C8403C8627C}" srcOrd="3" destOrd="0" parTransId="{E95E243D-147F-474A-AED2-5A76E129FB38}" sibTransId="{1D9F79ED-13BC-43AF-BAC9-DE73C5114FB7}"/>
    <dgm:cxn modelId="{AF060F0B-FE8B-42D1-8DDC-5A2309116E53}" srcId="{5A84A1E3-EF9D-428A-9F7A-3C8403C8627C}" destId="{99CB5588-2640-4EC1-82E6-2F9E8D8D303D}" srcOrd="1" destOrd="0" parTransId="{A06AE16D-7367-4574-88F4-0194C4B7F130}" sibTransId="{10408561-DAD4-4A9D-8245-8B3160A4DF92}"/>
    <dgm:cxn modelId="{C6FDA90C-A69C-4AA0-896B-675D8C9DFE23}" type="presOf" srcId="{57CA76C5-A7AC-46AB-A016-5125FDD00EAC}" destId="{FB0C34DF-98C0-45A5-9D65-2E947BDEB7B9}" srcOrd="0" destOrd="0" presId="urn:microsoft.com/office/officeart/2005/8/layout/lProcess3"/>
    <dgm:cxn modelId="{D408540F-2CD3-4413-9E59-07F81F3FB690}" type="presOf" srcId="{7DED523B-2DB6-4830-9724-52CD717695D4}" destId="{2BC434A0-8E4D-41E2-9558-BE11C0CA9229}" srcOrd="0" destOrd="0" presId="urn:microsoft.com/office/officeart/2005/8/layout/lProcess3"/>
    <dgm:cxn modelId="{1C2E0011-FF7C-4395-AAC6-FA9DB3622144}" type="presOf" srcId="{4E95D27B-E784-4CE6-ACCD-7D4DC2761914}" destId="{FBDE56C0-68E5-4281-81C9-89326914288A}" srcOrd="0" destOrd="0" presId="urn:microsoft.com/office/officeart/2005/8/layout/lProcess3"/>
    <dgm:cxn modelId="{49E35418-1B3A-4E7E-A384-E1A5C8F6620D}" srcId="{10E65D94-61AF-4F19-BFED-A1A2C212F99A}" destId="{94C51F60-3207-4E8B-8BA2-C2C1E1E9F6F3}" srcOrd="1" destOrd="0" parTransId="{BFB95483-3B41-4C7D-B2D1-77F7A7F44D32}" sibTransId="{8E40E9CD-866E-4BCF-909D-74D45456DBF1}"/>
    <dgm:cxn modelId="{B7A29718-4171-445B-B890-FAFFCA5EC559}" srcId="{E2D1CAD4-9DC5-40C3-AA32-9517F110535C}" destId="{8854EED3-A758-4F11-BB57-36077471601C}" srcOrd="6" destOrd="0" parTransId="{B6F6FF19-F54E-4A41-B2D5-2AB17537A007}" sibTransId="{CBEB7DB9-995C-490F-86C2-13FFBEA32029}"/>
    <dgm:cxn modelId="{901B301B-AEE2-4D2B-9248-C0C3E9ACE051}" type="presOf" srcId="{7EBEE6D1-5BE7-4D22-8456-FD40ACC82F49}" destId="{5FD582CC-1867-4677-9CBF-46827297E20D}" srcOrd="0" destOrd="0" presId="urn:microsoft.com/office/officeart/2005/8/layout/lProcess3"/>
    <dgm:cxn modelId="{F1B7F41D-9D21-474B-BD00-036E757B47D9}" type="presOf" srcId="{0AAF60FF-829D-412C-8667-F07E0B0F7E51}" destId="{DD181257-0222-4409-B656-BD08DB5C9202}" srcOrd="0" destOrd="0" presId="urn:microsoft.com/office/officeart/2005/8/layout/lProcess3"/>
    <dgm:cxn modelId="{8ED05A1F-6EBD-48D0-8EEA-A61670E495DF}" srcId="{B047F21C-FD37-462A-B8AE-40716369753D}" destId="{7A944046-1066-4CCA-A732-88B32C118D0D}" srcOrd="2" destOrd="0" parTransId="{128FCF6D-D894-4C56-B5C4-A194719C860D}" sibTransId="{BF2499FC-AAB2-49C8-AB12-69A417928FE3}"/>
    <dgm:cxn modelId="{06B0D728-C14D-4ADE-9310-6D71B65B0C26}" srcId="{DC5BD090-FC23-4202-918F-60F5BFA7D703}" destId="{446002B0-E65E-4F4A-849E-75D3C57F65FE}" srcOrd="1" destOrd="0" parTransId="{71F7180B-6DD1-4337-8B73-A3912587E7C2}" sibTransId="{43191C21-D4E0-4090-A01F-D428EC1981FF}"/>
    <dgm:cxn modelId="{B11CC72B-6377-4251-B156-62E82FF31321}" type="presOf" srcId="{8AB7B0A3-DAAE-4D32-AFF6-D4FD9F59A8DE}" destId="{20EB68FB-F451-49AF-9301-8D9881AD24D5}" srcOrd="0" destOrd="0" presId="urn:microsoft.com/office/officeart/2005/8/layout/lProcess3"/>
    <dgm:cxn modelId="{E678DF2B-8352-47F4-9E01-19E42C2F0E5E}" srcId="{E2D1CAD4-9DC5-40C3-AA32-9517F110535C}" destId="{10E65D94-61AF-4F19-BFED-A1A2C212F99A}" srcOrd="1" destOrd="0" parTransId="{4970BC9B-8B4A-4642-901D-37595D576018}" sibTransId="{7C9AF643-1686-4F90-8F19-078BDCEFD58F}"/>
    <dgm:cxn modelId="{24174D2F-756B-4D78-8A02-E37396FFD70E}" type="presOf" srcId="{10E65D94-61AF-4F19-BFED-A1A2C212F99A}" destId="{5CB699F5-7B2E-4832-8D57-A96EF0F11DAF}" srcOrd="0" destOrd="0" presId="urn:microsoft.com/office/officeart/2005/8/layout/lProcess3"/>
    <dgm:cxn modelId="{2527DD2F-3B15-4884-A2AB-1B5932C11BBA}" type="presOf" srcId="{94C51F60-3207-4E8B-8BA2-C2C1E1E9F6F3}" destId="{0D8021A9-49F4-40CB-92E6-87A06903FC0B}" srcOrd="0" destOrd="0" presId="urn:microsoft.com/office/officeart/2005/8/layout/lProcess3"/>
    <dgm:cxn modelId="{62A93139-D156-4F49-BB39-C181D35930E5}" srcId="{E2D1CAD4-9DC5-40C3-AA32-9517F110535C}" destId="{B047F21C-FD37-462A-B8AE-40716369753D}" srcOrd="7" destOrd="0" parTransId="{9A1429F3-9038-4210-B875-50D24F81A381}" sibTransId="{B406706D-C09E-4A66-AD1A-6DA60DD5B8A0}"/>
    <dgm:cxn modelId="{E8AD0A5B-E914-45A1-80A3-7D338ADDF14F}" type="presOf" srcId="{99CB5588-2640-4EC1-82E6-2F9E8D8D303D}" destId="{C46B32BD-D29A-485A-8EBC-4C2EFF2E7B29}" srcOrd="0" destOrd="0" presId="urn:microsoft.com/office/officeart/2005/8/layout/lProcess3"/>
    <dgm:cxn modelId="{BC4EB944-CDDB-4AE7-A025-EEE4A530C188}" srcId="{E2D1CAD4-9DC5-40C3-AA32-9517F110535C}" destId="{DC5BD090-FC23-4202-918F-60F5BFA7D703}" srcOrd="4" destOrd="0" parTransId="{9719BE3C-7C3E-478C-84CF-C32212F7428C}" sibTransId="{C42E9F95-F19B-456B-9552-A4102A793703}"/>
    <dgm:cxn modelId="{2689BE64-1FA2-43A9-992E-1F4048979DE1}" type="presOf" srcId="{E2D1CAD4-9DC5-40C3-AA32-9517F110535C}" destId="{D0E5AA51-8207-4B33-B189-B5E91CC52F9E}" srcOrd="0" destOrd="0" presId="urn:microsoft.com/office/officeart/2005/8/layout/lProcess3"/>
    <dgm:cxn modelId="{6EB31C49-C80E-452E-AE6C-03A6622EDC93}" srcId="{B047F21C-FD37-462A-B8AE-40716369753D}" destId="{07ECC2E4-2780-4F5A-B6C3-C5B5038C0B3D}" srcOrd="3" destOrd="0" parTransId="{68DFF0D0-A98A-4258-BDAD-7BD83263757E}" sibTransId="{5A447266-9D38-4C50-86E6-6508B6619695}"/>
    <dgm:cxn modelId="{E0C7AB6B-1DEB-41D5-9268-FA99B3E8ED57}" srcId="{E2D1CAD4-9DC5-40C3-AA32-9517F110535C}" destId="{8AB7B0A3-DAAE-4D32-AFF6-D4FD9F59A8DE}" srcOrd="5" destOrd="0" parTransId="{2D1A6B21-3E0C-4CB8-A64E-252BC9473B68}" sibTransId="{EDD116FB-E857-4ECB-9471-B17CEA93FB4A}"/>
    <dgm:cxn modelId="{4C426C4C-56F6-480C-97C2-6A44CC08DACB}" type="presOf" srcId="{5AEF4349-B05D-43B7-BD82-A269D8A7E790}" destId="{CD562842-4162-451F-B43D-04AD9A8FE120}" srcOrd="0" destOrd="0" presId="urn:microsoft.com/office/officeart/2005/8/layout/lProcess3"/>
    <dgm:cxn modelId="{1E65974D-FDD8-41FF-84D4-33DDF435C4F4}" srcId="{C5A2CD09-B6BE-430C-901A-126D59A2FDC0}" destId="{95492425-5C5F-4A7E-9ECB-223D24266847}" srcOrd="1" destOrd="0" parTransId="{50B1B992-7973-4F27-A430-7EBFE0BBFEEE}" sibTransId="{524CA865-595D-4218-AF3F-04ABCA1346F4}"/>
    <dgm:cxn modelId="{9FF4B34D-F1CC-402C-A2BA-43183CB5768D}" type="presOf" srcId="{389438F5-27A7-4221-9660-FCC7694A52EE}" destId="{63495906-CC69-471B-BCB1-5943DA3031FC}" srcOrd="0" destOrd="0" presId="urn:microsoft.com/office/officeart/2005/8/layout/lProcess3"/>
    <dgm:cxn modelId="{5B6A174E-6C87-4125-A6CC-72D9A9D2DA49}" type="presOf" srcId="{07ECC2E4-2780-4F5A-B6C3-C5B5038C0B3D}" destId="{8B7902A5-5874-4BF7-A15A-C176F2FB6A74}" srcOrd="0" destOrd="0" presId="urn:microsoft.com/office/officeart/2005/8/layout/lProcess3"/>
    <dgm:cxn modelId="{A335AC4E-7BFD-44B1-A36D-DE3E1C2F31D7}" srcId="{8AB7B0A3-DAAE-4D32-AFF6-D4FD9F59A8DE}" destId="{EF76E611-F51D-4411-BF0D-F3514DC8D7DD}" srcOrd="0" destOrd="0" parTransId="{B6D3B9DA-D9B0-49D7-9BE1-CDB3877DCFF2}" sibTransId="{B7E5E29A-17DB-467C-86AD-4A033FE19641}"/>
    <dgm:cxn modelId="{CF93ED4E-C8F5-42AA-B606-6595C0D6C213}" srcId="{8854EED3-A758-4F11-BB57-36077471601C}" destId="{26E21D53-7588-45C8-A052-D713054F3C62}" srcOrd="1" destOrd="0" parTransId="{3CB83ABF-20F2-408A-8B82-F0B8B664C6D2}" sibTransId="{C4FB68EE-F950-4CE1-AE2C-D43C22E29886}"/>
    <dgm:cxn modelId="{97950352-D6B9-46D8-B6CA-CC572A4D6579}" srcId="{B047F21C-FD37-462A-B8AE-40716369753D}" destId="{7EBEE6D1-5BE7-4D22-8456-FD40ACC82F49}" srcOrd="0" destOrd="0" parTransId="{71E1B554-DB38-4BCF-9D1C-9A49049AB56C}" sibTransId="{60C74214-6FDA-4DDC-96B4-1816E24AE206}"/>
    <dgm:cxn modelId="{F71CC974-9D36-4144-80BD-9AD7BE758419}" type="presOf" srcId="{FFE10288-C3A4-419F-94E0-207AB119B4F2}" destId="{A0C3D0FE-115E-4048-9BD9-154DDAD7A3E7}" srcOrd="0" destOrd="0" presId="urn:microsoft.com/office/officeart/2005/8/layout/lProcess3"/>
    <dgm:cxn modelId="{AF23C954-98D2-46E6-A931-9F551D0CFAE5}" type="presOf" srcId="{A524594B-2F63-41BC-B633-7908F8E7A047}" destId="{6A10B13A-C82F-42B8-B7F2-994EF09C5635}" srcOrd="0" destOrd="0" presId="urn:microsoft.com/office/officeart/2005/8/layout/lProcess3"/>
    <dgm:cxn modelId="{6594B759-6FF1-4CC8-AB51-E21661E2D18C}" srcId="{5A84A1E3-EF9D-428A-9F7A-3C8403C8627C}" destId="{5AEF4349-B05D-43B7-BD82-A269D8A7E790}" srcOrd="0" destOrd="0" parTransId="{1698E320-1C59-479E-8499-2B8CCCD1CA36}" sibTransId="{97724BD6-2604-4CB7-B1CC-43B6E4E808ED}"/>
    <dgm:cxn modelId="{D838AD81-C9FC-405A-AC48-583406C7DC90}" type="presOf" srcId="{7A944046-1066-4CCA-A732-88B32C118D0D}" destId="{C00B989E-66E2-4642-84FD-604FA5DBD96C}" srcOrd="0" destOrd="0" presId="urn:microsoft.com/office/officeart/2005/8/layout/lProcess3"/>
    <dgm:cxn modelId="{0683DE84-C3D0-4700-A40E-EE9EC10CFCDD}" type="presOf" srcId="{95492425-5C5F-4A7E-9ECB-223D24266847}" destId="{48601C21-6616-48F8-974F-805F7A00CDD9}" srcOrd="0" destOrd="0" presId="urn:microsoft.com/office/officeart/2005/8/layout/lProcess3"/>
    <dgm:cxn modelId="{7182EA94-F1AC-4CA5-8C70-799C901773DA}" srcId="{B047F21C-FD37-462A-B8AE-40716369753D}" destId="{11677F1D-1FAD-4E68-912A-C01405D7B7C5}" srcOrd="1" destOrd="0" parTransId="{487CC3CA-A5A8-4742-AD49-2E79F560D1CF}" sibTransId="{C64029AB-98EA-4DBE-BA5E-BB6CADA34E95}"/>
    <dgm:cxn modelId="{23DB269A-0067-4F16-A41C-412480E7A74D}" type="presOf" srcId="{446002B0-E65E-4F4A-849E-75D3C57F65FE}" destId="{19529C8A-1CBC-4ED0-AFE2-70CC7F475648}" srcOrd="0" destOrd="0" presId="urn:microsoft.com/office/officeart/2005/8/layout/lProcess3"/>
    <dgm:cxn modelId="{4886DDB8-F07D-478A-B9A0-A1F7609690EA}" type="presOf" srcId="{DC5BD090-FC23-4202-918F-60F5BFA7D703}" destId="{38448F28-0A0B-4CF1-8BF8-E501AB94A262}" srcOrd="0" destOrd="0" presId="urn:microsoft.com/office/officeart/2005/8/layout/lProcess3"/>
    <dgm:cxn modelId="{D7325AC3-2AAF-4E40-B294-4B0937FFE3E6}" srcId="{8AB7B0A3-DAAE-4D32-AFF6-D4FD9F59A8DE}" destId="{0AAF60FF-829D-412C-8667-F07E0B0F7E51}" srcOrd="1" destOrd="0" parTransId="{FF01A010-EAF2-4E76-B152-5512E563FD15}" sibTransId="{C485ABAB-8E93-4E16-B2F7-F5CB2127283A}"/>
    <dgm:cxn modelId="{6ECFCCC4-9ACB-48B6-AABF-3DFF395DF8D8}" srcId="{10E65D94-61AF-4F19-BFED-A1A2C212F99A}" destId="{4E95D27B-E784-4CE6-ACCD-7D4DC2761914}" srcOrd="0" destOrd="0" parTransId="{C4E9CAF4-8344-4A01-84B8-D00D0C25EDEA}" sibTransId="{9854C4F5-6B6E-48B6-A97B-5E54D8311EE8}"/>
    <dgm:cxn modelId="{F31E4BC7-1D1A-4F79-ABB4-4D2D84C49F8E}" type="presOf" srcId="{5A84A1E3-EF9D-428A-9F7A-3C8403C8627C}" destId="{9E96D167-9A4C-4294-A050-9647571A6059}" srcOrd="0" destOrd="0" presId="urn:microsoft.com/office/officeart/2005/8/layout/lProcess3"/>
    <dgm:cxn modelId="{00845ACE-F776-43F3-9596-FCD3C663C194}" type="presOf" srcId="{26E21D53-7588-45C8-A052-D713054F3C62}" destId="{C827A9D7-ED5F-474B-B7CC-B57CEC571705}" srcOrd="0" destOrd="0" presId="urn:microsoft.com/office/officeart/2005/8/layout/lProcess3"/>
    <dgm:cxn modelId="{A529CED1-724D-42C2-876F-718F053002FF}" type="presOf" srcId="{C5A2CD09-B6BE-430C-901A-126D59A2FDC0}" destId="{41A4065C-4E7E-405E-80FA-89D767FAE41B}" srcOrd="0" destOrd="0" presId="urn:microsoft.com/office/officeart/2005/8/layout/lProcess3"/>
    <dgm:cxn modelId="{C9E7CED1-2EAF-49E8-9D54-5F2143D4C2B6}" type="presOf" srcId="{0B1006B2-3959-4DD3-B5D4-029BA9D12274}" destId="{CC70F744-C409-4E38-A979-6D04549E3D50}" srcOrd="0" destOrd="0" presId="urn:microsoft.com/office/officeart/2005/8/layout/lProcess3"/>
    <dgm:cxn modelId="{14A6F3D4-3FBA-4022-B326-0B3733D0FCD2}" type="presOf" srcId="{11677F1D-1FAD-4E68-912A-C01405D7B7C5}" destId="{9168D0DA-5049-49A1-A8DE-0A7AB793D592}" srcOrd="0" destOrd="0" presId="urn:microsoft.com/office/officeart/2005/8/layout/lProcess3"/>
    <dgm:cxn modelId="{308EEFDE-724C-4A90-A786-C406FE2FEF20}" srcId="{8854EED3-A758-4F11-BB57-36077471601C}" destId="{389438F5-27A7-4221-9660-FCC7694A52EE}" srcOrd="0" destOrd="0" parTransId="{B95DC062-ACC0-4AEA-A7C7-371F75FD150B}" sibTransId="{CA878930-73AF-453C-93ED-632C2143BED8}"/>
    <dgm:cxn modelId="{50C8F7E0-357A-4D4A-B15F-B8E6B940056F}" srcId="{0B1006B2-3959-4DD3-B5D4-029BA9D12274}" destId="{7DED523B-2DB6-4830-9724-52CD717695D4}" srcOrd="0" destOrd="0" parTransId="{7D0F4682-D1F5-47D2-90BD-9AF398D39831}" sibTransId="{B9FAD83F-1C85-47C1-BF83-86D3A3FB7A42}"/>
    <dgm:cxn modelId="{2ED332E1-71CC-4F8E-9492-A08D6C7AE679}" srcId="{E2D1CAD4-9DC5-40C3-AA32-9517F110535C}" destId="{0B1006B2-3959-4DD3-B5D4-029BA9D12274}" srcOrd="0" destOrd="0" parTransId="{48C6F001-072F-4A72-916A-06A8771141BE}" sibTransId="{F798F881-69AF-4F6F-A6D0-34F72393E561}"/>
    <dgm:cxn modelId="{04DAFAE3-5BE6-45D8-A5E4-2B9C07DF9C0C}" srcId="{E2D1CAD4-9DC5-40C3-AA32-9517F110535C}" destId="{C5A2CD09-B6BE-430C-901A-126D59A2FDC0}" srcOrd="2" destOrd="0" parTransId="{0040DE9B-921E-4D03-8D89-EA89959A3E27}" sibTransId="{6A94AF35-67AC-4A1E-BC94-EB35D24983B5}"/>
    <dgm:cxn modelId="{CF8605E5-F060-4AED-9B55-5B1694E601F4}" srcId="{DC5BD090-FC23-4202-918F-60F5BFA7D703}" destId="{57CA76C5-A7AC-46AB-A016-5125FDD00EAC}" srcOrd="0" destOrd="0" parTransId="{4150341D-2BAD-4C9B-BF39-8C69C0380910}" sibTransId="{7D28AAF7-09BF-4BA3-BDD8-1D0CE8CFE8FF}"/>
    <dgm:cxn modelId="{74AEA9E7-083C-4F19-A9CC-6100A03C2146}" type="presOf" srcId="{8854EED3-A758-4F11-BB57-36077471601C}" destId="{E18FF41F-7B55-4103-A400-293E0592F075}" srcOrd="0" destOrd="0" presId="urn:microsoft.com/office/officeart/2005/8/layout/lProcess3"/>
    <dgm:cxn modelId="{E9E31AF1-77BA-48F2-A4D1-3C56EF3ECCB7}" srcId="{C5A2CD09-B6BE-430C-901A-126D59A2FDC0}" destId="{FFE10288-C3A4-419F-94E0-207AB119B4F2}" srcOrd="0" destOrd="0" parTransId="{AA32572E-B8F3-4143-87EB-77C68825D997}" sibTransId="{C9A0045E-9B4A-490B-B069-3543461A17B1}"/>
    <dgm:cxn modelId="{746054FE-F74E-419C-976E-9D72EA9E6FB7}" type="presOf" srcId="{EF76E611-F51D-4411-BF0D-F3514DC8D7DD}" destId="{5253EED6-C9C6-4E65-8081-FBB24A09E08D}" srcOrd="0" destOrd="0" presId="urn:microsoft.com/office/officeart/2005/8/layout/lProcess3"/>
    <dgm:cxn modelId="{CD7789FF-9124-4EF2-AD4F-84EA184ABAF9}" srcId="{0B1006B2-3959-4DD3-B5D4-029BA9D12274}" destId="{A524594B-2F63-41BC-B633-7908F8E7A047}" srcOrd="1" destOrd="0" parTransId="{51C3ED6F-38E9-489B-8577-167D9DE27ACB}" sibTransId="{615E79E4-2074-425C-BE0B-F4392DA56BCA}"/>
    <dgm:cxn modelId="{73386BFC-AB5F-4C55-8E0A-796F2261D987}" type="presParOf" srcId="{D0E5AA51-8207-4B33-B189-B5E91CC52F9E}" destId="{23F0E3E6-F1A5-4553-81FF-30135023D5AF}" srcOrd="0" destOrd="0" presId="urn:microsoft.com/office/officeart/2005/8/layout/lProcess3"/>
    <dgm:cxn modelId="{C0C36F71-B3FB-40ED-86A9-5CC3F267ECD3}" type="presParOf" srcId="{23F0E3E6-F1A5-4553-81FF-30135023D5AF}" destId="{CC70F744-C409-4E38-A979-6D04549E3D50}" srcOrd="0" destOrd="0" presId="urn:microsoft.com/office/officeart/2005/8/layout/lProcess3"/>
    <dgm:cxn modelId="{C0F5B449-3B24-44F1-8D3A-5B7B47463FC4}" type="presParOf" srcId="{23F0E3E6-F1A5-4553-81FF-30135023D5AF}" destId="{15BD1DD3-759A-43C4-B2F9-009249AF6D4B}" srcOrd="1" destOrd="0" presId="urn:microsoft.com/office/officeart/2005/8/layout/lProcess3"/>
    <dgm:cxn modelId="{08429837-4CF1-4881-B0F8-FCFC49F6A0AA}" type="presParOf" srcId="{23F0E3E6-F1A5-4553-81FF-30135023D5AF}" destId="{2BC434A0-8E4D-41E2-9558-BE11C0CA9229}" srcOrd="2" destOrd="0" presId="urn:microsoft.com/office/officeart/2005/8/layout/lProcess3"/>
    <dgm:cxn modelId="{1868DF5A-94B8-476D-B5FA-D83ED9AC70D6}" type="presParOf" srcId="{23F0E3E6-F1A5-4553-81FF-30135023D5AF}" destId="{3544CA01-59A0-4FA4-81F1-BF0CD8C81B9F}" srcOrd="3" destOrd="0" presId="urn:microsoft.com/office/officeart/2005/8/layout/lProcess3"/>
    <dgm:cxn modelId="{0F1F4BD5-1BE5-42A6-B63E-429C74305723}" type="presParOf" srcId="{23F0E3E6-F1A5-4553-81FF-30135023D5AF}" destId="{6A10B13A-C82F-42B8-B7F2-994EF09C5635}" srcOrd="4" destOrd="0" presId="urn:microsoft.com/office/officeart/2005/8/layout/lProcess3"/>
    <dgm:cxn modelId="{CF7F3427-F1F8-4B7E-8C52-969116BDD042}" type="presParOf" srcId="{D0E5AA51-8207-4B33-B189-B5E91CC52F9E}" destId="{E19A3CB9-9E21-4BF3-819E-5D4DBC6C2DAA}" srcOrd="1" destOrd="0" presId="urn:microsoft.com/office/officeart/2005/8/layout/lProcess3"/>
    <dgm:cxn modelId="{54F72EBF-EF7A-43C1-B543-B50538FE58C4}" type="presParOf" srcId="{D0E5AA51-8207-4B33-B189-B5E91CC52F9E}" destId="{FF056486-1067-4C73-ACDC-A730255E3CD4}" srcOrd="2" destOrd="0" presId="urn:microsoft.com/office/officeart/2005/8/layout/lProcess3"/>
    <dgm:cxn modelId="{72628186-6184-4A47-83DE-F12EDC513F21}" type="presParOf" srcId="{FF056486-1067-4C73-ACDC-A730255E3CD4}" destId="{5CB699F5-7B2E-4832-8D57-A96EF0F11DAF}" srcOrd="0" destOrd="0" presId="urn:microsoft.com/office/officeart/2005/8/layout/lProcess3"/>
    <dgm:cxn modelId="{18D40A03-D950-4995-9D7F-301541020D66}" type="presParOf" srcId="{FF056486-1067-4C73-ACDC-A730255E3CD4}" destId="{B8CCE5C0-DBB1-424A-979F-5E4F27C84909}" srcOrd="1" destOrd="0" presId="urn:microsoft.com/office/officeart/2005/8/layout/lProcess3"/>
    <dgm:cxn modelId="{D0D2F217-A9A5-4825-9B76-2A335AB718EC}" type="presParOf" srcId="{FF056486-1067-4C73-ACDC-A730255E3CD4}" destId="{FBDE56C0-68E5-4281-81C9-89326914288A}" srcOrd="2" destOrd="0" presId="urn:microsoft.com/office/officeart/2005/8/layout/lProcess3"/>
    <dgm:cxn modelId="{61A1B687-29C6-44BF-BAF0-FFA8775A8C81}" type="presParOf" srcId="{FF056486-1067-4C73-ACDC-A730255E3CD4}" destId="{F8A4330D-F322-4AD1-8BF0-0BC4A0573C9E}" srcOrd="3" destOrd="0" presId="urn:microsoft.com/office/officeart/2005/8/layout/lProcess3"/>
    <dgm:cxn modelId="{24C03E66-979B-42D9-90A8-11F1F70C0E64}" type="presParOf" srcId="{FF056486-1067-4C73-ACDC-A730255E3CD4}" destId="{0D8021A9-49F4-40CB-92E6-87A06903FC0B}" srcOrd="4" destOrd="0" presId="urn:microsoft.com/office/officeart/2005/8/layout/lProcess3"/>
    <dgm:cxn modelId="{C0704C62-E9F1-461F-B569-13D7A5773B56}" type="presParOf" srcId="{D0E5AA51-8207-4B33-B189-B5E91CC52F9E}" destId="{91E2E4A7-1B11-4052-A230-8BCFF62B59CE}" srcOrd="3" destOrd="0" presId="urn:microsoft.com/office/officeart/2005/8/layout/lProcess3"/>
    <dgm:cxn modelId="{EDE36596-2EB9-4A39-8934-B78A0D01008D}" type="presParOf" srcId="{D0E5AA51-8207-4B33-B189-B5E91CC52F9E}" destId="{44722797-E823-44A2-B2F1-D159E7A684C0}" srcOrd="4" destOrd="0" presId="urn:microsoft.com/office/officeart/2005/8/layout/lProcess3"/>
    <dgm:cxn modelId="{43F6B27C-32FC-4F6A-B301-3E2C76742863}" type="presParOf" srcId="{44722797-E823-44A2-B2F1-D159E7A684C0}" destId="{41A4065C-4E7E-405E-80FA-89D767FAE41B}" srcOrd="0" destOrd="0" presId="urn:microsoft.com/office/officeart/2005/8/layout/lProcess3"/>
    <dgm:cxn modelId="{F9987F37-4B29-43E9-ADCC-2130AA8F08D2}" type="presParOf" srcId="{44722797-E823-44A2-B2F1-D159E7A684C0}" destId="{AFB2C18D-77DD-4910-9329-34800DC7D920}" srcOrd="1" destOrd="0" presId="urn:microsoft.com/office/officeart/2005/8/layout/lProcess3"/>
    <dgm:cxn modelId="{FFC621A1-0987-452B-85D5-034AB4A3250B}" type="presParOf" srcId="{44722797-E823-44A2-B2F1-D159E7A684C0}" destId="{A0C3D0FE-115E-4048-9BD9-154DDAD7A3E7}" srcOrd="2" destOrd="0" presId="urn:microsoft.com/office/officeart/2005/8/layout/lProcess3"/>
    <dgm:cxn modelId="{28B99439-3A47-43E7-80A9-28757ED8F563}" type="presParOf" srcId="{44722797-E823-44A2-B2F1-D159E7A684C0}" destId="{7D1DA5E1-06C4-4090-857E-2AB37B022E29}" srcOrd="3" destOrd="0" presId="urn:microsoft.com/office/officeart/2005/8/layout/lProcess3"/>
    <dgm:cxn modelId="{13C0CEFC-F000-45B4-BCDD-3CF7B1269F47}" type="presParOf" srcId="{44722797-E823-44A2-B2F1-D159E7A684C0}" destId="{48601C21-6616-48F8-974F-805F7A00CDD9}" srcOrd="4" destOrd="0" presId="urn:microsoft.com/office/officeart/2005/8/layout/lProcess3"/>
    <dgm:cxn modelId="{FA941472-63F6-4951-97A7-7BCEAE8BA54B}" type="presParOf" srcId="{D0E5AA51-8207-4B33-B189-B5E91CC52F9E}" destId="{4D68BFFD-575C-4BE3-BC04-90F3128BE528}" srcOrd="5" destOrd="0" presId="urn:microsoft.com/office/officeart/2005/8/layout/lProcess3"/>
    <dgm:cxn modelId="{E01E7A4E-4D32-4C63-8410-E0B5A3D95F79}" type="presParOf" srcId="{D0E5AA51-8207-4B33-B189-B5E91CC52F9E}" destId="{43236B34-6C24-4DFA-AE32-77B1DC61F426}" srcOrd="6" destOrd="0" presId="urn:microsoft.com/office/officeart/2005/8/layout/lProcess3"/>
    <dgm:cxn modelId="{066AE905-8910-4C2C-8372-9CEB68C2EDA7}" type="presParOf" srcId="{43236B34-6C24-4DFA-AE32-77B1DC61F426}" destId="{9E96D167-9A4C-4294-A050-9647571A6059}" srcOrd="0" destOrd="0" presId="urn:microsoft.com/office/officeart/2005/8/layout/lProcess3"/>
    <dgm:cxn modelId="{E0A10C83-B59B-4020-A600-FCC1A68AE993}" type="presParOf" srcId="{43236B34-6C24-4DFA-AE32-77B1DC61F426}" destId="{5B3DCA15-9533-47E6-9F19-131B533E5174}" srcOrd="1" destOrd="0" presId="urn:microsoft.com/office/officeart/2005/8/layout/lProcess3"/>
    <dgm:cxn modelId="{B5C4754E-8080-453F-9817-60A58A581834}" type="presParOf" srcId="{43236B34-6C24-4DFA-AE32-77B1DC61F426}" destId="{CD562842-4162-451F-B43D-04AD9A8FE120}" srcOrd="2" destOrd="0" presId="urn:microsoft.com/office/officeart/2005/8/layout/lProcess3"/>
    <dgm:cxn modelId="{C04313B4-0FDD-4E73-85A9-697A8264988B}" type="presParOf" srcId="{43236B34-6C24-4DFA-AE32-77B1DC61F426}" destId="{9F35AA9C-E18F-472D-BAC2-CEBB0B9D0E5C}" srcOrd="3" destOrd="0" presId="urn:microsoft.com/office/officeart/2005/8/layout/lProcess3"/>
    <dgm:cxn modelId="{131EB475-0F23-4C89-AB41-02D6F7CFD05E}" type="presParOf" srcId="{43236B34-6C24-4DFA-AE32-77B1DC61F426}" destId="{C46B32BD-D29A-485A-8EBC-4C2EFF2E7B29}" srcOrd="4" destOrd="0" presId="urn:microsoft.com/office/officeart/2005/8/layout/lProcess3"/>
    <dgm:cxn modelId="{7ADCF685-0E82-45F7-9D4C-47894EFA5F11}" type="presParOf" srcId="{D0E5AA51-8207-4B33-B189-B5E91CC52F9E}" destId="{72B206E1-BBBB-452B-BB26-67FDEAD05582}" srcOrd="7" destOrd="0" presId="urn:microsoft.com/office/officeart/2005/8/layout/lProcess3"/>
    <dgm:cxn modelId="{E06E35BD-1539-4206-A852-A5898D15E9C6}" type="presParOf" srcId="{D0E5AA51-8207-4B33-B189-B5E91CC52F9E}" destId="{AF3565B5-9189-4543-8322-5BC1C888F657}" srcOrd="8" destOrd="0" presId="urn:microsoft.com/office/officeart/2005/8/layout/lProcess3"/>
    <dgm:cxn modelId="{4FF23F4C-0DC4-4C89-92AA-2A0A4FECB126}" type="presParOf" srcId="{AF3565B5-9189-4543-8322-5BC1C888F657}" destId="{38448F28-0A0B-4CF1-8BF8-E501AB94A262}" srcOrd="0" destOrd="0" presId="urn:microsoft.com/office/officeart/2005/8/layout/lProcess3"/>
    <dgm:cxn modelId="{F86AE206-6652-49CB-A820-44A44CE7F40E}" type="presParOf" srcId="{AF3565B5-9189-4543-8322-5BC1C888F657}" destId="{2B06B939-E3DB-4D25-A08C-3F32F3CAACFC}" srcOrd="1" destOrd="0" presId="urn:microsoft.com/office/officeart/2005/8/layout/lProcess3"/>
    <dgm:cxn modelId="{1D8D66CB-3CEA-4F46-A584-EB0263FEFBD3}" type="presParOf" srcId="{AF3565B5-9189-4543-8322-5BC1C888F657}" destId="{FB0C34DF-98C0-45A5-9D65-2E947BDEB7B9}" srcOrd="2" destOrd="0" presId="urn:microsoft.com/office/officeart/2005/8/layout/lProcess3"/>
    <dgm:cxn modelId="{24C7E778-4EE1-4B8D-A5F4-7F5D6AD2DEBC}" type="presParOf" srcId="{AF3565B5-9189-4543-8322-5BC1C888F657}" destId="{C8785EEF-67F0-4844-92FA-D38056D09DA1}" srcOrd="3" destOrd="0" presId="urn:microsoft.com/office/officeart/2005/8/layout/lProcess3"/>
    <dgm:cxn modelId="{12DEEF53-847F-4091-9354-17BF3F1C99BD}" type="presParOf" srcId="{AF3565B5-9189-4543-8322-5BC1C888F657}" destId="{19529C8A-1CBC-4ED0-AFE2-70CC7F475648}" srcOrd="4" destOrd="0" presId="urn:microsoft.com/office/officeart/2005/8/layout/lProcess3"/>
    <dgm:cxn modelId="{CEA0D096-296D-41F7-B5E3-E02FD9ECEAA1}" type="presParOf" srcId="{D0E5AA51-8207-4B33-B189-B5E91CC52F9E}" destId="{C3E80DA2-679C-4E00-8EEC-1614460FFCD8}" srcOrd="9" destOrd="0" presId="urn:microsoft.com/office/officeart/2005/8/layout/lProcess3"/>
    <dgm:cxn modelId="{1E020B49-A35C-4DC0-BDA8-072D757E56E5}" type="presParOf" srcId="{D0E5AA51-8207-4B33-B189-B5E91CC52F9E}" destId="{A3AE8F3B-3666-4AB5-B226-5180255DCC96}" srcOrd="10" destOrd="0" presId="urn:microsoft.com/office/officeart/2005/8/layout/lProcess3"/>
    <dgm:cxn modelId="{80D58DDE-D3F1-4D9F-9B01-639BCE8BCCA6}" type="presParOf" srcId="{A3AE8F3B-3666-4AB5-B226-5180255DCC96}" destId="{20EB68FB-F451-49AF-9301-8D9881AD24D5}" srcOrd="0" destOrd="0" presId="urn:microsoft.com/office/officeart/2005/8/layout/lProcess3"/>
    <dgm:cxn modelId="{440CD6F8-FA74-4D8B-8FFE-18E0E672F95C}" type="presParOf" srcId="{A3AE8F3B-3666-4AB5-B226-5180255DCC96}" destId="{1645A5C2-D013-40FA-A033-CFA99D2C7D3E}" srcOrd="1" destOrd="0" presId="urn:microsoft.com/office/officeart/2005/8/layout/lProcess3"/>
    <dgm:cxn modelId="{138930FD-E104-405B-A4E7-0B41D60ECEEA}" type="presParOf" srcId="{A3AE8F3B-3666-4AB5-B226-5180255DCC96}" destId="{5253EED6-C9C6-4E65-8081-FBB24A09E08D}" srcOrd="2" destOrd="0" presId="urn:microsoft.com/office/officeart/2005/8/layout/lProcess3"/>
    <dgm:cxn modelId="{7D043FF2-8F0B-4E1D-B6E2-61F4220CA0D2}" type="presParOf" srcId="{A3AE8F3B-3666-4AB5-B226-5180255DCC96}" destId="{06C7949D-E775-4014-AB83-DEDF93B9EBEB}" srcOrd="3" destOrd="0" presId="urn:microsoft.com/office/officeart/2005/8/layout/lProcess3"/>
    <dgm:cxn modelId="{F767D9F8-F76C-4AEB-B216-A85851A1C0E9}" type="presParOf" srcId="{A3AE8F3B-3666-4AB5-B226-5180255DCC96}" destId="{DD181257-0222-4409-B656-BD08DB5C9202}" srcOrd="4" destOrd="0" presId="urn:microsoft.com/office/officeart/2005/8/layout/lProcess3"/>
    <dgm:cxn modelId="{DA08D7DD-1A6F-4004-B127-78FE2D2BA21B}" type="presParOf" srcId="{D0E5AA51-8207-4B33-B189-B5E91CC52F9E}" destId="{AABC0E54-8233-458E-A23D-AF289EF3770A}" srcOrd="11" destOrd="0" presId="urn:microsoft.com/office/officeart/2005/8/layout/lProcess3"/>
    <dgm:cxn modelId="{7C4F83D4-1DE4-49D6-A78F-18C2709A252C}" type="presParOf" srcId="{D0E5AA51-8207-4B33-B189-B5E91CC52F9E}" destId="{7B10C917-2BA5-4B98-880E-5CCFCF5A1C2F}" srcOrd="12" destOrd="0" presId="urn:microsoft.com/office/officeart/2005/8/layout/lProcess3"/>
    <dgm:cxn modelId="{911B1E27-9884-4863-B0C8-C0249F6ABD26}" type="presParOf" srcId="{7B10C917-2BA5-4B98-880E-5CCFCF5A1C2F}" destId="{E18FF41F-7B55-4103-A400-293E0592F075}" srcOrd="0" destOrd="0" presId="urn:microsoft.com/office/officeart/2005/8/layout/lProcess3"/>
    <dgm:cxn modelId="{599349D4-970A-419E-AC6E-47040F319A4B}" type="presParOf" srcId="{7B10C917-2BA5-4B98-880E-5CCFCF5A1C2F}" destId="{AA10489B-5814-435B-8EC6-CE17DD4E6196}" srcOrd="1" destOrd="0" presId="urn:microsoft.com/office/officeart/2005/8/layout/lProcess3"/>
    <dgm:cxn modelId="{ED417809-A82F-4F8A-9772-C1A2B5B2FF3E}" type="presParOf" srcId="{7B10C917-2BA5-4B98-880E-5CCFCF5A1C2F}" destId="{63495906-CC69-471B-BCB1-5943DA3031FC}" srcOrd="2" destOrd="0" presId="urn:microsoft.com/office/officeart/2005/8/layout/lProcess3"/>
    <dgm:cxn modelId="{03FC416C-FCEB-4C07-8221-5C878C7A7752}" type="presParOf" srcId="{7B10C917-2BA5-4B98-880E-5CCFCF5A1C2F}" destId="{2C3AC7D0-57A5-4E7E-B808-833C414C3F65}" srcOrd="3" destOrd="0" presId="urn:microsoft.com/office/officeart/2005/8/layout/lProcess3"/>
    <dgm:cxn modelId="{05AEA039-E818-4AC3-90DA-9D4F02D4D39E}" type="presParOf" srcId="{7B10C917-2BA5-4B98-880E-5CCFCF5A1C2F}" destId="{C827A9D7-ED5F-474B-B7CC-B57CEC571705}" srcOrd="4" destOrd="0" presId="urn:microsoft.com/office/officeart/2005/8/layout/lProcess3"/>
    <dgm:cxn modelId="{6E2D4BC0-D0D8-4147-A6AE-969C1C39553A}" type="presParOf" srcId="{D0E5AA51-8207-4B33-B189-B5E91CC52F9E}" destId="{9993E569-A401-4054-9FBC-560C97F4B7E7}" srcOrd="13" destOrd="0" presId="urn:microsoft.com/office/officeart/2005/8/layout/lProcess3"/>
    <dgm:cxn modelId="{2CB34A74-F4DD-4D9F-9ECD-68B954E5C9EE}" type="presParOf" srcId="{D0E5AA51-8207-4B33-B189-B5E91CC52F9E}" destId="{2D8F2C0A-7B9F-4DFC-A5B2-81A40BDF436F}" srcOrd="14" destOrd="0" presId="urn:microsoft.com/office/officeart/2005/8/layout/lProcess3"/>
    <dgm:cxn modelId="{87037546-A337-494A-9BF8-3E3EFCDA9552}" type="presParOf" srcId="{2D8F2C0A-7B9F-4DFC-A5B2-81A40BDF436F}" destId="{634664CC-570D-488E-B716-27C369A302F8}" srcOrd="0" destOrd="0" presId="urn:microsoft.com/office/officeart/2005/8/layout/lProcess3"/>
    <dgm:cxn modelId="{0188B269-9B13-4B3F-B8EF-22FE4C26AF0C}" type="presParOf" srcId="{2D8F2C0A-7B9F-4DFC-A5B2-81A40BDF436F}" destId="{C2A84AED-4212-4A7F-AF1A-9354862E92B5}" srcOrd="1" destOrd="0" presId="urn:microsoft.com/office/officeart/2005/8/layout/lProcess3"/>
    <dgm:cxn modelId="{AD6B00F3-497C-48BA-8A2C-8E9CF379DA99}" type="presParOf" srcId="{2D8F2C0A-7B9F-4DFC-A5B2-81A40BDF436F}" destId="{5FD582CC-1867-4677-9CBF-46827297E20D}" srcOrd="2" destOrd="0" presId="urn:microsoft.com/office/officeart/2005/8/layout/lProcess3"/>
    <dgm:cxn modelId="{F373C3E9-4E0C-4329-A553-08436C2CC719}" type="presParOf" srcId="{2D8F2C0A-7B9F-4DFC-A5B2-81A40BDF436F}" destId="{220608F9-37D5-42EF-848E-6DC30F242A3B}" srcOrd="3" destOrd="0" presId="urn:microsoft.com/office/officeart/2005/8/layout/lProcess3"/>
    <dgm:cxn modelId="{5D123F5A-13F3-48C9-A953-950C27E4990B}" type="presParOf" srcId="{2D8F2C0A-7B9F-4DFC-A5B2-81A40BDF436F}" destId="{9168D0DA-5049-49A1-A8DE-0A7AB793D592}" srcOrd="4" destOrd="0" presId="urn:microsoft.com/office/officeart/2005/8/layout/lProcess3"/>
    <dgm:cxn modelId="{227A1DBB-1346-4846-B114-0725B7779AFF}" type="presParOf" srcId="{2D8F2C0A-7B9F-4DFC-A5B2-81A40BDF436F}" destId="{8981D6F6-3848-4A96-AE1D-4C6C657499EE}" srcOrd="5" destOrd="0" presId="urn:microsoft.com/office/officeart/2005/8/layout/lProcess3"/>
    <dgm:cxn modelId="{C63D4CAA-8997-4E0D-875D-D5D344C8A68A}" type="presParOf" srcId="{2D8F2C0A-7B9F-4DFC-A5B2-81A40BDF436F}" destId="{C00B989E-66E2-4642-84FD-604FA5DBD96C}" srcOrd="6" destOrd="0" presId="urn:microsoft.com/office/officeart/2005/8/layout/lProcess3"/>
    <dgm:cxn modelId="{63DC0B1F-AC9A-4D74-B98D-4183137A6261}" type="presParOf" srcId="{2D8F2C0A-7B9F-4DFC-A5B2-81A40BDF436F}" destId="{BEB4705D-F7A8-454E-8A86-A43F55975C60}" srcOrd="7" destOrd="0" presId="urn:microsoft.com/office/officeart/2005/8/layout/lProcess3"/>
    <dgm:cxn modelId="{BBB070DF-6DF8-46CD-9F53-409DA2A0DB50}" type="presParOf" srcId="{2D8F2C0A-7B9F-4DFC-A5B2-81A40BDF436F}" destId="{8B7902A5-5874-4BF7-A15A-C176F2FB6A74}" srcOrd="8"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4E073C-9D87-4470-A0C4-06DF16D2FFFD}"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71812C80-DF1B-4DEB-A68B-B7A05EDDC8F9}">
      <dgm:prSet custT="1"/>
      <dgm:spPr/>
      <dgm:t>
        <a:bodyPr/>
        <a:lstStyle/>
        <a:p>
          <a:pPr rtl="0"/>
          <a:r>
            <a:rPr lang="en-US" sz="2000" dirty="0"/>
            <a:t>Biological</a:t>
          </a:r>
        </a:p>
      </dgm:t>
    </dgm:pt>
    <dgm:pt modelId="{3A9D5B18-EE91-48CA-A594-447F4AE6FE7D}" type="parTrans" cxnId="{29062BD9-3D63-42F7-AD3A-E21D456022D3}">
      <dgm:prSet/>
      <dgm:spPr/>
      <dgm:t>
        <a:bodyPr/>
        <a:lstStyle/>
        <a:p>
          <a:endParaRPr lang="en-US"/>
        </a:p>
      </dgm:t>
    </dgm:pt>
    <dgm:pt modelId="{C992AB73-A48F-43AC-AB61-40E127EDD1C5}" type="sibTrans" cxnId="{29062BD9-3D63-42F7-AD3A-E21D456022D3}">
      <dgm:prSet/>
      <dgm:spPr/>
      <dgm:t>
        <a:bodyPr/>
        <a:lstStyle/>
        <a:p>
          <a:endParaRPr lang="en-US"/>
        </a:p>
      </dgm:t>
    </dgm:pt>
    <dgm:pt modelId="{0B6C8C43-D7BE-4BBA-BBBE-8D2674D9A7EB}">
      <dgm:prSet custT="1"/>
      <dgm:spPr/>
      <dgm:t>
        <a:bodyPr/>
        <a:lstStyle/>
        <a:p>
          <a:pPr rtl="0"/>
          <a:r>
            <a:rPr lang="en-US" sz="2000" dirty="0"/>
            <a:t>Psychologica</a:t>
          </a:r>
          <a:r>
            <a:rPr lang="en-US" sz="1700" dirty="0"/>
            <a:t>l</a:t>
          </a:r>
        </a:p>
      </dgm:t>
    </dgm:pt>
    <dgm:pt modelId="{F1C60D89-4587-4DC8-B514-114B08338809}" type="parTrans" cxnId="{52AD33F3-7A5F-4CD6-80E7-6FF152BB59FF}">
      <dgm:prSet/>
      <dgm:spPr/>
      <dgm:t>
        <a:bodyPr/>
        <a:lstStyle/>
        <a:p>
          <a:endParaRPr lang="en-US"/>
        </a:p>
      </dgm:t>
    </dgm:pt>
    <dgm:pt modelId="{AA7D358A-E537-475C-BE47-5414D17E684F}" type="sibTrans" cxnId="{52AD33F3-7A5F-4CD6-80E7-6FF152BB59FF}">
      <dgm:prSet/>
      <dgm:spPr/>
      <dgm:t>
        <a:bodyPr/>
        <a:lstStyle/>
        <a:p>
          <a:endParaRPr lang="en-US"/>
        </a:p>
      </dgm:t>
    </dgm:pt>
    <dgm:pt modelId="{F5EFD557-D3FD-4C0D-8005-8D156B3CF2CD}">
      <dgm:prSet custT="1"/>
      <dgm:spPr/>
      <dgm:t>
        <a:bodyPr/>
        <a:lstStyle/>
        <a:p>
          <a:pPr rtl="0"/>
          <a:r>
            <a:rPr lang="en-US" sz="2000" dirty="0"/>
            <a:t>Cognitive</a:t>
          </a:r>
        </a:p>
      </dgm:t>
    </dgm:pt>
    <dgm:pt modelId="{B12F51D3-C7F8-4E54-883A-1F21A64D3CC8}" type="parTrans" cxnId="{BBA19F3F-7291-4394-BB57-000728A21AD7}">
      <dgm:prSet/>
      <dgm:spPr/>
      <dgm:t>
        <a:bodyPr/>
        <a:lstStyle/>
        <a:p>
          <a:endParaRPr lang="en-US"/>
        </a:p>
      </dgm:t>
    </dgm:pt>
    <dgm:pt modelId="{C827D4E5-B1E4-43E5-8441-CD26D48654CA}" type="sibTrans" cxnId="{BBA19F3F-7291-4394-BB57-000728A21AD7}">
      <dgm:prSet/>
      <dgm:spPr/>
      <dgm:t>
        <a:bodyPr/>
        <a:lstStyle/>
        <a:p>
          <a:endParaRPr lang="en-US"/>
        </a:p>
      </dgm:t>
    </dgm:pt>
    <dgm:pt modelId="{6FFA455D-CE20-4044-B3B5-8D9785610723}">
      <dgm:prSet custT="1"/>
      <dgm:spPr/>
      <dgm:t>
        <a:bodyPr/>
        <a:lstStyle/>
        <a:p>
          <a:pPr rtl="0"/>
          <a:r>
            <a:rPr lang="en-US" sz="2000" dirty="0"/>
            <a:t>Social</a:t>
          </a:r>
        </a:p>
      </dgm:t>
    </dgm:pt>
    <dgm:pt modelId="{C790C38B-0B3D-49E2-85E7-2CE76CC5891B}" type="parTrans" cxnId="{A22B551C-D474-4593-9EFE-B973CEA3F24C}">
      <dgm:prSet/>
      <dgm:spPr/>
      <dgm:t>
        <a:bodyPr/>
        <a:lstStyle/>
        <a:p>
          <a:endParaRPr lang="en-US"/>
        </a:p>
      </dgm:t>
    </dgm:pt>
    <dgm:pt modelId="{EAEE51BE-E504-4290-B3BD-A716A128BDF1}" type="sibTrans" cxnId="{A22B551C-D474-4593-9EFE-B973CEA3F24C}">
      <dgm:prSet/>
      <dgm:spPr/>
      <dgm:t>
        <a:bodyPr/>
        <a:lstStyle/>
        <a:p>
          <a:endParaRPr lang="en-US"/>
        </a:p>
      </dgm:t>
    </dgm:pt>
    <dgm:pt modelId="{A6369545-A6CB-40CC-9B40-A78B23E294E9}">
      <dgm:prSet custT="1"/>
      <dgm:spPr/>
      <dgm:t>
        <a:bodyPr/>
        <a:lstStyle/>
        <a:p>
          <a:pPr rtl="0"/>
          <a:r>
            <a:rPr lang="en-US" sz="2000" dirty="0"/>
            <a:t>Spiritual</a:t>
          </a:r>
        </a:p>
      </dgm:t>
    </dgm:pt>
    <dgm:pt modelId="{02B16A33-55D8-4416-B9C4-35267D6EA9CA}" type="parTrans" cxnId="{9E3022A9-5414-4DD2-90AE-6BE233698EA0}">
      <dgm:prSet/>
      <dgm:spPr/>
      <dgm:t>
        <a:bodyPr/>
        <a:lstStyle/>
        <a:p>
          <a:endParaRPr lang="en-US"/>
        </a:p>
      </dgm:t>
    </dgm:pt>
    <dgm:pt modelId="{44A09283-064A-45F3-BEC4-C1FC205CA127}" type="sibTrans" cxnId="{9E3022A9-5414-4DD2-90AE-6BE233698EA0}">
      <dgm:prSet/>
      <dgm:spPr/>
      <dgm:t>
        <a:bodyPr/>
        <a:lstStyle/>
        <a:p>
          <a:endParaRPr lang="en-US"/>
        </a:p>
      </dgm:t>
    </dgm:pt>
    <dgm:pt modelId="{2E5BB90A-9722-480E-AA1E-39728F40A33E}" type="pres">
      <dgm:prSet presAssocID="{014E073C-9D87-4470-A0C4-06DF16D2FFFD}" presName="compositeShape" presStyleCnt="0">
        <dgm:presLayoutVars>
          <dgm:chMax val="7"/>
          <dgm:dir/>
          <dgm:resizeHandles val="exact"/>
        </dgm:presLayoutVars>
      </dgm:prSet>
      <dgm:spPr/>
    </dgm:pt>
    <dgm:pt modelId="{BC869EFF-12EE-4E11-94A1-C0A0CC0BC305}" type="pres">
      <dgm:prSet presAssocID="{71812C80-DF1B-4DEB-A68B-B7A05EDDC8F9}" presName="circ1" presStyleLbl="vennNode1" presStyleIdx="0" presStyleCnt="5"/>
      <dgm:spPr>
        <a:solidFill>
          <a:srgbClr val="FF0000">
            <a:alpha val="50000"/>
          </a:srgbClr>
        </a:solidFill>
      </dgm:spPr>
    </dgm:pt>
    <dgm:pt modelId="{56F8199E-61ED-4AC3-B721-B48FF897EDDF}" type="pres">
      <dgm:prSet presAssocID="{71812C80-DF1B-4DEB-A68B-B7A05EDDC8F9}" presName="circ1Tx" presStyleLbl="revTx" presStyleIdx="0" presStyleCnt="0" custLinFactNeighborX="1085" custLinFactNeighborY="18751">
        <dgm:presLayoutVars>
          <dgm:chMax val="0"/>
          <dgm:chPref val="0"/>
          <dgm:bulletEnabled val="1"/>
        </dgm:presLayoutVars>
      </dgm:prSet>
      <dgm:spPr/>
    </dgm:pt>
    <dgm:pt modelId="{8E1C6496-069F-44AB-A745-C47060D89FA0}" type="pres">
      <dgm:prSet presAssocID="{0B6C8C43-D7BE-4BBA-BBBE-8D2674D9A7EB}" presName="circ2" presStyleLbl="vennNode1" presStyleIdx="1" presStyleCnt="5"/>
      <dgm:spPr>
        <a:solidFill>
          <a:srgbClr val="FFC000">
            <a:alpha val="50000"/>
          </a:srgbClr>
        </a:solidFill>
      </dgm:spPr>
    </dgm:pt>
    <dgm:pt modelId="{0155D11A-C0C2-43D3-8065-4C383AB3C4D5}" type="pres">
      <dgm:prSet presAssocID="{0B6C8C43-D7BE-4BBA-BBBE-8D2674D9A7EB}" presName="circ2Tx" presStyleLbl="revTx" presStyleIdx="0" presStyleCnt="0" custAng="0" custScaleX="140636" custScaleY="100065" custLinFactNeighborX="-10036" custLinFactNeighborY="23124">
        <dgm:presLayoutVars>
          <dgm:chMax val="0"/>
          <dgm:chPref val="0"/>
          <dgm:bulletEnabled val="1"/>
        </dgm:presLayoutVars>
      </dgm:prSet>
      <dgm:spPr/>
    </dgm:pt>
    <dgm:pt modelId="{8BCE3C46-F589-4111-842E-6C15E929EAF1}" type="pres">
      <dgm:prSet presAssocID="{F5EFD557-D3FD-4C0D-8005-8D156B3CF2CD}" presName="circ3" presStyleLbl="vennNode1" presStyleIdx="2" presStyleCnt="5"/>
      <dgm:spPr>
        <a:solidFill>
          <a:srgbClr val="00B050">
            <a:alpha val="50000"/>
          </a:srgbClr>
        </a:solidFill>
      </dgm:spPr>
    </dgm:pt>
    <dgm:pt modelId="{4A119DB6-8C96-45B8-91CE-B8E8BBF4ABFF}" type="pres">
      <dgm:prSet presAssocID="{F5EFD557-D3FD-4C0D-8005-8D156B3CF2CD}" presName="circ3Tx" presStyleLbl="revTx" presStyleIdx="0" presStyleCnt="0" custScaleX="125641" custLinFactNeighborX="-15492" custLinFactNeighborY="808">
        <dgm:presLayoutVars>
          <dgm:chMax val="0"/>
          <dgm:chPref val="0"/>
          <dgm:bulletEnabled val="1"/>
        </dgm:presLayoutVars>
      </dgm:prSet>
      <dgm:spPr/>
    </dgm:pt>
    <dgm:pt modelId="{FADEFCAD-D98D-4A6D-9FAB-055F669E9848}" type="pres">
      <dgm:prSet presAssocID="{6FFA455D-CE20-4044-B3B5-8D9785610723}" presName="circ4" presStyleLbl="vennNode1" presStyleIdx="3" presStyleCnt="5"/>
      <dgm:spPr>
        <a:solidFill>
          <a:srgbClr val="0070C0">
            <a:alpha val="50000"/>
          </a:srgbClr>
        </a:solidFill>
      </dgm:spPr>
    </dgm:pt>
    <dgm:pt modelId="{0E0E1FE7-A3A6-4D80-8F12-17FB9C343B75}" type="pres">
      <dgm:prSet presAssocID="{6FFA455D-CE20-4044-B3B5-8D9785610723}" presName="circ4Tx" presStyleLbl="revTx" presStyleIdx="0" presStyleCnt="0" custScaleX="103772" custLinFactNeighborX="27843" custLinFactNeighborY="5184">
        <dgm:presLayoutVars>
          <dgm:chMax val="0"/>
          <dgm:chPref val="0"/>
          <dgm:bulletEnabled val="1"/>
        </dgm:presLayoutVars>
      </dgm:prSet>
      <dgm:spPr/>
    </dgm:pt>
    <dgm:pt modelId="{082EC446-C162-44AF-BF64-5DE01907681B}" type="pres">
      <dgm:prSet presAssocID="{A6369545-A6CB-40CC-9B40-A78B23E294E9}" presName="circ5" presStyleLbl="vennNode1" presStyleIdx="4" presStyleCnt="5"/>
      <dgm:spPr>
        <a:solidFill>
          <a:srgbClr val="7030A0">
            <a:alpha val="50000"/>
          </a:srgbClr>
        </a:solidFill>
      </dgm:spPr>
    </dgm:pt>
    <dgm:pt modelId="{9EB4BE30-2BAB-4C22-84CE-03A55C2465D8}" type="pres">
      <dgm:prSet presAssocID="{A6369545-A6CB-40CC-9B40-A78B23E294E9}" presName="circ5Tx" presStyleLbl="revTx" presStyleIdx="0" presStyleCnt="0" custScaleX="111161" custLinFactNeighborX="21743" custLinFactNeighborY="22483">
        <dgm:presLayoutVars>
          <dgm:chMax val="0"/>
          <dgm:chPref val="0"/>
          <dgm:bulletEnabled val="1"/>
        </dgm:presLayoutVars>
      </dgm:prSet>
      <dgm:spPr/>
    </dgm:pt>
  </dgm:ptLst>
  <dgm:cxnLst>
    <dgm:cxn modelId="{A22B551C-D474-4593-9EFE-B973CEA3F24C}" srcId="{014E073C-9D87-4470-A0C4-06DF16D2FFFD}" destId="{6FFA455D-CE20-4044-B3B5-8D9785610723}" srcOrd="3" destOrd="0" parTransId="{C790C38B-0B3D-49E2-85E7-2CE76CC5891B}" sibTransId="{EAEE51BE-E504-4290-B3BD-A716A128BDF1}"/>
    <dgm:cxn modelId="{75C0FA38-A08D-4472-9345-7E8384683319}" type="presOf" srcId="{F5EFD557-D3FD-4C0D-8005-8D156B3CF2CD}" destId="{4A119DB6-8C96-45B8-91CE-B8E8BBF4ABFF}" srcOrd="0" destOrd="0" presId="urn:microsoft.com/office/officeart/2005/8/layout/venn1"/>
    <dgm:cxn modelId="{BBA19F3F-7291-4394-BB57-000728A21AD7}" srcId="{014E073C-9D87-4470-A0C4-06DF16D2FFFD}" destId="{F5EFD557-D3FD-4C0D-8005-8D156B3CF2CD}" srcOrd="2" destOrd="0" parTransId="{B12F51D3-C7F8-4E54-883A-1F21A64D3CC8}" sibTransId="{C827D4E5-B1E4-43E5-8441-CD26D48654CA}"/>
    <dgm:cxn modelId="{7224B071-4E75-42AE-902D-CA02E9F11570}" type="presOf" srcId="{71812C80-DF1B-4DEB-A68B-B7A05EDDC8F9}" destId="{56F8199E-61ED-4AC3-B721-B48FF897EDDF}" srcOrd="0" destOrd="0" presId="urn:microsoft.com/office/officeart/2005/8/layout/venn1"/>
    <dgm:cxn modelId="{5D5B4B53-4CFC-4F52-987D-5AB333320BF9}" type="presOf" srcId="{014E073C-9D87-4470-A0C4-06DF16D2FFFD}" destId="{2E5BB90A-9722-480E-AA1E-39728F40A33E}" srcOrd="0" destOrd="0" presId="urn:microsoft.com/office/officeart/2005/8/layout/venn1"/>
    <dgm:cxn modelId="{0E819D58-E385-4AD2-9D8B-857F65D3002D}" type="presOf" srcId="{0B6C8C43-D7BE-4BBA-BBBE-8D2674D9A7EB}" destId="{0155D11A-C0C2-43D3-8065-4C383AB3C4D5}" srcOrd="0" destOrd="0" presId="urn:microsoft.com/office/officeart/2005/8/layout/venn1"/>
    <dgm:cxn modelId="{9E3022A9-5414-4DD2-90AE-6BE233698EA0}" srcId="{014E073C-9D87-4470-A0C4-06DF16D2FFFD}" destId="{A6369545-A6CB-40CC-9B40-A78B23E294E9}" srcOrd="4" destOrd="0" parTransId="{02B16A33-55D8-4416-B9C4-35267D6EA9CA}" sibTransId="{44A09283-064A-45F3-BEC4-C1FC205CA127}"/>
    <dgm:cxn modelId="{6A68FACF-54B2-4DD9-99AB-27AB0E493CD0}" type="presOf" srcId="{A6369545-A6CB-40CC-9B40-A78B23E294E9}" destId="{9EB4BE30-2BAB-4C22-84CE-03A55C2465D8}" srcOrd="0" destOrd="0" presId="urn:microsoft.com/office/officeart/2005/8/layout/venn1"/>
    <dgm:cxn modelId="{BA86D9D8-248E-40C0-B834-43A2F7365BBF}" type="presOf" srcId="{6FFA455D-CE20-4044-B3B5-8D9785610723}" destId="{0E0E1FE7-A3A6-4D80-8F12-17FB9C343B75}" srcOrd="0" destOrd="0" presId="urn:microsoft.com/office/officeart/2005/8/layout/venn1"/>
    <dgm:cxn modelId="{29062BD9-3D63-42F7-AD3A-E21D456022D3}" srcId="{014E073C-9D87-4470-A0C4-06DF16D2FFFD}" destId="{71812C80-DF1B-4DEB-A68B-B7A05EDDC8F9}" srcOrd="0" destOrd="0" parTransId="{3A9D5B18-EE91-48CA-A594-447F4AE6FE7D}" sibTransId="{C992AB73-A48F-43AC-AB61-40E127EDD1C5}"/>
    <dgm:cxn modelId="{52AD33F3-7A5F-4CD6-80E7-6FF152BB59FF}" srcId="{014E073C-9D87-4470-A0C4-06DF16D2FFFD}" destId="{0B6C8C43-D7BE-4BBA-BBBE-8D2674D9A7EB}" srcOrd="1" destOrd="0" parTransId="{F1C60D89-4587-4DC8-B514-114B08338809}" sibTransId="{AA7D358A-E537-475C-BE47-5414D17E684F}"/>
    <dgm:cxn modelId="{A02B8707-2F14-4442-A459-440C06F2A5C3}" type="presParOf" srcId="{2E5BB90A-9722-480E-AA1E-39728F40A33E}" destId="{BC869EFF-12EE-4E11-94A1-C0A0CC0BC305}" srcOrd="0" destOrd="0" presId="urn:microsoft.com/office/officeart/2005/8/layout/venn1"/>
    <dgm:cxn modelId="{BD98D3AB-1665-4365-913A-0088C6871D00}" type="presParOf" srcId="{2E5BB90A-9722-480E-AA1E-39728F40A33E}" destId="{56F8199E-61ED-4AC3-B721-B48FF897EDDF}" srcOrd="1" destOrd="0" presId="urn:microsoft.com/office/officeart/2005/8/layout/venn1"/>
    <dgm:cxn modelId="{08859C76-8D4D-4905-B075-9E8CD1C6224A}" type="presParOf" srcId="{2E5BB90A-9722-480E-AA1E-39728F40A33E}" destId="{8E1C6496-069F-44AB-A745-C47060D89FA0}" srcOrd="2" destOrd="0" presId="urn:microsoft.com/office/officeart/2005/8/layout/venn1"/>
    <dgm:cxn modelId="{77DD3B8B-65BF-48B2-BC62-2C6DD1DE8F87}" type="presParOf" srcId="{2E5BB90A-9722-480E-AA1E-39728F40A33E}" destId="{0155D11A-C0C2-43D3-8065-4C383AB3C4D5}" srcOrd="3" destOrd="0" presId="urn:microsoft.com/office/officeart/2005/8/layout/venn1"/>
    <dgm:cxn modelId="{5BE7AB27-BCFA-47EF-957C-254B21A95C37}" type="presParOf" srcId="{2E5BB90A-9722-480E-AA1E-39728F40A33E}" destId="{8BCE3C46-F589-4111-842E-6C15E929EAF1}" srcOrd="4" destOrd="0" presId="urn:microsoft.com/office/officeart/2005/8/layout/venn1"/>
    <dgm:cxn modelId="{4B3327E9-8BD7-4734-90FD-B1D9E665670A}" type="presParOf" srcId="{2E5BB90A-9722-480E-AA1E-39728F40A33E}" destId="{4A119DB6-8C96-45B8-91CE-B8E8BBF4ABFF}" srcOrd="5" destOrd="0" presId="urn:microsoft.com/office/officeart/2005/8/layout/venn1"/>
    <dgm:cxn modelId="{5BD07EDE-79F7-483B-AA86-283F0FFB3147}" type="presParOf" srcId="{2E5BB90A-9722-480E-AA1E-39728F40A33E}" destId="{FADEFCAD-D98D-4A6D-9FAB-055F669E9848}" srcOrd="6" destOrd="0" presId="urn:microsoft.com/office/officeart/2005/8/layout/venn1"/>
    <dgm:cxn modelId="{3E325553-61C1-4FE2-B641-495BB4649F32}" type="presParOf" srcId="{2E5BB90A-9722-480E-AA1E-39728F40A33E}" destId="{0E0E1FE7-A3A6-4D80-8F12-17FB9C343B75}" srcOrd="7" destOrd="0" presId="urn:microsoft.com/office/officeart/2005/8/layout/venn1"/>
    <dgm:cxn modelId="{7E7F54B8-81F4-463E-8ABD-6F83F1CED395}" type="presParOf" srcId="{2E5BB90A-9722-480E-AA1E-39728F40A33E}" destId="{082EC446-C162-44AF-BF64-5DE01907681B}" srcOrd="8" destOrd="0" presId="urn:microsoft.com/office/officeart/2005/8/layout/venn1"/>
    <dgm:cxn modelId="{69F1BC00-EB70-49AF-8715-D2D6BC3E91D7}" type="presParOf" srcId="{2E5BB90A-9722-480E-AA1E-39728F40A33E}" destId="{9EB4BE30-2BAB-4C22-84CE-03A55C2465D8}"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41DDBA-131B-4CF5-B06E-192B04D330A5}" type="doc">
      <dgm:prSet loTypeId="urn:microsoft.com/office/officeart/2016/7/layout/VerticalSolidActionList" loCatId="List" qsTypeId="urn:microsoft.com/office/officeart/2005/8/quickstyle/simple1" qsCatId="simple" csTypeId="urn:microsoft.com/office/officeart/2005/8/colors/colorful5" csCatId="colorful"/>
      <dgm:spPr/>
      <dgm:t>
        <a:bodyPr/>
        <a:lstStyle/>
        <a:p>
          <a:endParaRPr lang="en-US"/>
        </a:p>
      </dgm:t>
    </dgm:pt>
    <dgm:pt modelId="{1DA97336-6C5A-4A97-BF53-ED460AB1CFEB}">
      <dgm:prSet/>
      <dgm:spPr/>
      <dgm:t>
        <a:bodyPr/>
        <a:lstStyle/>
        <a:p>
          <a:r>
            <a:rPr lang="en-US"/>
            <a:t>Join</a:t>
          </a:r>
        </a:p>
      </dgm:t>
    </dgm:pt>
    <dgm:pt modelId="{EC5D3127-B8BD-4550-8935-06B965F0585D}" type="parTrans" cxnId="{D8E2F19B-0045-4C7D-BA22-5585E49F1725}">
      <dgm:prSet/>
      <dgm:spPr/>
      <dgm:t>
        <a:bodyPr/>
        <a:lstStyle/>
        <a:p>
          <a:endParaRPr lang="en-US"/>
        </a:p>
      </dgm:t>
    </dgm:pt>
    <dgm:pt modelId="{750A786E-ABA9-4E54-92C5-B7B352F9A343}" type="sibTrans" cxnId="{D8E2F19B-0045-4C7D-BA22-5585E49F1725}">
      <dgm:prSet/>
      <dgm:spPr/>
      <dgm:t>
        <a:bodyPr/>
        <a:lstStyle/>
        <a:p>
          <a:endParaRPr lang="en-US"/>
        </a:p>
      </dgm:t>
    </dgm:pt>
    <dgm:pt modelId="{0B5F6E26-AC72-41BD-BE2C-92EB76E09084}">
      <dgm:prSet/>
      <dgm:spPr/>
      <dgm:t>
        <a:bodyPr/>
        <a:lstStyle/>
        <a:p>
          <a:r>
            <a:rPr lang="en-US"/>
            <a:t>Join community of professionals with similar interest and wide range of experience and knowledge.</a:t>
          </a:r>
        </a:p>
      </dgm:t>
    </dgm:pt>
    <dgm:pt modelId="{106B0199-8198-4476-82F4-3282CF96B7D2}" type="parTrans" cxnId="{DDE80591-0A70-49BE-AF66-4234989C8CC0}">
      <dgm:prSet/>
      <dgm:spPr/>
      <dgm:t>
        <a:bodyPr/>
        <a:lstStyle/>
        <a:p>
          <a:endParaRPr lang="en-US"/>
        </a:p>
      </dgm:t>
    </dgm:pt>
    <dgm:pt modelId="{EC0390C2-465A-47E5-8538-777E509913E0}" type="sibTrans" cxnId="{DDE80591-0A70-49BE-AF66-4234989C8CC0}">
      <dgm:prSet/>
      <dgm:spPr/>
      <dgm:t>
        <a:bodyPr/>
        <a:lstStyle/>
        <a:p>
          <a:endParaRPr lang="en-US"/>
        </a:p>
      </dgm:t>
    </dgm:pt>
    <dgm:pt modelId="{C095B184-29EC-4D11-9227-ECAAAD9C1463}">
      <dgm:prSet/>
      <dgm:spPr/>
      <dgm:t>
        <a:bodyPr/>
        <a:lstStyle/>
        <a:p>
          <a:r>
            <a:rPr lang="en-US"/>
            <a:t>Ask</a:t>
          </a:r>
        </a:p>
      </dgm:t>
    </dgm:pt>
    <dgm:pt modelId="{A39417C9-1D81-40AF-AD09-6981A8B23798}" type="parTrans" cxnId="{96377B2A-4452-4A54-B807-3CE99E462A60}">
      <dgm:prSet/>
      <dgm:spPr/>
      <dgm:t>
        <a:bodyPr/>
        <a:lstStyle/>
        <a:p>
          <a:endParaRPr lang="en-US"/>
        </a:p>
      </dgm:t>
    </dgm:pt>
    <dgm:pt modelId="{433213F3-CF00-4BAC-997A-D1F7A4355E84}" type="sibTrans" cxnId="{96377B2A-4452-4A54-B807-3CE99E462A60}">
      <dgm:prSet/>
      <dgm:spPr/>
      <dgm:t>
        <a:bodyPr/>
        <a:lstStyle/>
        <a:p>
          <a:endParaRPr lang="en-US"/>
        </a:p>
      </dgm:t>
    </dgm:pt>
    <dgm:pt modelId="{E874B842-F26E-467B-966F-6024959E0B50}">
      <dgm:prSet/>
      <dgm:spPr/>
      <dgm:t>
        <a:bodyPr/>
        <a:lstStyle/>
        <a:p>
          <a:r>
            <a:rPr lang="en-US"/>
            <a:t>Ask for help with issues.</a:t>
          </a:r>
        </a:p>
      </dgm:t>
    </dgm:pt>
    <dgm:pt modelId="{6C9AC3AA-0B7C-4E91-992F-7B908D50F2D8}" type="parTrans" cxnId="{1F93F176-EE39-404B-862D-AC9F4AE99C9B}">
      <dgm:prSet/>
      <dgm:spPr/>
      <dgm:t>
        <a:bodyPr/>
        <a:lstStyle/>
        <a:p>
          <a:endParaRPr lang="en-US"/>
        </a:p>
      </dgm:t>
    </dgm:pt>
    <dgm:pt modelId="{4B58DF28-66EE-4451-9E5B-23C475C5F511}" type="sibTrans" cxnId="{1F93F176-EE39-404B-862D-AC9F4AE99C9B}">
      <dgm:prSet/>
      <dgm:spPr/>
      <dgm:t>
        <a:bodyPr/>
        <a:lstStyle/>
        <a:p>
          <a:endParaRPr lang="en-US"/>
        </a:p>
      </dgm:t>
    </dgm:pt>
    <dgm:pt modelId="{65B6A304-C2F4-441F-B041-51C971EB7DCA}">
      <dgm:prSet/>
      <dgm:spPr/>
      <dgm:t>
        <a:bodyPr/>
        <a:lstStyle/>
        <a:p>
          <a:r>
            <a:rPr lang="en-US"/>
            <a:t>Provide</a:t>
          </a:r>
        </a:p>
      </dgm:t>
    </dgm:pt>
    <dgm:pt modelId="{E1C25A50-CE76-47ED-A059-B6EE3CD579CF}" type="parTrans" cxnId="{5ADD47AB-0F9B-49FD-AE8B-A702344B56CF}">
      <dgm:prSet/>
      <dgm:spPr/>
      <dgm:t>
        <a:bodyPr/>
        <a:lstStyle/>
        <a:p>
          <a:endParaRPr lang="en-US"/>
        </a:p>
      </dgm:t>
    </dgm:pt>
    <dgm:pt modelId="{F4C9AEF0-4EBB-46C6-BF46-D9B1B501265A}" type="sibTrans" cxnId="{5ADD47AB-0F9B-49FD-AE8B-A702344B56CF}">
      <dgm:prSet/>
      <dgm:spPr/>
      <dgm:t>
        <a:bodyPr/>
        <a:lstStyle/>
        <a:p>
          <a:endParaRPr lang="en-US"/>
        </a:p>
      </dgm:t>
    </dgm:pt>
    <dgm:pt modelId="{87B21E7F-D65F-49D8-B913-E94CDF167098}">
      <dgm:prSet/>
      <dgm:spPr/>
      <dgm:t>
        <a:bodyPr/>
        <a:lstStyle/>
        <a:p>
          <a:r>
            <a:rPr lang="en-US"/>
            <a:t>Provide support and suggestions.</a:t>
          </a:r>
        </a:p>
      </dgm:t>
    </dgm:pt>
    <dgm:pt modelId="{0E9E9692-C7A2-46F2-9EB2-5C4D29219F98}" type="parTrans" cxnId="{356AF046-BA10-4BAF-9E80-F0F33D935F2C}">
      <dgm:prSet/>
      <dgm:spPr/>
      <dgm:t>
        <a:bodyPr/>
        <a:lstStyle/>
        <a:p>
          <a:endParaRPr lang="en-US"/>
        </a:p>
      </dgm:t>
    </dgm:pt>
    <dgm:pt modelId="{BD1326E2-F227-4AEB-AAC6-084748ED6732}" type="sibTrans" cxnId="{356AF046-BA10-4BAF-9E80-F0F33D935F2C}">
      <dgm:prSet/>
      <dgm:spPr/>
      <dgm:t>
        <a:bodyPr/>
        <a:lstStyle/>
        <a:p>
          <a:endParaRPr lang="en-US"/>
        </a:p>
      </dgm:t>
    </dgm:pt>
    <dgm:pt modelId="{9A336614-7E42-4F57-B30D-F68DC3301DE0}">
      <dgm:prSet/>
      <dgm:spPr/>
      <dgm:t>
        <a:bodyPr/>
        <a:lstStyle/>
        <a:p>
          <a:r>
            <a:rPr lang="en-US"/>
            <a:t>Sign up</a:t>
          </a:r>
        </a:p>
      </dgm:t>
    </dgm:pt>
    <dgm:pt modelId="{8B16295E-D439-4BD1-99CA-92052C77CEF2}" type="parTrans" cxnId="{016E9984-C2BB-4334-88E0-6365FF374E97}">
      <dgm:prSet/>
      <dgm:spPr/>
      <dgm:t>
        <a:bodyPr/>
        <a:lstStyle/>
        <a:p>
          <a:endParaRPr lang="en-US"/>
        </a:p>
      </dgm:t>
    </dgm:pt>
    <dgm:pt modelId="{EC1C3311-FF21-422A-804E-F886DECEA611}" type="sibTrans" cxnId="{016E9984-C2BB-4334-88E0-6365FF374E97}">
      <dgm:prSet/>
      <dgm:spPr/>
      <dgm:t>
        <a:bodyPr/>
        <a:lstStyle/>
        <a:p>
          <a:endParaRPr lang="en-US"/>
        </a:p>
      </dgm:t>
    </dgm:pt>
    <dgm:pt modelId="{E8C6AEE0-DD57-4CB2-B1C6-447651C98AE1}">
      <dgm:prSet/>
      <dgm:spPr/>
      <dgm:t>
        <a:bodyPr/>
        <a:lstStyle/>
        <a:p>
          <a:r>
            <a:rPr lang="en-US"/>
            <a:t>Sign up by sending request with your email address, agency, location, and specialty to DVBICare@braininjurynm.org </a:t>
          </a:r>
        </a:p>
      </dgm:t>
    </dgm:pt>
    <dgm:pt modelId="{08CE081F-58B6-49C8-91F1-5DA5663411E3}" type="parTrans" cxnId="{03E68D0A-F42C-44B7-994D-A04D10BEE28E}">
      <dgm:prSet/>
      <dgm:spPr/>
      <dgm:t>
        <a:bodyPr/>
        <a:lstStyle/>
        <a:p>
          <a:endParaRPr lang="en-US"/>
        </a:p>
      </dgm:t>
    </dgm:pt>
    <dgm:pt modelId="{78238BAE-2908-4499-97BD-63F028EE7A35}" type="sibTrans" cxnId="{03E68D0A-F42C-44B7-994D-A04D10BEE28E}">
      <dgm:prSet/>
      <dgm:spPr/>
      <dgm:t>
        <a:bodyPr/>
        <a:lstStyle/>
        <a:p>
          <a:endParaRPr lang="en-US"/>
        </a:p>
      </dgm:t>
    </dgm:pt>
    <dgm:pt modelId="{E37FC0EF-FFCB-4A62-A6DE-D92B4CE25B6D}" type="pres">
      <dgm:prSet presAssocID="{4441DDBA-131B-4CF5-B06E-192B04D330A5}" presName="Name0" presStyleCnt="0">
        <dgm:presLayoutVars>
          <dgm:dir/>
          <dgm:animLvl val="lvl"/>
          <dgm:resizeHandles val="exact"/>
        </dgm:presLayoutVars>
      </dgm:prSet>
      <dgm:spPr/>
    </dgm:pt>
    <dgm:pt modelId="{37146FAE-E57D-4496-AC26-AA1DDEF74766}" type="pres">
      <dgm:prSet presAssocID="{1DA97336-6C5A-4A97-BF53-ED460AB1CFEB}" presName="linNode" presStyleCnt="0"/>
      <dgm:spPr/>
    </dgm:pt>
    <dgm:pt modelId="{CA9FB661-7C14-48DE-918B-ECB2280873D7}" type="pres">
      <dgm:prSet presAssocID="{1DA97336-6C5A-4A97-BF53-ED460AB1CFEB}" presName="parentText" presStyleLbl="alignNode1" presStyleIdx="0" presStyleCnt="4">
        <dgm:presLayoutVars>
          <dgm:chMax val="1"/>
          <dgm:bulletEnabled/>
        </dgm:presLayoutVars>
      </dgm:prSet>
      <dgm:spPr/>
    </dgm:pt>
    <dgm:pt modelId="{0583AFEE-CCA7-461E-8BCA-F0CED1E96FA5}" type="pres">
      <dgm:prSet presAssocID="{1DA97336-6C5A-4A97-BF53-ED460AB1CFEB}" presName="descendantText" presStyleLbl="alignAccFollowNode1" presStyleIdx="0" presStyleCnt="4">
        <dgm:presLayoutVars>
          <dgm:bulletEnabled/>
        </dgm:presLayoutVars>
      </dgm:prSet>
      <dgm:spPr/>
    </dgm:pt>
    <dgm:pt modelId="{1CC4F1DB-DEFE-4C97-93EE-456398CDF16F}" type="pres">
      <dgm:prSet presAssocID="{750A786E-ABA9-4E54-92C5-B7B352F9A343}" presName="sp" presStyleCnt="0"/>
      <dgm:spPr/>
    </dgm:pt>
    <dgm:pt modelId="{0FA9627F-D92D-4E1F-AC84-6F863559398E}" type="pres">
      <dgm:prSet presAssocID="{C095B184-29EC-4D11-9227-ECAAAD9C1463}" presName="linNode" presStyleCnt="0"/>
      <dgm:spPr/>
    </dgm:pt>
    <dgm:pt modelId="{56F222D1-5055-4E41-B9A2-8E867D546CE5}" type="pres">
      <dgm:prSet presAssocID="{C095B184-29EC-4D11-9227-ECAAAD9C1463}" presName="parentText" presStyleLbl="alignNode1" presStyleIdx="1" presStyleCnt="4">
        <dgm:presLayoutVars>
          <dgm:chMax val="1"/>
          <dgm:bulletEnabled/>
        </dgm:presLayoutVars>
      </dgm:prSet>
      <dgm:spPr/>
    </dgm:pt>
    <dgm:pt modelId="{9EA3204A-C7D2-4600-9C71-6946905CB9FB}" type="pres">
      <dgm:prSet presAssocID="{C095B184-29EC-4D11-9227-ECAAAD9C1463}" presName="descendantText" presStyleLbl="alignAccFollowNode1" presStyleIdx="1" presStyleCnt="4">
        <dgm:presLayoutVars>
          <dgm:bulletEnabled/>
        </dgm:presLayoutVars>
      </dgm:prSet>
      <dgm:spPr/>
    </dgm:pt>
    <dgm:pt modelId="{82B6FD3E-55CA-4686-A407-401ECB5ABE4D}" type="pres">
      <dgm:prSet presAssocID="{433213F3-CF00-4BAC-997A-D1F7A4355E84}" presName="sp" presStyleCnt="0"/>
      <dgm:spPr/>
    </dgm:pt>
    <dgm:pt modelId="{E7CAA002-9E82-46FC-80A4-362F1BF83FEF}" type="pres">
      <dgm:prSet presAssocID="{65B6A304-C2F4-441F-B041-51C971EB7DCA}" presName="linNode" presStyleCnt="0"/>
      <dgm:spPr/>
    </dgm:pt>
    <dgm:pt modelId="{9391CD0F-5C73-4CE7-9F04-E4F3277599BE}" type="pres">
      <dgm:prSet presAssocID="{65B6A304-C2F4-441F-B041-51C971EB7DCA}" presName="parentText" presStyleLbl="alignNode1" presStyleIdx="2" presStyleCnt="4">
        <dgm:presLayoutVars>
          <dgm:chMax val="1"/>
          <dgm:bulletEnabled/>
        </dgm:presLayoutVars>
      </dgm:prSet>
      <dgm:spPr/>
    </dgm:pt>
    <dgm:pt modelId="{CCA1AE7F-F3FD-4650-AB1A-9A33CC4A2163}" type="pres">
      <dgm:prSet presAssocID="{65B6A304-C2F4-441F-B041-51C971EB7DCA}" presName="descendantText" presStyleLbl="alignAccFollowNode1" presStyleIdx="2" presStyleCnt="4">
        <dgm:presLayoutVars>
          <dgm:bulletEnabled/>
        </dgm:presLayoutVars>
      </dgm:prSet>
      <dgm:spPr/>
    </dgm:pt>
    <dgm:pt modelId="{56736EFD-5EF0-4DAA-AA1E-337147B445B2}" type="pres">
      <dgm:prSet presAssocID="{F4C9AEF0-4EBB-46C6-BF46-D9B1B501265A}" presName="sp" presStyleCnt="0"/>
      <dgm:spPr/>
    </dgm:pt>
    <dgm:pt modelId="{E97EC43A-B1CF-43BA-A2FC-5FE2AF527561}" type="pres">
      <dgm:prSet presAssocID="{9A336614-7E42-4F57-B30D-F68DC3301DE0}" presName="linNode" presStyleCnt="0"/>
      <dgm:spPr/>
    </dgm:pt>
    <dgm:pt modelId="{36FF91C0-B735-4A8E-9494-C1F2B370D6B3}" type="pres">
      <dgm:prSet presAssocID="{9A336614-7E42-4F57-B30D-F68DC3301DE0}" presName="parentText" presStyleLbl="alignNode1" presStyleIdx="3" presStyleCnt="4">
        <dgm:presLayoutVars>
          <dgm:chMax val="1"/>
          <dgm:bulletEnabled/>
        </dgm:presLayoutVars>
      </dgm:prSet>
      <dgm:spPr/>
    </dgm:pt>
    <dgm:pt modelId="{91AAAE4C-DDF6-48CC-A577-154FC179B327}" type="pres">
      <dgm:prSet presAssocID="{9A336614-7E42-4F57-B30D-F68DC3301DE0}" presName="descendantText" presStyleLbl="alignAccFollowNode1" presStyleIdx="3" presStyleCnt="4">
        <dgm:presLayoutVars>
          <dgm:bulletEnabled/>
        </dgm:presLayoutVars>
      </dgm:prSet>
      <dgm:spPr/>
    </dgm:pt>
  </dgm:ptLst>
  <dgm:cxnLst>
    <dgm:cxn modelId="{03E68D0A-F42C-44B7-994D-A04D10BEE28E}" srcId="{9A336614-7E42-4F57-B30D-F68DC3301DE0}" destId="{E8C6AEE0-DD57-4CB2-B1C6-447651C98AE1}" srcOrd="0" destOrd="0" parTransId="{08CE081F-58B6-49C8-91F1-5DA5663411E3}" sibTransId="{78238BAE-2908-4499-97BD-63F028EE7A35}"/>
    <dgm:cxn modelId="{BCE92B1D-2354-4045-BB53-81D5CE8603E0}" type="presOf" srcId="{65B6A304-C2F4-441F-B041-51C971EB7DCA}" destId="{9391CD0F-5C73-4CE7-9F04-E4F3277599BE}" srcOrd="0" destOrd="0" presId="urn:microsoft.com/office/officeart/2016/7/layout/VerticalSolidActionList"/>
    <dgm:cxn modelId="{1FE6BF21-4803-4645-86B8-00CE158F9244}" type="presOf" srcId="{C095B184-29EC-4D11-9227-ECAAAD9C1463}" destId="{56F222D1-5055-4E41-B9A2-8E867D546CE5}" srcOrd="0" destOrd="0" presId="urn:microsoft.com/office/officeart/2016/7/layout/VerticalSolidActionList"/>
    <dgm:cxn modelId="{A8276A24-5C88-4220-8A55-6F89F3365539}" type="presOf" srcId="{87B21E7F-D65F-49D8-B913-E94CDF167098}" destId="{CCA1AE7F-F3FD-4650-AB1A-9A33CC4A2163}" srcOrd="0" destOrd="0" presId="urn:microsoft.com/office/officeart/2016/7/layout/VerticalSolidActionList"/>
    <dgm:cxn modelId="{9BAB7B26-1C58-493A-B641-9B0ABDEB6A2E}" type="presOf" srcId="{1DA97336-6C5A-4A97-BF53-ED460AB1CFEB}" destId="{CA9FB661-7C14-48DE-918B-ECB2280873D7}" srcOrd="0" destOrd="0" presId="urn:microsoft.com/office/officeart/2016/7/layout/VerticalSolidActionList"/>
    <dgm:cxn modelId="{96377B2A-4452-4A54-B807-3CE99E462A60}" srcId="{4441DDBA-131B-4CF5-B06E-192B04D330A5}" destId="{C095B184-29EC-4D11-9227-ECAAAD9C1463}" srcOrd="1" destOrd="0" parTransId="{A39417C9-1D81-40AF-AD09-6981A8B23798}" sibTransId="{433213F3-CF00-4BAC-997A-D1F7A4355E84}"/>
    <dgm:cxn modelId="{5872F73E-D43A-4436-B6A4-F066BB6D8E60}" type="presOf" srcId="{4441DDBA-131B-4CF5-B06E-192B04D330A5}" destId="{E37FC0EF-FFCB-4A62-A6DE-D92B4CE25B6D}" srcOrd="0" destOrd="0" presId="urn:microsoft.com/office/officeart/2016/7/layout/VerticalSolidActionList"/>
    <dgm:cxn modelId="{356AF046-BA10-4BAF-9E80-F0F33D935F2C}" srcId="{65B6A304-C2F4-441F-B041-51C971EB7DCA}" destId="{87B21E7F-D65F-49D8-B913-E94CDF167098}" srcOrd="0" destOrd="0" parTransId="{0E9E9692-C7A2-46F2-9EB2-5C4D29219F98}" sibTransId="{BD1326E2-F227-4AEB-AAC6-084748ED6732}"/>
    <dgm:cxn modelId="{1F93F176-EE39-404B-862D-AC9F4AE99C9B}" srcId="{C095B184-29EC-4D11-9227-ECAAAD9C1463}" destId="{E874B842-F26E-467B-966F-6024959E0B50}" srcOrd="0" destOrd="0" parTransId="{6C9AC3AA-0B7C-4E91-992F-7B908D50F2D8}" sibTransId="{4B58DF28-66EE-4451-9E5B-23C475C5F511}"/>
    <dgm:cxn modelId="{016E9984-C2BB-4334-88E0-6365FF374E97}" srcId="{4441DDBA-131B-4CF5-B06E-192B04D330A5}" destId="{9A336614-7E42-4F57-B30D-F68DC3301DE0}" srcOrd="3" destOrd="0" parTransId="{8B16295E-D439-4BD1-99CA-92052C77CEF2}" sibTransId="{EC1C3311-FF21-422A-804E-F886DECEA611}"/>
    <dgm:cxn modelId="{8B6C788B-2E3F-4D12-93A7-2A25F59353BC}" type="presOf" srcId="{9A336614-7E42-4F57-B30D-F68DC3301DE0}" destId="{36FF91C0-B735-4A8E-9494-C1F2B370D6B3}" srcOrd="0" destOrd="0" presId="urn:microsoft.com/office/officeart/2016/7/layout/VerticalSolidActionList"/>
    <dgm:cxn modelId="{DDE80591-0A70-49BE-AF66-4234989C8CC0}" srcId="{1DA97336-6C5A-4A97-BF53-ED460AB1CFEB}" destId="{0B5F6E26-AC72-41BD-BE2C-92EB76E09084}" srcOrd="0" destOrd="0" parTransId="{106B0199-8198-4476-82F4-3282CF96B7D2}" sibTransId="{EC0390C2-465A-47E5-8538-777E509913E0}"/>
    <dgm:cxn modelId="{6D2DEE9A-7807-4EEE-91E6-56CA37BAF43C}" type="presOf" srcId="{E8C6AEE0-DD57-4CB2-B1C6-447651C98AE1}" destId="{91AAAE4C-DDF6-48CC-A577-154FC179B327}" srcOrd="0" destOrd="0" presId="urn:microsoft.com/office/officeart/2016/7/layout/VerticalSolidActionList"/>
    <dgm:cxn modelId="{D8E2F19B-0045-4C7D-BA22-5585E49F1725}" srcId="{4441DDBA-131B-4CF5-B06E-192B04D330A5}" destId="{1DA97336-6C5A-4A97-BF53-ED460AB1CFEB}" srcOrd="0" destOrd="0" parTransId="{EC5D3127-B8BD-4550-8935-06B965F0585D}" sibTransId="{750A786E-ABA9-4E54-92C5-B7B352F9A343}"/>
    <dgm:cxn modelId="{5ADD47AB-0F9B-49FD-AE8B-A702344B56CF}" srcId="{4441DDBA-131B-4CF5-B06E-192B04D330A5}" destId="{65B6A304-C2F4-441F-B041-51C971EB7DCA}" srcOrd="2" destOrd="0" parTransId="{E1C25A50-CE76-47ED-A059-B6EE3CD579CF}" sibTransId="{F4C9AEF0-4EBB-46C6-BF46-D9B1B501265A}"/>
    <dgm:cxn modelId="{632D92C2-1BA9-44E9-BED2-686DB559798B}" type="presOf" srcId="{0B5F6E26-AC72-41BD-BE2C-92EB76E09084}" destId="{0583AFEE-CCA7-461E-8BCA-F0CED1E96FA5}" srcOrd="0" destOrd="0" presId="urn:microsoft.com/office/officeart/2016/7/layout/VerticalSolidActionList"/>
    <dgm:cxn modelId="{E25EC1CC-5395-4043-8DCC-90284725307C}" type="presOf" srcId="{E874B842-F26E-467B-966F-6024959E0B50}" destId="{9EA3204A-C7D2-4600-9C71-6946905CB9FB}" srcOrd="0" destOrd="0" presId="urn:microsoft.com/office/officeart/2016/7/layout/VerticalSolidActionList"/>
    <dgm:cxn modelId="{071FCC1B-49E2-4ED7-81E7-293D317B7858}" type="presParOf" srcId="{E37FC0EF-FFCB-4A62-A6DE-D92B4CE25B6D}" destId="{37146FAE-E57D-4496-AC26-AA1DDEF74766}" srcOrd="0" destOrd="0" presId="urn:microsoft.com/office/officeart/2016/7/layout/VerticalSolidActionList"/>
    <dgm:cxn modelId="{3B15EB6C-A1F9-42E3-BE84-6D19994778DF}" type="presParOf" srcId="{37146FAE-E57D-4496-AC26-AA1DDEF74766}" destId="{CA9FB661-7C14-48DE-918B-ECB2280873D7}" srcOrd="0" destOrd="0" presId="urn:microsoft.com/office/officeart/2016/7/layout/VerticalSolidActionList"/>
    <dgm:cxn modelId="{F59C20B3-C2A0-4C5D-A48A-5849F1BA5E0F}" type="presParOf" srcId="{37146FAE-E57D-4496-AC26-AA1DDEF74766}" destId="{0583AFEE-CCA7-461E-8BCA-F0CED1E96FA5}" srcOrd="1" destOrd="0" presId="urn:microsoft.com/office/officeart/2016/7/layout/VerticalSolidActionList"/>
    <dgm:cxn modelId="{59DF5EE2-CF76-4C9E-94EB-18EAA8807585}" type="presParOf" srcId="{E37FC0EF-FFCB-4A62-A6DE-D92B4CE25B6D}" destId="{1CC4F1DB-DEFE-4C97-93EE-456398CDF16F}" srcOrd="1" destOrd="0" presId="urn:microsoft.com/office/officeart/2016/7/layout/VerticalSolidActionList"/>
    <dgm:cxn modelId="{2B24DDAC-ED78-426C-9180-3727D5D88CD7}" type="presParOf" srcId="{E37FC0EF-FFCB-4A62-A6DE-D92B4CE25B6D}" destId="{0FA9627F-D92D-4E1F-AC84-6F863559398E}" srcOrd="2" destOrd="0" presId="urn:microsoft.com/office/officeart/2016/7/layout/VerticalSolidActionList"/>
    <dgm:cxn modelId="{44F0AF91-C5DA-49F8-A293-82261292805A}" type="presParOf" srcId="{0FA9627F-D92D-4E1F-AC84-6F863559398E}" destId="{56F222D1-5055-4E41-B9A2-8E867D546CE5}" srcOrd="0" destOrd="0" presId="urn:microsoft.com/office/officeart/2016/7/layout/VerticalSolidActionList"/>
    <dgm:cxn modelId="{C4CAD206-8AC1-4616-B0F5-15D03039C32B}" type="presParOf" srcId="{0FA9627F-D92D-4E1F-AC84-6F863559398E}" destId="{9EA3204A-C7D2-4600-9C71-6946905CB9FB}" srcOrd="1" destOrd="0" presId="urn:microsoft.com/office/officeart/2016/7/layout/VerticalSolidActionList"/>
    <dgm:cxn modelId="{2D163498-0D48-4B66-833C-71F018CE4D5A}" type="presParOf" srcId="{E37FC0EF-FFCB-4A62-A6DE-D92B4CE25B6D}" destId="{82B6FD3E-55CA-4686-A407-401ECB5ABE4D}" srcOrd="3" destOrd="0" presId="urn:microsoft.com/office/officeart/2016/7/layout/VerticalSolidActionList"/>
    <dgm:cxn modelId="{5D156588-3EAA-4B31-BE8B-42F7512EE3A4}" type="presParOf" srcId="{E37FC0EF-FFCB-4A62-A6DE-D92B4CE25B6D}" destId="{E7CAA002-9E82-46FC-80A4-362F1BF83FEF}" srcOrd="4" destOrd="0" presId="urn:microsoft.com/office/officeart/2016/7/layout/VerticalSolidActionList"/>
    <dgm:cxn modelId="{7D45071D-8DB4-4B6C-97A6-51C921FEEAB6}" type="presParOf" srcId="{E7CAA002-9E82-46FC-80A4-362F1BF83FEF}" destId="{9391CD0F-5C73-4CE7-9F04-E4F3277599BE}" srcOrd="0" destOrd="0" presId="urn:microsoft.com/office/officeart/2016/7/layout/VerticalSolidActionList"/>
    <dgm:cxn modelId="{1D04DDD8-2F60-4A2D-8576-49932A4CAE6D}" type="presParOf" srcId="{E7CAA002-9E82-46FC-80A4-362F1BF83FEF}" destId="{CCA1AE7F-F3FD-4650-AB1A-9A33CC4A2163}" srcOrd="1" destOrd="0" presId="urn:microsoft.com/office/officeart/2016/7/layout/VerticalSolidActionList"/>
    <dgm:cxn modelId="{82F8F3C2-C178-4287-9E99-FB3CDDC8E7CF}" type="presParOf" srcId="{E37FC0EF-FFCB-4A62-A6DE-D92B4CE25B6D}" destId="{56736EFD-5EF0-4DAA-AA1E-337147B445B2}" srcOrd="5" destOrd="0" presId="urn:microsoft.com/office/officeart/2016/7/layout/VerticalSolidActionList"/>
    <dgm:cxn modelId="{DE279F4D-21F3-48FF-9B97-71D767046748}" type="presParOf" srcId="{E37FC0EF-FFCB-4A62-A6DE-D92B4CE25B6D}" destId="{E97EC43A-B1CF-43BA-A2FC-5FE2AF527561}" srcOrd="6" destOrd="0" presId="urn:microsoft.com/office/officeart/2016/7/layout/VerticalSolidActionList"/>
    <dgm:cxn modelId="{C77F45B1-7298-4C99-9C21-A58A47DA9AA4}" type="presParOf" srcId="{E97EC43A-B1CF-43BA-A2FC-5FE2AF527561}" destId="{36FF91C0-B735-4A8E-9494-C1F2B370D6B3}" srcOrd="0" destOrd="0" presId="urn:microsoft.com/office/officeart/2016/7/layout/VerticalSolidActionList"/>
    <dgm:cxn modelId="{41E772CF-2BA9-401D-83D1-DC791F431122}" type="presParOf" srcId="{E97EC43A-B1CF-43BA-A2FC-5FE2AF527561}" destId="{91AAAE4C-DDF6-48CC-A577-154FC179B327}"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D95B9-22FB-443B-A9A7-80E783208AF9}">
      <dsp:nvSpPr>
        <dsp:cNvPr id="0" name=""/>
        <dsp:cNvSpPr/>
      </dsp:nvSpPr>
      <dsp:spPr>
        <a:xfrm>
          <a:off x="0" y="122885"/>
          <a:ext cx="6797675" cy="6715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Depression &amp; Suicide </a:t>
          </a:r>
        </a:p>
      </dsp:txBody>
      <dsp:txXfrm>
        <a:off x="32784" y="155669"/>
        <a:ext cx="6732107" cy="606012"/>
      </dsp:txXfrm>
    </dsp:sp>
    <dsp:sp modelId="{2BEE8603-ECCB-453D-8639-6950FD452F11}">
      <dsp:nvSpPr>
        <dsp:cNvPr id="0" name=""/>
        <dsp:cNvSpPr/>
      </dsp:nvSpPr>
      <dsp:spPr>
        <a:xfrm>
          <a:off x="0" y="794466"/>
          <a:ext cx="6797675" cy="150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PHQ9 </a:t>
          </a:r>
        </a:p>
        <a:p>
          <a:pPr marL="228600" lvl="1" indent="-228600" algn="l" defTabSz="977900">
            <a:lnSpc>
              <a:spcPct val="90000"/>
            </a:lnSpc>
            <a:spcBef>
              <a:spcPct val="0"/>
            </a:spcBef>
            <a:spcAft>
              <a:spcPct val="20000"/>
            </a:spcAft>
            <a:buChar char="•"/>
          </a:pPr>
          <a:r>
            <a:rPr lang="en-US" sz="2200" kern="1200"/>
            <a:t>ASQ</a:t>
          </a:r>
        </a:p>
        <a:p>
          <a:pPr marL="228600" lvl="1" indent="-228600" algn="l" defTabSz="977900">
            <a:lnSpc>
              <a:spcPct val="90000"/>
            </a:lnSpc>
            <a:spcBef>
              <a:spcPct val="0"/>
            </a:spcBef>
            <a:spcAft>
              <a:spcPct val="20000"/>
            </a:spcAft>
            <a:buChar char="•"/>
          </a:pPr>
          <a:r>
            <a:rPr lang="en-US" sz="2200" kern="1200"/>
            <a:t>Columbia Suicide Severity Rating Scale</a:t>
          </a:r>
        </a:p>
        <a:p>
          <a:pPr marL="228600" lvl="1" indent="-228600" algn="l" defTabSz="977900">
            <a:lnSpc>
              <a:spcPct val="90000"/>
            </a:lnSpc>
            <a:spcBef>
              <a:spcPct val="0"/>
            </a:spcBef>
            <a:spcAft>
              <a:spcPct val="20000"/>
            </a:spcAft>
            <a:buChar char="•"/>
          </a:pPr>
          <a:r>
            <a:rPr lang="en-US" sz="2200" kern="1200"/>
            <a:t>A.C.E.</a:t>
          </a:r>
        </a:p>
      </dsp:txBody>
      <dsp:txXfrm>
        <a:off x="0" y="794466"/>
        <a:ext cx="6797675" cy="1506960"/>
      </dsp:txXfrm>
    </dsp:sp>
    <dsp:sp modelId="{61B823DF-D140-4B07-A314-C970A635F5AD}">
      <dsp:nvSpPr>
        <dsp:cNvPr id="0" name=""/>
        <dsp:cNvSpPr/>
      </dsp:nvSpPr>
      <dsp:spPr>
        <a:xfrm>
          <a:off x="0" y="2301426"/>
          <a:ext cx="6797675" cy="67158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Anxiety GAD7 </a:t>
          </a:r>
        </a:p>
      </dsp:txBody>
      <dsp:txXfrm>
        <a:off x="32784" y="2334210"/>
        <a:ext cx="6732107" cy="606012"/>
      </dsp:txXfrm>
    </dsp:sp>
    <dsp:sp modelId="{9C20B03E-8654-4855-8067-4DBD7CB8EE0C}">
      <dsp:nvSpPr>
        <dsp:cNvPr id="0" name=""/>
        <dsp:cNvSpPr/>
      </dsp:nvSpPr>
      <dsp:spPr>
        <a:xfrm>
          <a:off x="0" y="3053646"/>
          <a:ext cx="6797675" cy="67158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Substance Use </a:t>
          </a:r>
        </a:p>
      </dsp:txBody>
      <dsp:txXfrm>
        <a:off x="32784" y="3086430"/>
        <a:ext cx="6732107" cy="606012"/>
      </dsp:txXfrm>
    </dsp:sp>
    <dsp:sp modelId="{5B920833-B241-4520-859A-15B7C587A4CE}">
      <dsp:nvSpPr>
        <dsp:cNvPr id="0" name=""/>
        <dsp:cNvSpPr/>
      </dsp:nvSpPr>
      <dsp:spPr>
        <a:xfrm>
          <a:off x="0" y="3725226"/>
          <a:ext cx="6797675"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AUDIT (cut off score of 11), </a:t>
          </a:r>
        </a:p>
        <a:p>
          <a:pPr marL="228600" lvl="1" indent="-228600" algn="l" defTabSz="977900">
            <a:lnSpc>
              <a:spcPct val="90000"/>
            </a:lnSpc>
            <a:spcBef>
              <a:spcPct val="0"/>
            </a:spcBef>
            <a:spcAft>
              <a:spcPct val="20000"/>
            </a:spcAft>
            <a:buChar char="•"/>
          </a:pPr>
          <a:r>
            <a:rPr lang="en-US" sz="2200" kern="1200"/>
            <a:t>DAST (cut off score of 6), &amp; </a:t>
          </a:r>
        </a:p>
        <a:p>
          <a:pPr marL="228600" lvl="1" indent="-228600" algn="l" defTabSz="977900">
            <a:lnSpc>
              <a:spcPct val="90000"/>
            </a:lnSpc>
            <a:spcBef>
              <a:spcPct val="0"/>
            </a:spcBef>
            <a:spcAft>
              <a:spcPct val="20000"/>
            </a:spcAft>
            <a:buChar char="•"/>
          </a:pPr>
          <a:r>
            <a:rPr lang="en-US" sz="2200" kern="1200"/>
            <a:t>TICS</a:t>
          </a:r>
        </a:p>
      </dsp:txBody>
      <dsp:txXfrm>
        <a:off x="0" y="3725226"/>
        <a:ext cx="6797675" cy="1130220"/>
      </dsp:txXfrm>
    </dsp:sp>
    <dsp:sp modelId="{FA24B38B-B176-413D-9610-FD02C671A59C}">
      <dsp:nvSpPr>
        <dsp:cNvPr id="0" name=""/>
        <dsp:cNvSpPr/>
      </dsp:nvSpPr>
      <dsp:spPr>
        <a:xfrm>
          <a:off x="0" y="4855446"/>
          <a:ext cx="6797675" cy="6715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PTSD Checklist 5 (PCL 5) </a:t>
          </a:r>
        </a:p>
      </dsp:txBody>
      <dsp:txXfrm>
        <a:off x="32784" y="4888230"/>
        <a:ext cx="6732107" cy="606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6BF11-2BD7-481A-AB51-80604D1B7534}">
      <dsp:nvSpPr>
        <dsp:cNvPr id="0" name=""/>
        <dsp:cNvSpPr/>
      </dsp:nvSpPr>
      <dsp:spPr>
        <a:xfrm rot="5400000">
          <a:off x="738961" y="1307259"/>
          <a:ext cx="1264071" cy="2103386"/>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5E9DCF-786C-4683-BA08-624DE524A6DE}">
      <dsp:nvSpPr>
        <dsp:cNvPr id="0" name=""/>
        <dsp:cNvSpPr/>
      </dsp:nvSpPr>
      <dsp:spPr>
        <a:xfrm>
          <a:off x="527956" y="1935718"/>
          <a:ext cx="1898948" cy="166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Relative Rest, no exercise first few days, nap as needed, monitor symptoms </a:t>
          </a:r>
        </a:p>
      </dsp:txBody>
      <dsp:txXfrm>
        <a:off x="527956" y="1935718"/>
        <a:ext cx="1898948" cy="1664540"/>
      </dsp:txXfrm>
    </dsp:sp>
    <dsp:sp modelId="{1209E174-F6F1-46DA-B7D3-C54A2F76036B}">
      <dsp:nvSpPr>
        <dsp:cNvPr id="0" name=""/>
        <dsp:cNvSpPr/>
      </dsp:nvSpPr>
      <dsp:spPr>
        <a:xfrm>
          <a:off x="2068612" y="1152405"/>
          <a:ext cx="358292" cy="358292"/>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71AB38-4BFF-4AC7-987B-622931A75374}">
      <dsp:nvSpPr>
        <dsp:cNvPr id="0" name=""/>
        <dsp:cNvSpPr/>
      </dsp:nvSpPr>
      <dsp:spPr>
        <a:xfrm rot="5400000">
          <a:off x="3063645" y="732013"/>
          <a:ext cx="1264071" cy="2103386"/>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F600AD-8305-4E58-89F8-FD9369E8727A}">
      <dsp:nvSpPr>
        <dsp:cNvPr id="0" name=""/>
        <dsp:cNvSpPr/>
      </dsp:nvSpPr>
      <dsp:spPr>
        <a:xfrm>
          <a:off x="2852640" y="1360473"/>
          <a:ext cx="1898948" cy="166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Mild Activity and exercise, few days,  monitor symptoms</a:t>
          </a:r>
        </a:p>
      </dsp:txBody>
      <dsp:txXfrm>
        <a:off x="2852640" y="1360473"/>
        <a:ext cx="1898948" cy="1664540"/>
      </dsp:txXfrm>
    </dsp:sp>
    <dsp:sp modelId="{5C9EA0A2-A9C2-421B-B5B4-489A3E9C6909}">
      <dsp:nvSpPr>
        <dsp:cNvPr id="0" name=""/>
        <dsp:cNvSpPr/>
      </dsp:nvSpPr>
      <dsp:spPr>
        <a:xfrm>
          <a:off x="4393297" y="577160"/>
          <a:ext cx="358292" cy="358292"/>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D8DB47-BF59-4ACA-9CB5-9AD357E77DB9}">
      <dsp:nvSpPr>
        <dsp:cNvPr id="0" name=""/>
        <dsp:cNvSpPr/>
      </dsp:nvSpPr>
      <dsp:spPr>
        <a:xfrm rot="5400000">
          <a:off x="5388329" y="156768"/>
          <a:ext cx="1264071" cy="2103386"/>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5637DB-52B2-4466-9B18-A2847A3BC1E9}">
      <dsp:nvSpPr>
        <dsp:cNvPr id="0" name=""/>
        <dsp:cNvSpPr/>
      </dsp:nvSpPr>
      <dsp:spPr>
        <a:xfrm>
          <a:off x="5347926" y="775140"/>
          <a:ext cx="1898948" cy="166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Moderate Activity and exercise, few days, monitor symptoms</a:t>
          </a:r>
        </a:p>
      </dsp:txBody>
      <dsp:txXfrm>
        <a:off x="5347926" y="775140"/>
        <a:ext cx="1898948" cy="1664540"/>
      </dsp:txXfrm>
    </dsp:sp>
    <dsp:sp modelId="{4F7C0FA5-8917-467C-AEE2-E6C4C4F66882}">
      <dsp:nvSpPr>
        <dsp:cNvPr id="0" name=""/>
        <dsp:cNvSpPr/>
      </dsp:nvSpPr>
      <dsp:spPr>
        <a:xfrm>
          <a:off x="6717981" y="1914"/>
          <a:ext cx="358292" cy="358292"/>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A6B08C-3EBB-4147-9F04-B855A6CD6696}">
      <dsp:nvSpPr>
        <dsp:cNvPr id="0" name=""/>
        <dsp:cNvSpPr/>
      </dsp:nvSpPr>
      <dsp:spPr>
        <a:xfrm rot="5400000">
          <a:off x="7713014" y="-418477"/>
          <a:ext cx="1264071" cy="2103386"/>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28733-ADBC-4E56-B642-0D8BA13FF512}">
      <dsp:nvSpPr>
        <dsp:cNvPr id="0" name=""/>
        <dsp:cNvSpPr/>
      </dsp:nvSpPr>
      <dsp:spPr>
        <a:xfrm>
          <a:off x="7635353" y="210348"/>
          <a:ext cx="1898948" cy="166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Full Return to Activity and exercise, symptoms gone</a:t>
          </a:r>
        </a:p>
      </dsp:txBody>
      <dsp:txXfrm>
        <a:off x="7635353" y="210348"/>
        <a:ext cx="1898948" cy="1664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69085-6B82-4133-A8DE-B5196D15B160}">
      <dsp:nvSpPr>
        <dsp:cNvPr id="0" name=""/>
        <dsp:cNvSpPr/>
      </dsp:nvSpPr>
      <dsp:spPr>
        <a:xfrm>
          <a:off x="492727" y="478161"/>
          <a:ext cx="3199194" cy="3199194"/>
        </a:xfrm>
        <a:prstGeom prst="blockArc">
          <a:avLst>
            <a:gd name="adj1" fmla="val 11880000"/>
            <a:gd name="adj2" fmla="val 16200000"/>
            <a:gd name="adj3" fmla="val 4635"/>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B334ECD-6610-4A43-9FF6-336C2110BE5E}">
      <dsp:nvSpPr>
        <dsp:cNvPr id="0" name=""/>
        <dsp:cNvSpPr/>
      </dsp:nvSpPr>
      <dsp:spPr>
        <a:xfrm>
          <a:off x="492727" y="478161"/>
          <a:ext cx="3199194" cy="3199194"/>
        </a:xfrm>
        <a:prstGeom prst="blockArc">
          <a:avLst>
            <a:gd name="adj1" fmla="val 7560000"/>
            <a:gd name="adj2" fmla="val 11880000"/>
            <a:gd name="adj3" fmla="val 4635"/>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0F951FE-E5ED-4370-9D9D-5316A22851D9}">
      <dsp:nvSpPr>
        <dsp:cNvPr id="0" name=""/>
        <dsp:cNvSpPr/>
      </dsp:nvSpPr>
      <dsp:spPr>
        <a:xfrm>
          <a:off x="492727" y="478161"/>
          <a:ext cx="3199194" cy="3199194"/>
        </a:xfrm>
        <a:prstGeom prst="blockArc">
          <a:avLst>
            <a:gd name="adj1" fmla="val 3240000"/>
            <a:gd name="adj2" fmla="val 7560000"/>
            <a:gd name="adj3" fmla="val 4635"/>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4AA7896-5845-46AB-91E3-1400F7D205DD}">
      <dsp:nvSpPr>
        <dsp:cNvPr id="0" name=""/>
        <dsp:cNvSpPr/>
      </dsp:nvSpPr>
      <dsp:spPr>
        <a:xfrm>
          <a:off x="492727" y="478161"/>
          <a:ext cx="3199194" cy="3199194"/>
        </a:xfrm>
        <a:prstGeom prst="blockArc">
          <a:avLst>
            <a:gd name="adj1" fmla="val 20520000"/>
            <a:gd name="adj2" fmla="val 3240000"/>
            <a:gd name="adj3" fmla="val 4635"/>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4738077-0B05-4D1B-9C0D-F5225BD14024}">
      <dsp:nvSpPr>
        <dsp:cNvPr id="0" name=""/>
        <dsp:cNvSpPr/>
      </dsp:nvSpPr>
      <dsp:spPr>
        <a:xfrm>
          <a:off x="492727" y="478161"/>
          <a:ext cx="3199194" cy="3199194"/>
        </a:xfrm>
        <a:prstGeom prst="blockArc">
          <a:avLst>
            <a:gd name="adj1" fmla="val 16200000"/>
            <a:gd name="adj2" fmla="val 20520000"/>
            <a:gd name="adj3" fmla="val 463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44E0428-C21C-43D0-BCA5-9C70D7F58996}">
      <dsp:nvSpPr>
        <dsp:cNvPr id="0" name=""/>
        <dsp:cNvSpPr/>
      </dsp:nvSpPr>
      <dsp:spPr>
        <a:xfrm>
          <a:off x="1356741" y="1342175"/>
          <a:ext cx="1471166" cy="14711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0" tIns="69850" rIns="69850" bIns="69850" numCol="1" spcCol="1270" anchor="ctr" anchorCtr="0">
          <a:noAutofit/>
        </a:bodyPr>
        <a:lstStyle/>
        <a:p>
          <a:pPr marL="0" lvl="0" indent="0" algn="ctr" defTabSz="2444750">
            <a:lnSpc>
              <a:spcPct val="90000"/>
            </a:lnSpc>
            <a:spcBef>
              <a:spcPct val="0"/>
            </a:spcBef>
            <a:spcAft>
              <a:spcPct val="35000"/>
            </a:spcAft>
            <a:buNone/>
          </a:pPr>
          <a:r>
            <a:rPr lang="en-US" sz="5500" kern="1200" dirty="0"/>
            <a:t>TBI</a:t>
          </a:r>
        </a:p>
      </dsp:txBody>
      <dsp:txXfrm>
        <a:off x="1572188" y="1557622"/>
        <a:ext cx="1040272" cy="1040272"/>
      </dsp:txXfrm>
    </dsp:sp>
    <dsp:sp modelId="{F6CCC871-77CF-4460-A159-9F1ED05ACF33}">
      <dsp:nvSpPr>
        <dsp:cNvPr id="0" name=""/>
        <dsp:cNvSpPr/>
      </dsp:nvSpPr>
      <dsp:spPr>
        <a:xfrm>
          <a:off x="1577416" y="326"/>
          <a:ext cx="1029816" cy="102981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Sleep</a:t>
          </a:r>
        </a:p>
      </dsp:txBody>
      <dsp:txXfrm>
        <a:off x="1728229" y="151139"/>
        <a:ext cx="728190" cy="728190"/>
      </dsp:txXfrm>
    </dsp:sp>
    <dsp:sp modelId="{6BAA6108-AF92-4943-B3A3-AC646344AC53}">
      <dsp:nvSpPr>
        <dsp:cNvPr id="0" name=""/>
        <dsp:cNvSpPr/>
      </dsp:nvSpPr>
      <dsp:spPr>
        <a:xfrm>
          <a:off x="3063465" y="1080004"/>
          <a:ext cx="1029816" cy="102981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Fatigue</a:t>
          </a:r>
        </a:p>
      </dsp:txBody>
      <dsp:txXfrm>
        <a:off x="3214278" y="1230817"/>
        <a:ext cx="728190" cy="728190"/>
      </dsp:txXfrm>
    </dsp:sp>
    <dsp:sp modelId="{D72DD90E-2D49-45A9-9432-4E4A3F93005A}">
      <dsp:nvSpPr>
        <dsp:cNvPr id="0" name=""/>
        <dsp:cNvSpPr/>
      </dsp:nvSpPr>
      <dsp:spPr>
        <a:xfrm>
          <a:off x="2495845" y="2826959"/>
          <a:ext cx="1029816" cy="102981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Dep</a:t>
          </a:r>
        </a:p>
      </dsp:txBody>
      <dsp:txXfrm>
        <a:off x="2646658" y="2977772"/>
        <a:ext cx="728190" cy="728190"/>
      </dsp:txXfrm>
    </dsp:sp>
    <dsp:sp modelId="{4CDC45FD-E3BE-4B3D-BFBA-25C1A2A46221}">
      <dsp:nvSpPr>
        <dsp:cNvPr id="0" name=""/>
        <dsp:cNvSpPr/>
      </dsp:nvSpPr>
      <dsp:spPr>
        <a:xfrm>
          <a:off x="658988" y="2826959"/>
          <a:ext cx="1029816" cy="102981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Anxiety</a:t>
          </a:r>
        </a:p>
      </dsp:txBody>
      <dsp:txXfrm>
        <a:off x="809801" y="2977772"/>
        <a:ext cx="728190" cy="728190"/>
      </dsp:txXfrm>
    </dsp:sp>
    <dsp:sp modelId="{7F157A64-041C-4BC5-937E-50FCE827AB12}">
      <dsp:nvSpPr>
        <dsp:cNvPr id="0" name=""/>
        <dsp:cNvSpPr/>
      </dsp:nvSpPr>
      <dsp:spPr>
        <a:xfrm>
          <a:off x="91368" y="1080004"/>
          <a:ext cx="1029816" cy="1029816"/>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Pain</a:t>
          </a:r>
        </a:p>
      </dsp:txBody>
      <dsp:txXfrm>
        <a:off x="242181" y="1230817"/>
        <a:ext cx="728190" cy="7281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F80DD-FC5B-4971-9190-E50588A04F0E}">
      <dsp:nvSpPr>
        <dsp:cNvPr id="0" name=""/>
        <dsp:cNvSpPr/>
      </dsp:nvSpPr>
      <dsp:spPr>
        <a:xfrm>
          <a:off x="3579292" y="1990590"/>
          <a:ext cx="91440" cy="370590"/>
        </a:xfrm>
        <a:custGeom>
          <a:avLst/>
          <a:gdLst/>
          <a:ahLst/>
          <a:cxnLst/>
          <a:rect l="0" t="0" r="0" b="0"/>
          <a:pathLst>
            <a:path>
              <a:moveTo>
                <a:pt x="45720" y="0"/>
              </a:moveTo>
              <a:lnTo>
                <a:pt x="45720" y="37059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5B9CD6-BFC7-41E6-9409-3E7BD8DA0FF1}">
      <dsp:nvSpPr>
        <dsp:cNvPr id="0" name=""/>
        <dsp:cNvSpPr/>
      </dsp:nvSpPr>
      <dsp:spPr>
        <a:xfrm>
          <a:off x="2846310" y="810858"/>
          <a:ext cx="778701" cy="370590"/>
        </a:xfrm>
        <a:custGeom>
          <a:avLst/>
          <a:gdLst/>
          <a:ahLst/>
          <a:cxnLst/>
          <a:rect l="0" t="0" r="0" b="0"/>
          <a:pathLst>
            <a:path>
              <a:moveTo>
                <a:pt x="0" y="0"/>
              </a:moveTo>
              <a:lnTo>
                <a:pt x="0" y="252546"/>
              </a:lnTo>
              <a:lnTo>
                <a:pt x="778701" y="252546"/>
              </a:lnTo>
              <a:lnTo>
                <a:pt x="778701" y="3705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118087-7649-4878-A4CA-757EB91A4134}">
      <dsp:nvSpPr>
        <dsp:cNvPr id="0" name=""/>
        <dsp:cNvSpPr/>
      </dsp:nvSpPr>
      <dsp:spPr>
        <a:xfrm>
          <a:off x="2021889" y="3170322"/>
          <a:ext cx="91440" cy="370590"/>
        </a:xfrm>
        <a:custGeom>
          <a:avLst/>
          <a:gdLst/>
          <a:ahLst/>
          <a:cxnLst/>
          <a:rect l="0" t="0" r="0" b="0"/>
          <a:pathLst>
            <a:path>
              <a:moveTo>
                <a:pt x="45720" y="0"/>
              </a:moveTo>
              <a:lnTo>
                <a:pt x="45720" y="37059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DF8F07-660F-4BBB-BC4F-E7285DF072A3}">
      <dsp:nvSpPr>
        <dsp:cNvPr id="0" name=""/>
        <dsp:cNvSpPr/>
      </dsp:nvSpPr>
      <dsp:spPr>
        <a:xfrm>
          <a:off x="2021889" y="1990590"/>
          <a:ext cx="91440" cy="370590"/>
        </a:xfrm>
        <a:custGeom>
          <a:avLst/>
          <a:gdLst/>
          <a:ahLst/>
          <a:cxnLst/>
          <a:rect l="0" t="0" r="0" b="0"/>
          <a:pathLst>
            <a:path>
              <a:moveTo>
                <a:pt x="45720" y="0"/>
              </a:moveTo>
              <a:lnTo>
                <a:pt x="45720" y="37059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C4A2EA-1FA9-4411-B91C-D2ABC5FCB8A4}">
      <dsp:nvSpPr>
        <dsp:cNvPr id="0" name=""/>
        <dsp:cNvSpPr/>
      </dsp:nvSpPr>
      <dsp:spPr>
        <a:xfrm>
          <a:off x="2067609" y="810858"/>
          <a:ext cx="778701" cy="370590"/>
        </a:xfrm>
        <a:custGeom>
          <a:avLst/>
          <a:gdLst/>
          <a:ahLst/>
          <a:cxnLst/>
          <a:rect l="0" t="0" r="0" b="0"/>
          <a:pathLst>
            <a:path>
              <a:moveTo>
                <a:pt x="778701" y="0"/>
              </a:moveTo>
              <a:lnTo>
                <a:pt x="778701" y="252546"/>
              </a:lnTo>
              <a:lnTo>
                <a:pt x="0" y="252546"/>
              </a:lnTo>
              <a:lnTo>
                <a:pt x="0" y="3705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6D5FE3-5154-4BF7-9439-8A2A6A181246}">
      <dsp:nvSpPr>
        <dsp:cNvPr id="0" name=""/>
        <dsp:cNvSpPr/>
      </dsp:nvSpPr>
      <dsp:spPr>
        <a:xfrm>
          <a:off x="2209191" y="1717"/>
          <a:ext cx="1274238" cy="809141"/>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2B53D8-D6B0-4511-92F8-6591AE41B217}">
      <dsp:nvSpPr>
        <dsp:cNvPr id="0" name=""/>
        <dsp:cNvSpPr/>
      </dsp:nvSpPr>
      <dsp:spPr>
        <a:xfrm>
          <a:off x="2350773" y="136220"/>
          <a:ext cx="1274238" cy="80914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Ask</a:t>
          </a:r>
        </a:p>
      </dsp:txBody>
      <dsp:txXfrm>
        <a:off x="2374472" y="159919"/>
        <a:ext cx="1226840" cy="761743"/>
      </dsp:txXfrm>
    </dsp:sp>
    <dsp:sp modelId="{33268DFA-3D26-4AD4-A89E-F0F03312DEBB}">
      <dsp:nvSpPr>
        <dsp:cNvPr id="0" name=""/>
        <dsp:cNvSpPr/>
      </dsp:nvSpPr>
      <dsp:spPr>
        <a:xfrm>
          <a:off x="1430490" y="1181449"/>
          <a:ext cx="1274238" cy="80914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FA77E6-A790-4DF7-A793-688F572970D1}">
      <dsp:nvSpPr>
        <dsp:cNvPr id="0" name=""/>
        <dsp:cNvSpPr/>
      </dsp:nvSpPr>
      <dsp:spPr>
        <a:xfrm>
          <a:off x="1572072" y="1315952"/>
          <a:ext cx="1274238" cy="80914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Probe</a:t>
          </a:r>
        </a:p>
      </dsp:txBody>
      <dsp:txXfrm>
        <a:off x="1595771" y="1339651"/>
        <a:ext cx="1226840" cy="761743"/>
      </dsp:txXfrm>
    </dsp:sp>
    <dsp:sp modelId="{E245AB3E-0ADF-4166-8085-060960398C77}">
      <dsp:nvSpPr>
        <dsp:cNvPr id="0" name=""/>
        <dsp:cNvSpPr/>
      </dsp:nvSpPr>
      <dsp:spPr>
        <a:xfrm>
          <a:off x="1430490" y="2361181"/>
          <a:ext cx="1274238" cy="80914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D56477-2B58-42C6-8D86-52B39B856747}">
      <dsp:nvSpPr>
        <dsp:cNvPr id="0" name=""/>
        <dsp:cNvSpPr/>
      </dsp:nvSpPr>
      <dsp:spPr>
        <a:xfrm>
          <a:off x="1572072" y="2495684"/>
          <a:ext cx="1274238" cy="809141"/>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Ask</a:t>
          </a:r>
        </a:p>
      </dsp:txBody>
      <dsp:txXfrm>
        <a:off x="1595771" y="2519383"/>
        <a:ext cx="1226840" cy="761743"/>
      </dsp:txXfrm>
    </dsp:sp>
    <dsp:sp modelId="{20307C79-DE68-4806-A167-A9404DE17014}">
      <dsp:nvSpPr>
        <dsp:cNvPr id="0" name=""/>
        <dsp:cNvSpPr/>
      </dsp:nvSpPr>
      <dsp:spPr>
        <a:xfrm>
          <a:off x="1430490" y="3540913"/>
          <a:ext cx="1274238" cy="8091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81430D-77AE-4104-B886-26DFC9ED43AF}">
      <dsp:nvSpPr>
        <dsp:cNvPr id="0" name=""/>
        <dsp:cNvSpPr/>
      </dsp:nvSpPr>
      <dsp:spPr>
        <a:xfrm>
          <a:off x="1572072" y="3675416"/>
          <a:ext cx="1274238" cy="8091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Provide</a:t>
          </a:r>
        </a:p>
      </dsp:txBody>
      <dsp:txXfrm>
        <a:off x="1595771" y="3699115"/>
        <a:ext cx="1226840" cy="761743"/>
      </dsp:txXfrm>
    </dsp:sp>
    <dsp:sp modelId="{8565E118-30C6-46C9-AF56-737B35EEDAC1}">
      <dsp:nvSpPr>
        <dsp:cNvPr id="0" name=""/>
        <dsp:cNvSpPr/>
      </dsp:nvSpPr>
      <dsp:spPr>
        <a:xfrm>
          <a:off x="2987893" y="1181449"/>
          <a:ext cx="1274238" cy="80914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4F4D82-24C4-4873-9EA5-E491FCAAC637}">
      <dsp:nvSpPr>
        <dsp:cNvPr id="0" name=""/>
        <dsp:cNvSpPr/>
      </dsp:nvSpPr>
      <dsp:spPr>
        <a:xfrm>
          <a:off x="3129475" y="1315952"/>
          <a:ext cx="1274238" cy="80914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Provide</a:t>
          </a:r>
        </a:p>
      </dsp:txBody>
      <dsp:txXfrm>
        <a:off x="3153174" y="1339651"/>
        <a:ext cx="1226840" cy="761743"/>
      </dsp:txXfrm>
    </dsp:sp>
    <dsp:sp modelId="{CF4184D4-0CCE-4345-9393-4E51C92BA09C}">
      <dsp:nvSpPr>
        <dsp:cNvPr id="0" name=""/>
        <dsp:cNvSpPr/>
      </dsp:nvSpPr>
      <dsp:spPr>
        <a:xfrm>
          <a:off x="2987893" y="2361181"/>
          <a:ext cx="1274238" cy="80914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343FBA-0C8B-44AD-A63A-C8F124F4AB59}">
      <dsp:nvSpPr>
        <dsp:cNvPr id="0" name=""/>
        <dsp:cNvSpPr/>
      </dsp:nvSpPr>
      <dsp:spPr>
        <a:xfrm>
          <a:off x="3129475" y="2495684"/>
          <a:ext cx="1274238" cy="809141"/>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Ask</a:t>
          </a:r>
        </a:p>
      </dsp:txBody>
      <dsp:txXfrm>
        <a:off x="3153174" y="2519383"/>
        <a:ext cx="1226840" cy="7617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3784F-53F5-4B9C-9C2D-2802798B2FF9}">
      <dsp:nvSpPr>
        <dsp:cNvPr id="0" name=""/>
        <dsp:cNvSpPr/>
      </dsp:nvSpPr>
      <dsp:spPr>
        <a:xfrm>
          <a:off x="289934" y="824209"/>
          <a:ext cx="2665251" cy="2842457"/>
        </a:xfrm>
        <a:prstGeom prst="roundRect">
          <a:avLst>
            <a:gd name="adj" fmla="val 10000"/>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Awareness</a:t>
          </a:r>
        </a:p>
        <a:p>
          <a:pPr marL="171450" lvl="1" indent="-171450" algn="l" defTabSz="711200">
            <a:lnSpc>
              <a:spcPct val="90000"/>
            </a:lnSpc>
            <a:spcBef>
              <a:spcPct val="0"/>
            </a:spcBef>
            <a:spcAft>
              <a:spcPct val="15000"/>
            </a:spcAft>
            <a:buChar char="•"/>
          </a:pPr>
          <a:r>
            <a:rPr lang="en-US" sz="1600" kern="1200" dirty="0"/>
            <a:t>Low Insight</a:t>
          </a:r>
        </a:p>
        <a:p>
          <a:pPr marL="171450" lvl="1" indent="-171450" algn="l" defTabSz="711200">
            <a:lnSpc>
              <a:spcPct val="90000"/>
            </a:lnSpc>
            <a:spcBef>
              <a:spcPct val="0"/>
            </a:spcBef>
            <a:spcAft>
              <a:spcPct val="15000"/>
            </a:spcAft>
            <a:buChar char="•"/>
          </a:pPr>
          <a:r>
            <a:rPr lang="en-US" sz="1600" kern="1200" dirty="0"/>
            <a:t>Environmental support</a:t>
          </a:r>
        </a:p>
        <a:p>
          <a:pPr marL="171450" lvl="1" indent="-171450" algn="l" defTabSz="711200">
            <a:lnSpc>
              <a:spcPct val="90000"/>
            </a:lnSpc>
            <a:spcBef>
              <a:spcPct val="0"/>
            </a:spcBef>
            <a:spcAft>
              <a:spcPct val="15000"/>
            </a:spcAft>
            <a:buChar char="•"/>
          </a:pPr>
          <a:r>
            <a:rPr lang="en-US" sz="1600" kern="1200" dirty="0"/>
            <a:t>External strategies</a:t>
          </a:r>
        </a:p>
        <a:p>
          <a:pPr marL="171450" lvl="1" indent="-171450" algn="l" defTabSz="711200">
            <a:lnSpc>
              <a:spcPct val="90000"/>
            </a:lnSpc>
            <a:spcBef>
              <a:spcPct val="0"/>
            </a:spcBef>
            <a:spcAft>
              <a:spcPct val="15000"/>
            </a:spcAft>
            <a:buChar char="•"/>
          </a:pPr>
          <a:r>
            <a:rPr lang="en-US" sz="1600" kern="1200" dirty="0"/>
            <a:t>Intensive therapies</a:t>
          </a:r>
        </a:p>
        <a:p>
          <a:pPr marL="171450" lvl="1" indent="-171450" algn="l" defTabSz="711200">
            <a:lnSpc>
              <a:spcPct val="90000"/>
            </a:lnSpc>
            <a:spcBef>
              <a:spcPct val="0"/>
            </a:spcBef>
            <a:spcAft>
              <a:spcPct val="15000"/>
            </a:spcAft>
            <a:buChar char="•"/>
          </a:pPr>
          <a:r>
            <a:rPr lang="en-US" sz="1600" kern="1200" dirty="0"/>
            <a:t>Crisis mode</a:t>
          </a:r>
        </a:p>
      </dsp:txBody>
      <dsp:txXfrm>
        <a:off x="355347" y="889622"/>
        <a:ext cx="2534425" cy="2102533"/>
      </dsp:txXfrm>
    </dsp:sp>
    <dsp:sp modelId="{EA9B46B9-00E2-46CA-B641-CCB0554AE5BF}">
      <dsp:nvSpPr>
        <dsp:cNvPr id="0" name=""/>
        <dsp:cNvSpPr/>
      </dsp:nvSpPr>
      <dsp:spPr>
        <a:xfrm>
          <a:off x="1890838" y="1250597"/>
          <a:ext cx="3074544" cy="3074544"/>
        </a:xfrm>
        <a:prstGeom prst="leftCircularArrow">
          <a:avLst>
            <a:gd name="adj1" fmla="val 3591"/>
            <a:gd name="adj2" fmla="val 446560"/>
            <a:gd name="adj3" fmla="val 2220656"/>
            <a:gd name="adj4" fmla="val 9023074"/>
            <a:gd name="adj5" fmla="val 419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FBCDE72B-72E0-4E04-B2CC-6C5A0FD0C135}">
      <dsp:nvSpPr>
        <dsp:cNvPr id="0" name=""/>
        <dsp:cNvSpPr/>
      </dsp:nvSpPr>
      <dsp:spPr>
        <a:xfrm>
          <a:off x="882212" y="2873516"/>
          <a:ext cx="2369112" cy="942117"/>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57150" rIns="85725" bIns="57150" numCol="1" spcCol="1270" anchor="ctr" anchorCtr="0">
          <a:noAutofit/>
        </a:bodyPr>
        <a:lstStyle/>
        <a:p>
          <a:pPr marL="0" lvl="0" indent="0" algn="ctr" defTabSz="2000250">
            <a:lnSpc>
              <a:spcPct val="90000"/>
            </a:lnSpc>
            <a:spcBef>
              <a:spcPct val="0"/>
            </a:spcBef>
            <a:spcAft>
              <a:spcPct val="35000"/>
            </a:spcAft>
            <a:buNone/>
          </a:pPr>
          <a:r>
            <a:rPr lang="en-US" sz="4500" kern="1200" dirty="0"/>
            <a:t>Surviving</a:t>
          </a:r>
        </a:p>
      </dsp:txBody>
      <dsp:txXfrm>
        <a:off x="909806" y="2901110"/>
        <a:ext cx="2313924" cy="886929"/>
      </dsp:txXfrm>
    </dsp:sp>
    <dsp:sp modelId="{A078F7A3-12A1-4C25-BDE9-DA10FD6E7043}">
      <dsp:nvSpPr>
        <dsp:cNvPr id="0" name=""/>
        <dsp:cNvSpPr/>
      </dsp:nvSpPr>
      <dsp:spPr>
        <a:xfrm>
          <a:off x="3777104" y="962719"/>
          <a:ext cx="2665251" cy="2558264"/>
        </a:xfrm>
        <a:prstGeom prst="roundRect">
          <a:avLst>
            <a:gd name="adj" fmla="val 10000"/>
          </a:avLst>
        </a:prstGeom>
        <a:solidFill>
          <a:schemeClr val="lt1">
            <a:alpha val="90000"/>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Insight developing</a:t>
          </a:r>
        </a:p>
        <a:p>
          <a:pPr marL="171450" lvl="1" indent="-171450" algn="l" defTabSz="711200">
            <a:lnSpc>
              <a:spcPct val="90000"/>
            </a:lnSpc>
            <a:spcBef>
              <a:spcPct val="0"/>
            </a:spcBef>
            <a:spcAft>
              <a:spcPct val="15000"/>
            </a:spcAft>
            <a:buChar char="•"/>
          </a:pPr>
          <a:r>
            <a:rPr lang="en-US" sz="1600" kern="1200" dirty="0"/>
            <a:t>Focus on learning external and internal strategies</a:t>
          </a:r>
        </a:p>
        <a:p>
          <a:pPr marL="171450" lvl="1" indent="-171450" algn="l" defTabSz="711200">
            <a:lnSpc>
              <a:spcPct val="90000"/>
            </a:lnSpc>
            <a:spcBef>
              <a:spcPct val="0"/>
            </a:spcBef>
            <a:spcAft>
              <a:spcPct val="15000"/>
            </a:spcAft>
            <a:buChar char="•"/>
          </a:pPr>
          <a:r>
            <a:rPr lang="en-US" sz="1600" kern="1200" dirty="0"/>
            <a:t>Less intensive therapies</a:t>
          </a:r>
        </a:p>
        <a:p>
          <a:pPr marL="171450" lvl="1" indent="-171450" algn="l" defTabSz="711200">
            <a:lnSpc>
              <a:spcPct val="90000"/>
            </a:lnSpc>
            <a:spcBef>
              <a:spcPct val="0"/>
            </a:spcBef>
            <a:spcAft>
              <a:spcPct val="15000"/>
            </a:spcAft>
            <a:buChar char="•"/>
          </a:pPr>
          <a:r>
            <a:rPr lang="en-US" sz="1600" kern="1200" dirty="0"/>
            <a:t>Intermittent crises</a:t>
          </a:r>
        </a:p>
        <a:p>
          <a:pPr marL="171450" lvl="1" indent="-171450" algn="l" defTabSz="711200">
            <a:lnSpc>
              <a:spcPct val="90000"/>
            </a:lnSpc>
            <a:spcBef>
              <a:spcPct val="0"/>
            </a:spcBef>
            <a:spcAft>
              <a:spcPct val="15000"/>
            </a:spcAft>
            <a:buChar char="•"/>
          </a:pPr>
          <a:r>
            <a:rPr lang="en-US" sz="1600" kern="1200" dirty="0"/>
            <a:t>Environmental support </a:t>
          </a:r>
        </a:p>
      </dsp:txBody>
      <dsp:txXfrm>
        <a:off x="3835977" y="1569792"/>
        <a:ext cx="2547505" cy="1892318"/>
      </dsp:txXfrm>
    </dsp:sp>
    <dsp:sp modelId="{A9D8BB83-8D0E-461D-AF44-84F9695C5E87}">
      <dsp:nvSpPr>
        <dsp:cNvPr id="0" name=""/>
        <dsp:cNvSpPr/>
      </dsp:nvSpPr>
      <dsp:spPr>
        <a:xfrm>
          <a:off x="5139443" y="-662782"/>
          <a:ext cx="3724467" cy="3951145"/>
        </a:xfrm>
        <a:prstGeom prst="circularArrow">
          <a:avLst>
            <a:gd name="adj1" fmla="val 2794"/>
            <a:gd name="adj2" fmla="val 341001"/>
            <a:gd name="adj3" fmla="val 19484048"/>
            <a:gd name="adj4" fmla="val 12576071"/>
            <a:gd name="adj5" fmla="val 326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6DCCF2EA-7821-4F93-9DF5-5F600E56674B}">
      <dsp:nvSpPr>
        <dsp:cNvPr id="0" name=""/>
        <dsp:cNvSpPr/>
      </dsp:nvSpPr>
      <dsp:spPr>
        <a:xfrm>
          <a:off x="4264241" y="513963"/>
          <a:ext cx="2369112" cy="942117"/>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57150" rIns="85725" bIns="57150" numCol="1" spcCol="1270" anchor="ctr" anchorCtr="0">
          <a:noAutofit/>
        </a:bodyPr>
        <a:lstStyle/>
        <a:p>
          <a:pPr marL="0" lvl="0" indent="0" algn="ctr" defTabSz="2000250">
            <a:lnSpc>
              <a:spcPct val="90000"/>
            </a:lnSpc>
            <a:spcBef>
              <a:spcPct val="0"/>
            </a:spcBef>
            <a:spcAft>
              <a:spcPct val="35000"/>
            </a:spcAft>
            <a:buNone/>
          </a:pPr>
          <a:r>
            <a:rPr lang="en-US" sz="4500" kern="1200" dirty="0"/>
            <a:t>Healing	</a:t>
          </a:r>
        </a:p>
      </dsp:txBody>
      <dsp:txXfrm>
        <a:off x="4291835" y="541557"/>
        <a:ext cx="2313924" cy="886929"/>
      </dsp:txXfrm>
    </dsp:sp>
    <dsp:sp modelId="{559EF7FB-D889-4469-B687-8A01D3D884BF}">
      <dsp:nvSpPr>
        <dsp:cNvPr id="0" name=""/>
        <dsp:cNvSpPr/>
      </dsp:nvSpPr>
      <dsp:spPr>
        <a:xfrm>
          <a:off x="7625256" y="489551"/>
          <a:ext cx="2665251" cy="3204644"/>
        </a:xfrm>
        <a:prstGeom prst="roundRect">
          <a:avLst>
            <a:gd name="adj" fmla="val 10000"/>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High Insight &amp; Awareness</a:t>
          </a:r>
        </a:p>
        <a:p>
          <a:pPr marL="171450" lvl="1" indent="-171450" algn="l" defTabSz="711200">
            <a:lnSpc>
              <a:spcPct val="90000"/>
            </a:lnSpc>
            <a:spcBef>
              <a:spcPct val="0"/>
            </a:spcBef>
            <a:spcAft>
              <a:spcPct val="15000"/>
            </a:spcAft>
            <a:buChar char="•"/>
          </a:pPr>
          <a:r>
            <a:rPr lang="en-US" sz="1600" kern="1200" dirty="0"/>
            <a:t>Focus on Generalizing skills to environment</a:t>
          </a:r>
        </a:p>
        <a:p>
          <a:pPr marL="171450" lvl="1" indent="-171450" algn="l" defTabSz="711200">
            <a:lnSpc>
              <a:spcPct val="90000"/>
            </a:lnSpc>
            <a:spcBef>
              <a:spcPct val="0"/>
            </a:spcBef>
            <a:spcAft>
              <a:spcPct val="15000"/>
            </a:spcAft>
            <a:buChar char="•"/>
          </a:pPr>
          <a:r>
            <a:rPr lang="en-US" sz="1600" kern="1200" dirty="0"/>
            <a:t>Fewer therapy sessions</a:t>
          </a:r>
        </a:p>
        <a:p>
          <a:pPr marL="171450" lvl="1" indent="-171450" algn="l" defTabSz="711200">
            <a:lnSpc>
              <a:spcPct val="90000"/>
            </a:lnSpc>
            <a:spcBef>
              <a:spcPct val="0"/>
            </a:spcBef>
            <a:spcAft>
              <a:spcPct val="15000"/>
            </a:spcAft>
            <a:buChar char="•"/>
          </a:pPr>
          <a:r>
            <a:rPr lang="en-US" sz="1600" kern="1200" dirty="0"/>
            <a:t>Minimal environmental support</a:t>
          </a:r>
        </a:p>
        <a:p>
          <a:pPr marL="171450" lvl="1" indent="-171450" algn="l" defTabSz="711200">
            <a:lnSpc>
              <a:spcPct val="90000"/>
            </a:lnSpc>
            <a:spcBef>
              <a:spcPct val="0"/>
            </a:spcBef>
            <a:spcAft>
              <a:spcPct val="15000"/>
            </a:spcAft>
            <a:buChar char="•"/>
          </a:pPr>
          <a:r>
            <a:rPr lang="en-US" sz="1600" kern="1200" dirty="0"/>
            <a:t>Engaged in community</a:t>
          </a:r>
        </a:p>
        <a:p>
          <a:pPr marL="171450" lvl="1" indent="-171450" algn="l" defTabSz="711200">
            <a:lnSpc>
              <a:spcPct val="90000"/>
            </a:lnSpc>
            <a:spcBef>
              <a:spcPct val="0"/>
            </a:spcBef>
            <a:spcAft>
              <a:spcPct val="15000"/>
            </a:spcAft>
            <a:buChar char="•"/>
          </a:pPr>
          <a:r>
            <a:rPr lang="en-US" sz="1600" kern="1200" dirty="0"/>
            <a:t>Mood good</a:t>
          </a:r>
        </a:p>
        <a:p>
          <a:pPr marL="171450" lvl="1" indent="-171450" algn="l" defTabSz="711200">
            <a:lnSpc>
              <a:spcPct val="90000"/>
            </a:lnSpc>
            <a:spcBef>
              <a:spcPct val="0"/>
            </a:spcBef>
            <a:spcAft>
              <a:spcPct val="15000"/>
            </a:spcAft>
            <a:buChar char="•"/>
          </a:pPr>
          <a:r>
            <a:rPr lang="en-US" sz="1600" kern="1200" dirty="0"/>
            <a:t>Few to no crises</a:t>
          </a:r>
        </a:p>
        <a:p>
          <a:pPr marL="171450" lvl="1" indent="-171450" algn="l" defTabSz="711200">
            <a:lnSpc>
              <a:spcPct val="90000"/>
            </a:lnSpc>
            <a:spcBef>
              <a:spcPct val="0"/>
            </a:spcBef>
            <a:spcAft>
              <a:spcPct val="15000"/>
            </a:spcAft>
            <a:buChar char="•"/>
          </a:pPr>
          <a:r>
            <a:rPr lang="en-US" sz="1600" kern="1200" dirty="0"/>
            <a:t>Good self-advocacy skills</a:t>
          </a:r>
        </a:p>
        <a:p>
          <a:pPr marL="57150" lvl="1" indent="-57150" algn="l" defTabSz="444500">
            <a:lnSpc>
              <a:spcPct val="90000"/>
            </a:lnSpc>
            <a:spcBef>
              <a:spcPct val="0"/>
            </a:spcBef>
            <a:spcAft>
              <a:spcPct val="15000"/>
            </a:spcAft>
            <a:buChar char="•"/>
          </a:pPr>
          <a:endParaRPr lang="en-US" sz="1000" kern="1200" dirty="0"/>
        </a:p>
      </dsp:txBody>
      <dsp:txXfrm>
        <a:off x="7699004" y="563299"/>
        <a:ext cx="2517755" cy="2370439"/>
      </dsp:txXfrm>
    </dsp:sp>
    <dsp:sp modelId="{0C42CEAC-692C-4BF6-9C14-2A5E4CD727A3}">
      <dsp:nvSpPr>
        <dsp:cNvPr id="0" name=""/>
        <dsp:cNvSpPr/>
      </dsp:nvSpPr>
      <dsp:spPr>
        <a:xfrm>
          <a:off x="8089815" y="3483517"/>
          <a:ext cx="2369112" cy="942117"/>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57150" rIns="85725" bIns="57150" numCol="1" spcCol="1270" anchor="ctr" anchorCtr="0">
          <a:noAutofit/>
        </a:bodyPr>
        <a:lstStyle/>
        <a:p>
          <a:pPr marL="0" lvl="0" indent="0" algn="ctr" defTabSz="2000250">
            <a:lnSpc>
              <a:spcPct val="90000"/>
            </a:lnSpc>
            <a:spcBef>
              <a:spcPct val="0"/>
            </a:spcBef>
            <a:spcAft>
              <a:spcPct val="35000"/>
            </a:spcAft>
            <a:buNone/>
          </a:pPr>
          <a:r>
            <a:rPr lang="en-US" sz="4500" kern="1200" dirty="0"/>
            <a:t>Thriving</a:t>
          </a:r>
        </a:p>
      </dsp:txBody>
      <dsp:txXfrm>
        <a:off x="8117409" y="3511111"/>
        <a:ext cx="2313924" cy="8869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0F744-C409-4E38-A979-6D04549E3D50}">
      <dsp:nvSpPr>
        <dsp:cNvPr id="0" name=""/>
        <dsp:cNvSpPr/>
      </dsp:nvSpPr>
      <dsp:spPr>
        <a:xfrm>
          <a:off x="50778" y="4855"/>
          <a:ext cx="2054615" cy="60634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Rehab TX</a:t>
          </a:r>
        </a:p>
      </dsp:txBody>
      <dsp:txXfrm>
        <a:off x="353948" y="4855"/>
        <a:ext cx="1448275" cy="606340"/>
      </dsp:txXfrm>
    </dsp:sp>
    <dsp:sp modelId="{2BC434A0-8E4D-41E2-9558-BE11C0CA9229}">
      <dsp:nvSpPr>
        <dsp:cNvPr id="0" name=""/>
        <dsp:cNvSpPr/>
      </dsp:nvSpPr>
      <dsp:spPr>
        <a:xfrm>
          <a:off x="1908333" y="56394"/>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r>
            <a:rPr lang="en-US" sz="800" kern="1200" dirty="0"/>
            <a:t>CTH UNMH</a:t>
          </a:r>
        </a:p>
      </dsp:txBody>
      <dsp:txXfrm>
        <a:off x="2159964" y="56394"/>
        <a:ext cx="754894" cy="503262"/>
      </dsp:txXfrm>
    </dsp:sp>
    <dsp:sp modelId="{6A10B13A-C82F-42B8-B7F2-994EF09C5635}">
      <dsp:nvSpPr>
        <dsp:cNvPr id="0" name=""/>
        <dsp:cNvSpPr/>
      </dsp:nvSpPr>
      <dsp:spPr>
        <a:xfrm>
          <a:off x="2990348" y="56394"/>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3241979" y="56394"/>
        <a:ext cx="754894" cy="503262"/>
      </dsp:txXfrm>
    </dsp:sp>
    <dsp:sp modelId="{5CB699F5-7B2E-4832-8D57-A96EF0F11DAF}">
      <dsp:nvSpPr>
        <dsp:cNvPr id="0" name=""/>
        <dsp:cNvSpPr/>
      </dsp:nvSpPr>
      <dsp:spPr>
        <a:xfrm>
          <a:off x="50778" y="696083"/>
          <a:ext cx="2059239" cy="60634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Counseling</a:t>
          </a:r>
        </a:p>
      </dsp:txBody>
      <dsp:txXfrm>
        <a:off x="353948" y="696083"/>
        <a:ext cx="1452899" cy="606340"/>
      </dsp:txXfrm>
    </dsp:sp>
    <dsp:sp modelId="{FBDE56C0-68E5-4281-81C9-89326914288A}">
      <dsp:nvSpPr>
        <dsp:cNvPr id="0" name=""/>
        <dsp:cNvSpPr/>
      </dsp:nvSpPr>
      <dsp:spPr>
        <a:xfrm>
          <a:off x="1912957" y="747622"/>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164588" y="747622"/>
        <a:ext cx="754894" cy="503262"/>
      </dsp:txXfrm>
    </dsp:sp>
    <dsp:sp modelId="{0D8021A9-49F4-40CB-92E6-87A06903FC0B}">
      <dsp:nvSpPr>
        <dsp:cNvPr id="0" name=""/>
        <dsp:cNvSpPr/>
      </dsp:nvSpPr>
      <dsp:spPr>
        <a:xfrm>
          <a:off x="2994971" y="747622"/>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3246602" y="747622"/>
        <a:ext cx="754894" cy="503262"/>
      </dsp:txXfrm>
    </dsp:sp>
    <dsp:sp modelId="{41A4065C-4E7E-405E-80FA-89D767FAE41B}">
      <dsp:nvSpPr>
        <dsp:cNvPr id="0" name=""/>
        <dsp:cNvSpPr/>
      </dsp:nvSpPr>
      <dsp:spPr>
        <a:xfrm>
          <a:off x="50778" y="1387312"/>
          <a:ext cx="1729783" cy="60634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Neurology</a:t>
          </a:r>
        </a:p>
      </dsp:txBody>
      <dsp:txXfrm>
        <a:off x="353948" y="1387312"/>
        <a:ext cx="1123443" cy="606340"/>
      </dsp:txXfrm>
    </dsp:sp>
    <dsp:sp modelId="{A0C3D0FE-115E-4048-9BD9-154DDAD7A3E7}">
      <dsp:nvSpPr>
        <dsp:cNvPr id="0" name=""/>
        <dsp:cNvSpPr/>
      </dsp:nvSpPr>
      <dsp:spPr>
        <a:xfrm>
          <a:off x="1583501" y="1438851"/>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t>UNMH</a:t>
          </a:r>
        </a:p>
      </dsp:txBody>
      <dsp:txXfrm>
        <a:off x="1835132" y="1438851"/>
        <a:ext cx="754894" cy="503262"/>
      </dsp:txXfrm>
    </dsp:sp>
    <dsp:sp modelId="{48601C21-6616-48F8-974F-805F7A00CDD9}">
      <dsp:nvSpPr>
        <dsp:cNvPr id="0" name=""/>
        <dsp:cNvSpPr/>
      </dsp:nvSpPr>
      <dsp:spPr>
        <a:xfrm>
          <a:off x="2665516" y="1438851"/>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Pres</a:t>
          </a:r>
        </a:p>
        <a:p>
          <a:pPr marL="0" lvl="0" indent="0" algn="ctr" defTabSz="800100">
            <a:lnSpc>
              <a:spcPct val="90000"/>
            </a:lnSpc>
            <a:spcBef>
              <a:spcPct val="0"/>
            </a:spcBef>
            <a:spcAft>
              <a:spcPct val="35000"/>
            </a:spcAft>
            <a:buNone/>
          </a:pPr>
          <a:r>
            <a:rPr lang="en-US" sz="1800" kern="1200" dirty="0"/>
            <a:t>Hosp</a:t>
          </a:r>
        </a:p>
      </dsp:txBody>
      <dsp:txXfrm>
        <a:off x="2917147" y="1438851"/>
        <a:ext cx="754894" cy="503262"/>
      </dsp:txXfrm>
    </dsp:sp>
    <dsp:sp modelId="{9E96D167-9A4C-4294-A050-9647571A6059}">
      <dsp:nvSpPr>
        <dsp:cNvPr id="0" name=""/>
        <dsp:cNvSpPr/>
      </dsp:nvSpPr>
      <dsp:spPr>
        <a:xfrm>
          <a:off x="50778" y="2078540"/>
          <a:ext cx="1907744" cy="60634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Psychiatry</a:t>
          </a:r>
        </a:p>
      </dsp:txBody>
      <dsp:txXfrm>
        <a:off x="353948" y="2078540"/>
        <a:ext cx="1301404" cy="606340"/>
      </dsp:txXfrm>
    </dsp:sp>
    <dsp:sp modelId="{CD562842-4162-451F-B43D-04AD9A8FE120}">
      <dsp:nvSpPr>
        <dsp:cNvPr id="0" name=""/>
        <dsp:cNvSpPr/>
      </dsp:nvSpPr>
      <dsp:spPr>
        <a:xfrm>
          <a:off x="1761462" y="2130079"/>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r>
            <a:rPr lang="en-US" sz="800" kern="1200" dirty="0"/>
            <a:t>Davin Quinn, MD UNMH</a:t>
          </a:r>
        </a:p>
      </dsp:txBody>
      <dsp:txXfrm>
        <a:off x="2013093" y="2130079"/>
        <a:ext cx="754894" cy="503262"/>
      </dsp:txXfrm>
    </dsp:sp>
    <dsp:sp modelId="{C46B32BD-D29A-485A-8EBC-4C2EFF2E7B29}">
      <dsp:nvSpPr>
        <dsp:cNvPr id="0" name=""/>
        <dsp:cNvSpPr/>
      </dsp:nvSpPr>
      <dsp:spPr>
        <a:xfrm>
          <a:off x="2843477" y="2130079"/>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3095108" y="2130079"/>
        <a:ext cx="754894" cy="503262"/>
      </dsp:txXfrm>
    </dsp:sp>
    <dsp:sp modelId="{38448F28-0A0B-4CF1-8BF8-E501AB94A262}">
      <dsp:nvSpPr>
        <dsp:cNvPr id="0" name=""/>
        <dsp:cNvSpPr/>
      </dsp:nvSpPr>
      <dsp:spPr>
        <a:xfrm>
          <a:off x="50778" y="2769768"/>
          <a:ext cx="2440233" cy="60634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Neuropsychology</a:t>
          </a:r>
        </a:p>
      </dsp:txBody>
      <dsp:txXfrm>
        <a:off x="353948" y="2769768"/>
        <a:ext cx="1833893" cy="606340"/>
      </dsp:txXfrm>
    </dsp:sp>
    <dsp:sp modelId="{FB0C34DF-98C0-45A5-9D65-2E947BDEB7B9}">
      <dsp:nvSpPr>
        <dsp:cNvPr id="0" name=""/>
        <dsp:cNvSpPr/>
      </dsp:nvSpPr>
      <dsp:spPr>
        <a:xfrm>
          <a:off x="2293951" y="2821307"/>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2545582" y="2821307"/>
        <a:ext cx="754894" cy="503262"/>
      </dsp:txXfrm>
    </dsp:sp>
    <dsp:sp modelId="{19529C8A-1CBC-4ED0-AFE2-70CC7F475648}">
      <dsp:nvSpPr>
        <dsp:cNvPr id="0" name=""/>
        <dsp:cNvSpPr/>
      </dsp:nvSpPr>
      <dsp:spPr>
        <a:xfrm>
          <a:off x="3375966" y="2821307"/>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3627597" y="2821307"/>
        <a:ext cx="754894" cy="503262"/>
      </dsp:txXfrm>
    </dsp:sp>
    <dsp:sp modelId="{20EB68FB-F451-49AF-9301-8D9881AD24D5}">
      <dsp:nvSpPr>
        <dsp:cNvPr id="0" name=""/>
        <dsp:cNvSpPr/>
      </dsp:nvSpPr>
      <dsp:spPr>
        <a:xfrm>
          <a:off x="50778" y="3460997"/>
          <a:ext cx="1515851" cy="60634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Vision</a:t>
          </a:r>
        </a:p>
      </dsp:txBody>
      <dsp:txXfrm>
        <a:off x="353948" y="3460997"/>
        <a:ext cx="909511" cy="606340"/>
      </dsp:txXfrm>
    </dsp:sp>
    <dsp:sp modelId="{5253EED6-C9C6-4E65-8081-FBB24A09E08D}">
      <dsp:nvSpPr>
        <dsp:cNvPr id="0" name=""/>
        <dsp:cNvSpPr/>
      </dsp:nvSpPr>
      <dsp:spPr>
        <a:xfrm>
          <a:off x="1369569" y="3512536"/>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r>
            <a:rPr lang="en-US" sz="800" kern="1200" dirty="0" err="1"/>
            <a:t>Invision</a:t>
          </a:r>
          <a:r>
            <a:rPr lang="en-US" sz="800" kern="1200" dirty="0"/>
            <a:t> Dr. M. Cohen DO	</a:t>
          </a:r>
        </a:p>
      </dsp:txBody>
      <dsp:txXfrm>
        <a:off x="1621200" y="3512536"/>
        <a:ext cx="754894" cy="503262"/>
      </dsp:txXfrm>
    </dsp:sp>
    <dsp:sp modelId="{DD181257-0222-4409-B656-BD08DB5C9202}">
      <dsp:nvSpPr>
        <dsp:cNvPr id="0" name=""/>
        <dsp:cNvSpPr/>
      </dsp:nvSpPr>
      <dsp:spPr>
        <a:xfrm>
          <a:off x="2451584" y="3512536"/>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2703215" y="3512536"/>
        <a:ext cx="754894" cy="503262"/>
      </dsp:txXfrm>
    </dsp:sp>
    <dsp:sp modelId="{E18FF41F-7B55-4103-A400-293E0592F075}">
      <dsp:nvSpPr>
        <dsp:cNvPr id="0" name=""/>
        <dsp:cNvSpPr/>
      </dsp:nvSpPr>
      <dsp:spPr>
        <a:xfrm>
          <a:off x="50778" y="4152225"/>
          <a:ext cx="1849687" cy="60634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Physiatry</a:t>
          </a:r>
        </a:p>
      </dsp:txBody>
      <dsp:txXfrm>
        <a:off x="353948" y="4152225"/>
        <a:ext cx="1243347" cy="606340"/>
      </dsp:txXfrm>
    </dsp:sp>
    <dsp:sp modelId="{63495906-CC69-471B-BCB1-5943DA3031FC}">
      <dsp:nvSpPr>
        <dsp:cNvPr id="0" name=""/>
        <dsp:cNvSpPr/>
      </dsp:nvSpPr>
      <dsp:spPr>
        <a:xfrm>
          <a:off x="1703405" y="4203764"/>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r>
            <a:rPr lang="en-US" sz="800" kern="1200" dirty="0"/>
            <a:t>W. Austin Davin, MD Lovelace - UNMH</a:t>
          </a:r>
        </a:p>
      </dsp:txBody>
      <dsp:txXfrm>
        <a:off x="1955036" y="4203764"/>
        <a:ext cx="754894" cy="503262"/>
      </dsp:txXfrm>
    </dsp:sp>
    <dsp:sp modelId="{C827A9D7-ED5F-474B-B7CC-B57CEC571705}">
      <dsp:nvSpPr>
        <dsp:cNvPr id="0" name=""/>
        <dsp:cNvSpPr/>
      </dsp:nvSpPr>
      <dsp:spPr>
        <a:xfrm>
          <a:off x="2785420" y="4203764"/>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3037051" y="4203764"/>
        <a:ext cx="754894" cy="503262"/>
      </dsp:txXfrm>
    </dsp:sp>
    <dsp:sp modelId="{634664CC-570D-488E-B716-27C369A302F8}">
      <dsp:nvSpPr>
        <dsp:cNvPr id="0" name=""/>
        <dsp:cNvSpPr/>
      </dsp:nvSpPr>
      <dsp:spPr>
        <a:xfrm>
          <a:off x="50778" y="4843453"/>
          <a:ext cx="1515851" cy="60634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Other</a:t>
          </a:r>
        </a:p>
      </dsp:txBody>
      <dsp:txXfrm>
        <a:off x="353948" y="4843453"/>
        <a:ext cx="909511" cy="606340"/>
      </dsp:txXfrm>
    </dsp:sp>
    <dsp:sp modelId="{5FD582CC-1867-4677-9CBF-46827297E20D}">
      <dsp:nvSpPr>
        <dsp:cNvPr id="0" name=""/>
        <dsp:cNvSpPr/>
      </dsp:nvSpPr>
      <dsp:spPr>
        <a:xfrm>
          <a:off x="1369569" y="4894992"/>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r>
            <a:rPr lang="en-US" sz="800" kern="1200" dirty="0"/>
            <a:t>BIANM</a:t>
          </a:r>
        </a:p>
      </dsp:txBody>
      <dsp:txXfrm>
        <a:off x="1621200" y="4894992"/>
        <a:ext cx="754894" cy="503262"/>
      </dsp:txXfrm>
    </dsp:sp>
    <dsp:sp modelId="{9168D0DA-5049-49A1-A8DE-0A7AB793D592}">
      <dsp:nvSpPr>
        <dsp:cNvPr id="0" name=""/>
        <dsp:cNvSpPr/>
      </dsp:nvSpPr>
      <dsp:spPr>
        <a:xfrm>
          <a:off x="2451584" y="4894992"/>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r>
            <a:rPr lang="en-US" sz="800" kern="1200" dirty="0"/>
            <a:t>BIAC</a:t>
          </a:r>
        </a:p>
      </dsp:txBody>
      <dsp:txXfrm>
        <a:off x="2703215" y="4894992"/>
        <a:ext cx="754894" cy="503262"/>
      </dsp:txXfrm>
    </dsp:sp>
    <dsp:sp modelId="{C00B989E-66E2-4642-84FD-604FA5DBD96C}">
      <dsp:nvSpPr>
        <dsp:cNvPr id="0" name=""/>
        <dsp:cNvSpPr/>
      </dsp:nvSpPr>
      <dsp:spPr>
        <a:xfrm>
          <a:off x="3533599" y="4894992"/>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r>
            <a:rPr lang="en-US" sz="800" kern="1200" dirty="0"/>
            <a:t>NMBIRC</a:t>
          </a:r>
        </a:p>
      </dsp:txBody>
      <dsp:txXfrm>
        <a:off x="3785230" y="4894992"/>
        <a:ext cx="754894" cy="503262"/>
      </dsp:txXfrm>
    </dsp:sp>
    <dsp:sp modelId="{8B7902A5-5874-4BF7-A15A-C176F2FB6A74}">
      <dsp:nvSpPr>
        <dsp:cNvPr id="0" name=""/>
        <dsp:cNvSpPr/>
      </dsp:nvSpPr>
      <dsp:spPr>
        <a:xfrm>
          <a:off x="4615614" y="4894992"/>
          <a:ext cx="1258156" cy="5032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None/>
          </a:pPr>
          <a:r>
            <a:rPr lang="en-US" sz="800" kern="1200" dirty="0"/>
            <a:t>NMCADV/SANE</a:t>
          </a:r>
        </a:p>
      </dsp:txBody>
      <dsp:txXfrm>
        <a:off x="4867245" y="4894992"/>
        <a:ext cx="754894" cy="5032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69EFF-12EE-4E11-94A1-C0A0CC0BC305}">
      <dsp:nvSpPr>
        <dsp:cNvPr id="0" name=""/>
        <dsp:cNvSpPr/>
      </dsp:nvSpPr>
      <dsp:spPr>
        <a:xfrm>
          <a:off x="1896828" y="1982941"/>
          <a:ext cx="1332636" cy="1332636"/>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6F8199E-61ED-4AC3-B721-B48FF897EDDF}">
      <dsp:nvSpPr>
        <dsp:cNvPr id="0" name=""/>
        <dsp:cNvSpPr/>
      </dsp:nvSpPr>
      <dsp:spPr>
        <a:xfrm>
          <a:off x="1806989" y="1065572"/>
          <a:ext cx="1545858" cy="89477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n-US" sz="2000" kern="1200" dirty="0"/>
            <a:t>Biological</a:t>
          </a:r>
        </a:p>
      </dsp:txBody>
      <dsp:txXfrm>
        <a:off x="1806989" y="1065572"/>
        <a:ext cx="1545858" cy="894770"/>
      </dsp:txXfrm>
    </dsp:sp>
    <dsp:sp modelId="{8E1C6496-069F-44AB-A745-C47060D89FA0}">
      <dsp:nvSpPr>
        <dsp:cNvPr id="0" name=""/>
        <dsp:cNvSpPr/>
      </dsp:nvSpPr>
      <dsp:spPr>
        <a:xfrm>
          <a:off x="2403763" y="2351129"/>
          <a:ext cx="1332636" cy="1332636"/>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155D11A-C0C2-43D3-8065-4C383AB3C4D5}">
      <dsp:nvSpPr>
        <dsp:cNvPr id="0" name=""/>
        <dsp:cNvSpPr/>
      </dsp:nvSpPr>
      <dsp:spPr>
        <a:xfrm>
          <a:off x="3421788" y="2302329"/>
          <a:ext cx="1949133" cy="97155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n-US" sz="2000" kern="1200" dirty="0"/>
            <a:t>Psychologica</a:t>
          </a:r>
          <a:r>
            <a:rPr lang="en-US" sz="1700" kern="1200" dirty="0"/>
            <a:t>l</a:t>
          </a:r>
        </a:p>
      </dsp:txBody>
      <dsp:txXfrm>
        <a:off x="3421788" y="2302329"/>
        <a:ext cx="1949133" cy="971551"/>
      </dsp:txXfrm>
    </dsp:sp>
    <dsp:sp modelId="{8BCE3C46-F589-4111-842E-6C15E929EAF1}">
      <dsp:nvSpPr>
        <dsp:cNvPr id="0" name=""/>
        <dsp:cNvSpPr/>
      </dsp:nvSpPr>
      <dsp:spPr>
        <a:xfrm>
          <a:off x="2210264" y="2947389"/>
          <a:ext cx="1332636" cy="1332636"/>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A119DB6-8C96-45B8-91CE-B8E8BBF4ABFF}">
      <dsp:nvSpPr>
        <dsp:cNvPr id="0" name=""/>
        <dsp:cNvSpPr/>
      </dsp:nvSpPr>
      <dsp:spPr>
        <a:xfrm>
          <a:off x="3236860" y="3742251"/>
          <a:ext cx="1741311" cy="9709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n-US" sz="2000" kern="1200" dirty="0"/>
            <a:t>Cognitive</a:t>
          </a:r>
        </a:p>
      </dsp:txBody>
      <dsp:txXfrm>
        <a:off x="3236860" y="3742251"/>
        <a:ext cx="1741311" cy="970920"/>
      </dsp:txXfrm>
    </dsp:sp>
    <dsp:sp modelId="{FADEFCAD-D98D-4A6D-9FAB-055F669E9848}">
      <dsp:nvSpPr>
        <dsp:cNvPr id="0" name=""/>
        <dsp:cNvSpPr/>
      </dsp:nvSpPr>
      <dsp:spPr>
        <a:xfrm>
          <a:off x="1583392" y="2947389"/>
          <a:ext cx="1332636" cy="1332636"/>
        </a:xfrm>
        <a:prstGeom prst="ellipse">
          <a:avLst/>
        </a:prstGeom>
        <a:solidFill>
          <a:srgbClr val="0070C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E0E1FE7-A3A6-4D80-8F12-17FB9C343B75}">
      <dsp:nvSpPr>
        <dsp:cNvPr id="0" name=""/>
        <dsp:cNvSpPr/>
      </dsp:nvSpPr>
      <dsp:spPr>
        <a:xfrm>
          <a:off x="470844" y="3784739"/>
          <a:ext cx="1438219" cy="9709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n-US" sz="2000" kern="1200" dirty="0"/>
            <a:t>Social</a:t>
          </a:r>
        </a:p>
      </dsp:txBody>
      <dsp:txXfrm>
        <a:off x="470844" y="3784739"/>
        <a:ext cx="1438219" cy="970920"/>
      </dsp:txXfrm>
    </dsp:sp>
    <dsp:sp modelId="{082EC446-C162-44AF-BF64-5DE01907681B}">
      <dsp:nvSpPr>
        <dsp:cNvPr id="0" name=""/>
        <dsp:cNvSpPr/>
      </dsp:nvSpPr>
      <dsp:spPr>
        <a:xfrm>
          <a:off x="1389893" y="2351129"/>
          <a:ext cx="1332636" cy="1332636"/>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EB4BE30-2BAB-4C22-84CE-03A55C2465D8}">
      <dsp:nvSpPr>
        <dsp:cNvPr id="0" name=""/>
        <dsp:cNvSpPr/>
      </dsp:nvSpPr>
      <dsp:spPr>
        <a:xfrm>
          <a:off x="121876" y="2296421"/>
          <a:ext cx="1540626" cy="9709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n-US" sz="2000" kern="1200" dirty="0"/>
            <a:t>Spiritual</a:t>
          </a:r>
        </a:p>
      </dsp:txBody>
      <dsp:txXfrm>
        <a:off x="121876" y="2296421"/>
        <a:ext cx="1540626" cy="9709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3AFEE-CCA7-461E-8BCA-F0CED1E96FA5}">
      <dsp:nvSpPr>
        <dsp:cNvPr id="0" name=""/>
        <dsp:cNvSpPr/>
      </dsp:nvSpPr>
      <dsp:spPr>
        <a:xfrm>
          <a:off x="1810877" y="2119"/>
          <a:ext cx="7243510" cy="109805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544" tIns="278906" rIns="140544" bIns="278906" numCol="1" spcCol="1270" anchor="ctr" anchorCtr="0">
          <a:noAutofit/>
        </a:bodyPr>
        <a:lstStyle/>
        <a:p>
          <a:pPr marL="0" lvl="0" indent="0" algn="l" defTabSz="844550">
            <a:lnSpc>
              <a:spcPct val="90000"/>
            </a:lnSpc>
            <a:spcBef>
              <a:spcPct val="0"/>
            </a:spcBef>
            <a:spcAft>
              <a:spcPct val="35000"/>
            </a:spcAft>
            <a:buNone/>
          </a:pPr>
          <a:r>
            <a:rPr lang="en-US" sz="1900" kern="1200"/>
            <a:t>Join community of professionals with similar interest and wide range of experience and knowledge.</a:t>
          </a:r>
        </a:p>
      </dsp:txBody>
      <dsp:txXfrm>
        <a:off x="1810877" y="2119"/>
        <a:ext cx="7243510" cy="1098057"/>
      </dsp:txXfrm>
    </dsp:sp>
    <dsp:sp modelId="{CA9FB661-7C14-48DE-918B-ECB2280873D7}">
      <dsp:nvSpPr>
        <dsp:cNvPr id="0" name=""/>
        <dsp:cNvSpPr/>
      </dsp:nvSpPr>
      <dsp:spPr>
        <a:xfrm>
          <a:off x="0" y="2119"/>
          <a:ext cx="1810877" cy="1098057"/>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26" tIns="108464" rIns="95826" bIns="108464" numCol="1" spcCol="1270" anchor="ctr" anchorCtr="0">
          <a:noAutofit/>
        </a:bodyPr>
        <a:lstStyle/>
        <a:p>
          <a:pPr marL="0" lvl="0" indent="0" algn="ctr" defTabSz="1066800">
            <a:lnSpc>
              <a:spcPct val="90000"/>
            </a:lnSpc>
            <a:spcBef>
              <a:spcPct val="0"/>
            </a:spcBef>
            <a:spcAft>
              <a:spcPct val="35000"/>
            </a:spcAft>
            <a:buNone/>
          </a:pPr>
          <a:r>
            <a:rPr lang="en-US" sz="2400" kern="1200"/>
            <a:t>Join</a:t>
          </a:r>
        </a:p>
      </dsp:txBody>
      <dsp:txXfrm>
        <a:off x="0" y="2119"/>
        <a:ext cx="1810877" cy="1098057"/>
      </dsp:txXfrm>
    </dsp:sp>
    <dsp:sp modelId="{9EA3204A-C7D2-4600-9C71-6946905CB9FB}">
      <dsp:nvSpPr>
        <dsp:cNvPr id="0" name=""/>
        <dsp:cNvSpPr/>
      </dsp:nvSpPr>
      <dsp:spPr>
        <a:xfrm>
          <a:off x="1810877" y="1166060"/>
          <a:ext cx="7243510" cy="109805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544" tIns="278906" rIns="140544" bIns="278906" numCol="1" spcCol="1270" anchor="ctr" anchorCtr="0">
          <a:noAutofit/>
        </a:bodyPr>
        <a:lstStyle/>
        <a:p>
          <a:pPr marL="0" lvl="0" indent="0" algn="l" defTabSz="844550">
            <a:lnSpc>
              <a:spcPct val="90000"/>
            </a:lnSpc>
            <a:spcBef>
              <a:spcPct val="0"/>
            </a:spcBef>
            <a:spcAft>
              <a:spcPct val="35000"/>
            </a:spcAft>
            <a:buNone/>
          </a:pPr>
          <a:r>
            <a:rPr lang="en-US" sz="1900" kern="1200"/>
            <a:t>Ask for help with issues.</a:t>
          </a:r>
        </a:p>
      </dsp:txBody>
      <dsp:txXfrm>
        <a:off x="1810877" y="1166060"/>
        <a:ext cx="7243510" cy="1098057"/>
      </dsp:txXfrm>
    </dsp:sp>
    <dsp:sp modelId="{56F222D1-5055-4E41-B9A2-8E867D546CE5}">
      <dsp:nvSpPr>
        <dsp:cNvPr id="0" name=""/>
        <dsp:cNvSpPr/>
      </dsp:nvSpPr>
      <dsp:spPr>
        <a:xfrm>
          <a:off x="0" y="1166060"/>
          <a:ext cx="1810877" cy="1098057"/>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26" tIns="108464" rIns="95826" bIns="108464" numCol="1" spcCol="1270" anchor="ctr" anchorCtr="0">
          <a:noAutofit/>
        </a:bodyPr>
        <a:lstStyle/>
        <a:p>
          <a:pPr marL="0" lvl="0" indent="0" algn="ctr" defTabSz="1066800">
            <a:lnSpc>
              <a:spcPct val="90000"/>
            </a:lnSpc>
            <a:spcBef>
              <a:spcPct val="0"/>
            </a:spcBef>
            <a:spcAft>
              <a:spcPct val="35000"/>
            </a:spcAft>
            <a:buNone/>
          </a:pPr>
          <a:r>
            <a:rPr lang="en-US" sz="2400" kern="1200"/>
            <a:t>Ask</a:t>
          </a:r>
        </a:p>
      </dsp:txBody>
      <dsp:txXfrm>
        <a:off x="0" y="1166060"/>
        <a:ext cx="1810877" cy="1098057"/>
      </dsp:txXfrm>
    </dsp:sp>
    <dsp:sp modelId="{CCA1AE7F-F3FD-4650-AB1A-9A33CC4A2163}">
      <dsp:nvSpPr>
        <dsp:cNvPr id="0" name=""/>
        <dsp:cNvSpPr/>
      </dsp:nvSpPr>
      <dsp:spPr>
        <a:xfrm>
          <a:off x="1810877" y="2330000"/>
          <a:ext cx="7243510" cy="1098057"/>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544" tIns="278906" rIns="140544" bIns="278906" numCol="1" spcCol="1270" anchor="ctr" anchorCtr="0">
          <a:noAutofit/>
        </a:bodyPr>
        <a:lstStyle/>
        <a:p>
          <a:pPr marL="0" lvl="0" indent="0" algn="l" defTabSz="844550">
            <a:lnSpc>
              <a:spcPct val="90000"/>
            </a:lnSpc>
            <a:spcBef>
              <a:spcPct val="0"/>
            </a:spcBef>
            <a:spcAft>
              <a:spcPct val="35000"/>
            </a:spcAft>
            <a:buNone/>
          </a:pPr>
          <a:r>
            <a:rPr lang="en-US" sz="1900" kern="1200"/>
            <a:t>Provide support and suggestions.</a:t>
          </a:r>
        </a:p>
      </dsp:txBody>
      <dsp:txXfrm>
        <a:off x="1810877" y="2330000"/>
        <a:ext cx="7243510" cy="1098057"/>
      </dsp:txXfrm>
    </dsp:sp>
    <dsp:sp modelId="{9391CD0F-5C73-4CE7-9F04-E4F3277599BE}">
      <dsp:nvSpPr>
        <dsp:cNvPr id="0" name=""/>
        <dsp:cNvSpPr/>
      </dsp:nvSpPr>
      <dsp:spPr>
        <a:xfrm>
          <a:off x="0" y="2330000"/>
          <a:ext cx="1810877" cy="1098057"/>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26" tIns="108464" rIns="95826" bIns="108464" numCol="1" spcCol="1270" anchor="ctr" anchorCtr="0">
          <a:noAutofit/>
        </a:bodyPr>
        <a:lstStyle/>
        <a:p>
          <a:pPr marL="0" lvl="0" indent="0" algn="ctr" defTabSz="1066800">
            <a:lnSpc>
              <a:spcPct val="90000"/>
            </a:lnSpc>
            <a:spcBef>
              <a:spcPct val="0"/>
            </a:spcBef>
            <a:spcAft>
              <a:spcPct val="35000"/>
            </a:spcAft>
            <a:buNone/>
          </a:pPr>
          <a:r>
            <a:rPr lang="en-US" sz="2400" kern="1200"/>
            <a:t>Provide</a:t>
          </a:r>
        </a:p>
      </dsp:txBody>
      <dsp:txXfrm>
        <a:off x="0" y="2330000"/>
        <a:ext cx="1810877" cy="1098057"/>
      </dsp:txXfrm>
    </dsp:sp>
    <dsp:sp modelId="{91AAAE4C-DDF6-48CC-A577-154FC179B327}">
      <dsp:nvSpPr>
        <dsp:cNvPr id="0" name=""/>
        <dsp:cNvSpPr/>
      </dsp:nvSpPr>
      <dsp:spPr>
        <a:xfrm>
          <a:off x="1810877" y="3493941"/>
          <a:ext cx="7243510" cy="109805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544" tIns="278906" rIns="140544" bIns="278906" numCol="1" spcCol="1270" anchor="ctr" anchorCtr="0">
          <a:noAutofit/>
        </a:bodyPr>
        <a:lstStyle/>
        <a:p>
          <a:pPr marL="0" lvl="0" indent="0" algn="l" defTabSz="844550">
            <a:lnSpc>
              <a:spcPct val="90000"/>
            </a:lnSpc>
            <a:spcBef>
              <a:spcPct val="0"/>
            </a:spcBef>
            <a:spcAft>
              <a:spcPct val="35000"/>
            </a:spcAft>
            <a:buNone/>
          </a:pPr>
          <a:r>
            <a:rPr lang="en-US" sz="1900" kern="1200"/>
            <a:t>Sign up by sending request with your email address, agency, location, and specialty to DVBICare@braininjurynm.org </a:t>
          </a:r>
        </a:p>
      </dsp:txBody>
      <dsp:txXfrm>
        <a:off x="1810877" y="3493941"/>
        <a:ext cx="7243510" cy="1098057"/>
      </dsp:txXfrm>
    </dsp:sp>
    <dsp:sp modelId="{36FF91C0-B735-4A8E-9494-C1F2B370D6B3}">
      <dsp:nvSpPr>
        <dsp:cNvPr id="0" name=""/>
        <dsp:cNvSpPr/>
      </dsp:nvSpPr>
      <dsp:spPr>
        <a:xfrm>
          <a:off x="0" y="3493941"/>
          <a:ext cx="1810877" cy="1098057"/>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26" tIns="108464" rIns="95826" bIns="108464" numCol="1" spcCol="1270" anchor="ctr" anchorCtr="0">
          <a:noAutofit/>
        </a:bodyPr>
        <a:lstStyle/>
        <a:p>
          <a:pPr marL="0" lvl="0" indent="0" algn="ctr" defTabSz="1066800">
            <a:lnSpc>
              <a:spcPct val="90000"/>
            </a:lnSpc>
            <a:spcBef>
              <a:spcPct val="0"/>
            </a:spcBef>
            <a:spcAft>
              <a:spcPct val="35000"/>
            </a:spcAft>
            <a:buNone/>
          </a:pPr>
          <a:r>
            <a:rPr lang="en-US" sz="2400" kern="1200"/>
            <a:t>Sign up</a:t>
          </a:r>
        </a:p>
      </dsp:txBody>
      <dsp:txXfrm>
        <a:off x="0" y="3493941"/>
        <a:ext cx="1810877" cy="10980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50C97A-9A83-4997-9AD0-D41AEAD036C5}" type="datetimeFigureOut">
              <a:rPr lang="en-US" smtClean="0"/>
              <a:t>6/30/2023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590EEE-7D95-4294-80C6-B5595DA6F37D}" type="slidenum">
              <a:rPr lang="en-US" smtClean="0"/>
              <a:t>‹#›</a:t>
            </a:fld>
            <a:endParaRPr lang="en-US"/>
          </a:p>
        </p:txBody>
      </p:sp>
    </p:spTree>
    <p:extLst>
      <p:ext uri="{BB962C8B-B14F-4D97-AF65-F5344CB8AC3E}">
        <p14:creationId xmlns:p14="http://schemas.microsoft.com/office/powerpoint/2010/main" val="4072743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EAFB8-505C-4633-A85B-DCC0572F610E}" type="slidenum">
              <a:rPr lang="en-US" smtClean="0"/>
              <a:t>5</a:t>
            </a:fld>
            <a:endParaRPr lang="en-US"/>
          </a:p>
        </p:txBody>
      </p:sp>
    </p:spTree>
    <p:extLst>
      <p:ext uri="{BB962C8B-B14F-4D97-AF65-F5344CB8AC3E}">
        <p14:creationId xmlns:p14="http://schemas.microsoft.com/office/powerpoint/2010/main" val="2309263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E1FCA-6394-4C06-B0E0-21FAC442B0F7}" type="slidenum">
              <a:rPr lang="en-US" smtClean="0"/>
              <a:t>94</a:t>
            </a:fld>
            <a:endParaRPr lang="en-US"/>
          </a:p>
        </p:txBody>
      </p:sp>
    </p:spTree>
    <p:extLst>
      <p:ext uri="{BB962C8B-B14F-4D97-AF65-F5344CB8AC3E}">
        <p14:creationId xmlns:p14="http://schemas.microsoft.com/office/powerpoint/2010/main" val="157752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30C5C-25CB-204A-9BED-1BCBAA57E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310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dirty="0"/>
          </a:p>
        </p:txBody>
      </p:sp>
      <p:sp>
        <p:nvSpPr>
          <p:cNvPr id="4" name="Slide Number Placeholder 3"/>
          <p:cNvSpPr>
            <a:spLocks noGrp="1"/>
          </p:cNvSpPr>
          <p:nvPr>
            <p:ph type="sldNum" sz="quarter" idx="5"/>
          </p:nvPr>
        </p:nvSpPr>
        <p:spPr/>
        <p:txBody>
          <a:bodyPr/>
          <a:lstStyle/>
          <a:p>
            <a:fld id="{3DA30C5C-25CB-204A-9BED-1BCBAA57E2D7}" type="slidenum">
              <a:rPr lang="en-US" smtClean="0"/>
              <a:t>32</a:t>
            </a:fld>
            <a:endParaRPr lang="en-US"/>
          </a:p>
        </p:txBody>
      </p:sp>
    </p:spTree>
    <p:extLst>
      <p:ext uri="{BB962C8B-B14F-4D97-AF65-F5344CB8AC3E}">
        <p14:creationId xmlns:p14="http://schemas.microsoft.com/office/powerpoint/2010/main" val="1020790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30C5C-25CB-204A-9BED-1BCBAA57E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999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puts out this card?  Has it been updated?</a:t>
            </a:r>
          </a:p>
        </p:txBody>
      </p:sp>
      <p:sp>
        <p:nvSpPr>
          <p:cNvPr id="4" name="Slide Number Placeholder 3"/>
          <p:cNvSpPr>
            <a:spLocks noGrp="1"/>
          </p:cNvSpPr>
          <p:nvPr>
            <p:ph type="sldNum" sz="quarter" idx="5"/>
          </p:nvPr>
        </p:nvSpPr>
        <p:spPr/>
        <p:txBody>
          <a:bodyPr/>
          <a:lstStyle/>
          <a:p>
            <a:fld id="{5A570A61-4CF8-434A-A61B-60E0636BEB68}" type="slidenum">
              <a:rPr lang="en-US" smtClean="0"/>
              <a:t>60</a:t>
            </a:fld>
            <a:endParaRPr lang="en-US"/>
          </a:p>
        </p:txBody>
      </p:sp>
    </p:spTree>
    <p:extLst>
      <p:ext uri="{BB962C8B-B14F-4D97-AF65-F5344CB8AC3E}">
        <p14:creationId xmlns:p14="http://schemas.microsoft.com/office/powerpoint/2010/main" val="26451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E212407E-D47C-47AB-88B1-51E2B1EDBA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E1E75011-2F3B-4379-A2D1-C9476E4E35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a:t>
            </a:r>
          </a:p>
        </p:txBody>
      </p:sp>
      <p:sp>
        <p:nvSpPr>
          <p:cNvPr id="51204" name="Slide Number Placeholder 3">
            <a:extLst>
              <a:ext uri="{FF2B5EF4-FFF2-40B4-BE49-F238E27FC236}">
                <a16:creationId xmlns:a16="http://schemas.microsoft.com/office/drawing/2014/main" id="{67A4B5CC-0F5D-430F-ADC1-CC569CDC0B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20180F-ACC8-40E9-85D0-37BE45C2E45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7928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570A61-4CF8-434A-A61B-60E0636BEB68}" type="slidenum">
              <a:rPr lang="en-US" smtClean="0"/>
              <a:t>63</a:t>
            </a:fld>
            <a:endParaRPr lang="en-US"/>
          </a:p>
        </p:txBody>
      </p:sp>
    </p:spTree>
    <p:extLst>
      <p:ext uri="{BB962C8B-B14F-4D97-AF65-F5344CB8AC3E}">
        <p14:creationId xmlns:p14="http://schemas.microsoft.com/office/powerpoint/2010/main" val="3771606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570A61-4CF8-434A-A61B-60E0636BEB68}" type="slidenum">
              <a:rPr lang="en-US" smtClean="0"/>
              <a:t>65</a:t>
            </a:fld>
            <a:endParaRPr lang="en-US"/>
          </a:p>
        </p:txBody>
      </p:sp>
    </p:spTree>
    <p:extLst>
      <p:ext uri="{BB962C8B-B14F-4D97-AF65-F5344CB8AC3E}">
        <p14:creationId xmlns:p14="http://schemas.microsoft.com/office/powerpoint/2010/main" val="1864321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5A570A61-4CF8-434A-A61B-60E0636BEB68}" type="slidenum">
              <a:rPr lang="en-US" smtClean="0"/>
              <a:t>66</a:t>
            </a:fld>
            <a:endParaRPr lang="en-US"/>
          </a:p>
        </p:txBody>
      </p:sp>
    </p:spTree>
    <p:extLst>
      <p:ext uri="{BB962C8B-B14F-4D97-AF65-F5344CB8AC3E}">
        <p14:creationId xmlns:p14="http://schemas.microsoft.com/office/powerpoint/2010/main" val="4080998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1F60-4634-FF02-78DC-8A4ED23C15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E6F809-69EF-192B-431E-2CCF7C890E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F43A7B-17EB-34B5-F2A5-98692181F905}"/>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9F7028AA-D111-FCBC-4A75-87707852CC24}"/>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F76836D5-F823-B183-74E6-D3D1A24BADC2}"/>
              </a:ext>
            </a:extLst>
          </p:cNvPr>
          <p:cNvSpPr>
            <a:spLocks noGrp="1"/>
          </p:cNvSpPr>
          <p:nvPr>
            <p:ph type="sldNum" sz="quarter" idx="12"/>
          </p:nvPr>
        </p:nvSpPr>
        <p:spPr/>
        <p:txBody>
          <a:bodyPr/>
          <a:lstStyle/>
          <a:p>
            <a:fld id="{D530F0E9-51BC-4114-A71D-EE32294F3D21}" type="slidenum">
              <a:rPr lang="en-US" smtClean="0"/>
              <a:t>‹#›</a:t>
            </a:fld>
            <a:endParaRPr lang="en-US"/>
          </a:p>
        </p:txBody>
      </p:sp>
    </p:spTree>
    <p:extLst>
      <p:ext uri="{BB962C8B-B14F-4D97-AF65-F5344CB8AC3E}">
        <p14:creationId xmlns:p14="http://schemas.microsoft.com/office/powerpoint/2010/main" val="1692123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CB450-39A4-8188-D0A9-F0F2DEEC16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80D7B4-206A-9FBF-C169-FE9C1022B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914D6-6A77-1C53-6DFC-02DB32D061C2}"/>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1A31CAA5-E59E-3557-348B-2FE849CE6549}"/>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2A1A7614-90D2-B634-E4DA-0B81DC05C8DB}"/>
              </a:ext>
            </a:extLst>
          </p:cNvPr>
          <p:cNvSpPr>
            <a:spLocks noGrp="1"/>
          </p:cNvSpPr>
          <p:nvPr>
            <p:ph type="sldNum" sz="quarter" idx="12"/>
          </p:nvPr>
        </p:nvSpPr>
        <p:spPr/>
        <p:txBody>
          <a:bodyPr/>
          <a:lstStyle/>
          <a:p>
            <a:fld id="{D530F0E9-51BC-4114-A71D-EE32294F3D21}" type="slidenum">
              <a:rPr lang="en-US" smtClean="0"/>
              <a:t>‹#›</a:t>
            </a:fld>
            <a:endParaRPr lang="en-US"/>
          </a:p>
        </p:txBody>
      </p:sp>
    </p:spTree>
    <p:extLst>
      <p:ext uri="{BB962C8B-B14F-4D97-AF65-F5344CB8AC3E}">
        <p14:creationId xmlns:p14="http://schemas.microsoft.com/office/powerpoint/2010/main" val="1002149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F116BD-BFDD-1812-F2B3-049C93B347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ED1374-4EFB-8095-48B7-70D6ECAA73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8E17A-3E20-65B1-4383-2DDFDB345E7F}"/>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D24DE560-4411-191B-C79C-CC2401E273B3}"/>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855CAAFD-A432-FB29-7A21-5E30753FFC1E}"/>
              </a:ext>
            </a:extLst>
          </p:cNvPr>
          <p:cNvSpPr>
            <a:spLocks noGrp="1"/>
          </p:cNvSpPr>
          <p:nvPr>
            <p:ph type="sldNum" sz="quarter" idx="12"/>
          </p:nvPr>
        </p:nvSpPr>
        <p:spPr/>
        <p:txBody>
          <a:bodyPr/>
          <a:lstStyle/>
          <a:p>
            <a:fld id="{D530F0E9-51BC-4114-A71D-EE32294F3D21}" type="slidenum">
              <a:rPr lang="en-US" smtClean="0"/>
              <a:t>‹#›</a:t>
            </a:fld>
            <a:endParaRPr lang="en-US"/>
          </a:p>
        </p:txBody>
      </p:sp>
    </p:spTree>
    <p:extLst>
      <p:ext uri="{BB962C8B-B14F-4D97-AF65-F5344CB8AC3E}">
        <p14:creationId xmlns:p14="http://schemas.microsoft.com/office/powerpoint/2010/main" val="1108999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61E4-B3EC-D362-B4B8-12F4800866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3C0ABC-5CBC-2683-9250-9B0B184F43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89F24-E659-B329-D658-CB3C4019A83B}"/>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DF92140F-F05A-8972-0A84-B38A04DE04C7}"/>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A8453045-DF0C-A104-323E-22D13A731189}"/>
              </a:ext>
            </a:extLst>
          </p:cNvPr>
          <p:cNvSpPr>
            <a:spLocks noGrp="1"/>
          </p:cNvSpPr>
          <p:nvPr>
            <p:ph type="sldNum" sz="quarter" idx="12"/>
          </p:nvPr>
        </p:nvSpPr>
        <p:spPr/>
        <p:txBody>
          <a:bodyPr/>
          <a:lstStyle/>
          <a:p>
            <a:fld id="{D530F0E9-51BC-4114-A71D-EE32294F3D21}" type="slidenum">
              <a:rPr lang="en-US" smtClean="0"/>
              <a:t>‹#›</a:t>
            </a:fld>
            <a:endParaRPr lang="en-US"/>
          </a:p>
        </p:txBody>
      </p:sp>
    </p:spTree>
    <p:extLst>
      <p:ext uri="{BB962C8B-B14F-4D97-AF65-F5344CB8AC3E}">
        <p14:creationId xmlns:p14="http://schemas.microsoft.com/office/powerpoint/2010/main" val="222537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0D8B-8D1E-F002-6307-9912C45310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1F5ECE-6A8C-06C2-E938-D09E1C7008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FD70F8-99C1-183A-5451-4A1B6BA6142B}"/>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236BF267-ED64-254F-77AC-471B84617760}"/>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0F432A68-A18C-82BF-241C-8A35052AEA5C}"/>
              </a:ext>
            </a:extLst>
          </p:cNvPr>
          <p:cNvSpPr>
            <a:spLocks noGrp="1"/>
          </p:cNvSpPr>
          <p:nvPr>
            <p:ph type="sldNum" sz="quarter" idx="12"/>
          </p:nvPr>
        </p:nvSpPr>
        <p:spPr/>
        <p:txBody>
          <a:bodyPr/>
          <a:lstStyle/>
          <a:p>
            <a:fld id="{D530F0E9-51BC-4114-A71D-EE32294F3D21}" type="slidenum">
              <a:rPr lang="en-US" smtClean="0"/>
              <a:t>‹#›</a:t>
            </a:fld>
            <a:endParaRPr lang="en-US"/>
          </a:p>
        </p:txBody>
      </p:sp>
    </p:spTree>
    <p:extLst>
      <p:ext uri="{BB962C8B-B14F-4D97-AF65-F5344CB8AC3E}">
        <p14:creationId xmlns:p14="http://schemas.microsoft.com/office/powerpoint/2010/main" val="218414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B3DB-A670-3782-793C-E44F457D4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EB5A3-98E5-6DF4-9D7B-7669DDDEFF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926B4-E71A-87C9-6457-E06710CA4B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DAE8C3-484A-2F64-AED0-637F3DA2F448}"/>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1B625D05-8962-8001-39A1-8733911A15E2}"/>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CDF6586C-4D26-CA3B-1A57-CA916A0B99DC}"/>
              </a:ext>
            </a:extLst>
          </p:cNvPr>
          <p:cNvSpPr>
            <a:spLocks noGrp="1"/>
          </p:cNvSpPr>
          <p:nvPr>
            <p:ph type="sldNum" sz="quarter" idx="12"/>
          </p:nvPr>
        </p:nvSpPr>
        <p:spPr/>
        <p:txBody>
          <a:bodyPr/>
          <a:lstStyle/>
          <a:p>
            <a:fld id="{D530F0E9-51BC-4114-A71D-EE32294F3D21}" type="slidenum">
              <a:rPr lang="en-US" smtClean="0"/>
              <a:t>‹#›</a:t>
            </a:fld>
            <a:endParaRPr lang="en-US"/>
          </a:p>
        </p:txBody>
      </p:sp>
    </p:spTree>
    <p:extLst>
      <p:ext uri="{BB962C8B-B14F-4D97-AF65-F5344CB8AC3E}">
        <p14:creationId xmlns:p14="http://schemas.microsoft.com/office/powerpoint/2010/main" val="4082439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395EA-26B7-CB0F-0FCA-77DBDCA905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04FC1C-C978-840C-4454-AE37CC099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BDF12-40EF-CCF3-6EE0-3FE20D3AFE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B4F4DF-B446-D562-69E3-3F56145EA3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310008-6E0D-CA54-854D-D7E33615F0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4E1A56-AC5E-A0D4-160F-7A1F521160CC}"/>
              </a:ext>
            </a:extLst>
          </p:cNvPr>
          <p:cNvSpPr>
            <a:spLocks noGrp="1"/>
          </p:cNvSpPr>
          <p:nvPr>
            <p:ph type="dt" sz="half" idx="10"/>
          </p:nvPr>
        </p:nvSpPr>
        <p:spPr/>
        <p:txBody>
          <a:bodyPr/>
          <a:lstStyle/>
          <a:p>
            <a:r>
              <a:rPr lang="en-US"/>
              <a:t>6/10/2023</a:t>
            </a:r>
          </a:p>
        </p:txBody>
      </p:sp>
      <p:sp>
        <p:nvSpPr>
          <p:cNvPr id="8" name="Footer Placeholder 7">
            <a:extLst>
              <a:ext uri="{FF2B5EF4-FFF2-40B4-BE49-F238E27FC236}">
                <a16:creationId xmlns:a16="http://schemas.microsoft.com/office/drawing/2014/main" id="{A596C174-B15E-E8FC-BD98-E819DE6745A0}"/>
              </a:ext>
            </a:extLst>
          </p:cNvPr>
          <p:cNvSpPr>
            <a:spLocks noGrp="1"/>
          </p:cNvSpPr>
          <p:nvPr>
            <p:ph type="ftr" sz="quarter" idx="11"/>
          </p:nvPr>
        </p:nvSpPr>
        <p:spPr/>
        <p:txBody>
          <a:bodyPr/>
          <a:lstStyle/>
          <a:p>
            <a:r>
              <a:rPr lang="en-US"/>
              <a:t>www.braininjurynm.org</a:t>
            </a:r>
          </a:p>
        </p:txBody>
      </p:sp>
      <p:sp>
        <p:nvSpPr>
          <p:cNvPr id="9" name="Slide Number Placeholder 8">
            <a:extLst>
              <a:ext uri="{FF2B5EF4-FFF2-40B4-BE49-F238E27FC236}">
                <a16:creationId xmlns:a16="http://schemas.microsoft.com/office/drawing/2014/main" id="{2331BB2C-FE74-D01B-FB1C-6C94462A5CE4}"/>
              </a:ext>
            </a:extLst>
          </p:cNvPr>
          <p:cNvSpPr>
            <a:spLocks noGrp="1"/>
          </p:cNvSpPr>
          <p:nvPr>
            <p:ph type="sldNum" sz="quarter" idx="12"/>
          </p:nvPr>
        </p:nvSpPr>
        <p:spPr/>
        <p:txBody>
          <a:bodyPr/>
          <a:lstStyle/>
          <a:p>
            <a:fld id="{D530F0E9-51BC-4114-A71D-EE32294F3D21}" type="slidenum">
              <a:rPr lang="en-US" smtClean="0"/>
              <a:t>‹#›</a:t>
            </a:fld>
            <a:endParaRPr lang="en-US"/>
          </a:p>
        </p:txBody>
      </p:sp>
    </p:spTree>
    <p:extLst>
      <p:ext uri="{BB962C8B-B14F-4D97-AF65-F5344CB8AC3E}">
        <p14:creationId xmlns:p14="http://schemas.microsoft.com/office/powerpoint/2010/main" val="2791121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84987-BA8B-D377-4EAC-5FD3158921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B4047A-379D-F38A-CF65-9F7225C002ED}"/>
              </a:ext>
            </a:extLst>
          </p:cNvPr>
          <p:cNvSpPr>
            <a:spLocks noGrp="1"/>
          </p:cNvSpPr>
          <p:nvPr>
            <p:ph type="dt" sz="half" idx="10"/>
          </p:nvPr>
        </p:nvSpPr>
        <p:spPr/>
        <p:txBody>
          <a:bodyPr/>
          <a:lstStyle/>
          <a:p>
            <a:r>
              <a:rPr lang="en-US"/>
              <a:t>6/10/2023</a:t>
            </a:r>
          </a:p>
        </p:txBody>
      </p:sp>
      <p:sp>
        <p:nvSpPr>
          <p:cNvPr id="4" name="Footer Placeholder 3">
            <a:extLst>
              <a:ext uri="{FF2B5EF4-FFF2-40B4-BE49-F238E27FC236}">
                <a16:creationId xmlns:a16="http://schemas.microsoft.com/office/drawing/2014/main" id="{CA23865D-DA57-043E-E723-D8241E8EBC50}"/>
              </a:ext>
            </a:extLst>
          </p:cNvPr>
          <p:cNvSpPr>
            <a:spLocks noGrp="1"/>
          </p:cNvSpPr>
          <p:nvPr>
            <p:ph type="ftr" sz="quarter" idx="11"/>
          </p:nvPr>
        </p:nvSpPr>
        <p:spPr/>
        <p:txBody>
          <a:bodyPr/>
          <a:lstStyle/>
          <a:p>
            <a:r>
              <a:rPr lang="en-US"/>
              <a:t>www.braininjurynm.org</a:t>
            </a:r>
          </a:p>
        </p:txBody>
      </p:sp>
      <p:sp>
        <p:nvSpPr>
          <p:cNvPr id="5" name="Slide Number Placeholder 4">
            <a:extLst>
              <a:ext uri="{FF2B5EF4-FFF2-40B4-BE49-F238E27FC236}">
                <a16:creationId xmlns:a16="http://schemas.microsoft.com/office/drawing/2014/main" id="{93F6F4FC-1B04-F0BF-A798-019C9C0DCEF1}"/>
              </a:ext>
            </a:extLst>
          </p:cNvPr>
          <p:cNvSpPr>
            <a:spLocks noGrp="1"/>
          </p:cNvSpPr>
          <p:nvPr>
            <p:ph type="sldNum" sz="quarter" idx="12"/>
          </p:nvPr>
        </p:nvSpPr>
        <p:spPr/>
        <p:txBody>
          <a:bodyPr/>
          <a:lstStyle/>
          <a:p>
            <a:fld id="{D530F0E9-51BC-4114-A71D-EE32294F3D21}" type="slidenum">
              <a:rPr lang="en-US" smtClean="0"/>
              <a:t>‹#›</a:t>
            </a:fld>
            <a:endParaRPr lang="en-US"/>
          </a:p>
        </p:txBody>
      </p:sp>
    </p:spTree>
    <p:extLst>
      <p:ext uri="{BB962C8B-B14F-4D97-AF65-F5344CB8AC3E}">
        <p14:creationId xmlns:p14="http://schemas.microsoft.com/office/powerpoint/2010/main" val="4243360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A68E76-D3D9-EDAA-643F-9000404D2D53}"/>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CCF0A4A8-F84F-E1DE-CBCC-534394750F07}"/>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F5316EAE-2C38-C152-6422-34463825D72C}"/>
              </a:ext>
            </a:extLst>
          </p:cNvPr>
          <p:cNvSpPr>
            <a:spLocks noGrp="1"/>
          </p:cNvSpPr>
          <p:nvPr>
            <p:ph type="sldNum" sz="quarter" idx="12"/>
          </p:nvPr>
        </p:nvSpPr>
        <p:spPr/>
        <p:txBody>
          <a:bodyPr/>
          <a:lstStyle/>
          <a:p>
            <a:fld id="{D530F0E9-51BC-4114-A71D-EE32294F3D21}" type="slidenum">
              <a:rPr lang="en-US" smtClean="0"/>
              <a:t>‹#›</a:t>
            </a:fld>
            <a:endParaRPr lang="en-US"/>
          </a:p>
        </p:txBody>
      </p:sp>
    </p:spTree>
    <p:extLst>
      <p:ext uri="{BB962C8B-B14F-4D97-AF65-F5344CB8AC3E}">
        <p14:creationId xmlns:p14="http://schemas.microsoft.com/office/powerpoint/2010/main" val="299294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8D987-A3CE-1884-00FE-E110576F4C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44B2BA-7C4F-739C-CCBE-0ED10092A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81DB77-929A-09D4-BC5A-47DE36058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BDEAD6-F135-0043-83A1-FA2589A36E27}"/>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7E034660-688C-C171-02F2-5B5246AA4C0A}"/>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99F09982-3B30-D435-B2F1-997048A6772C}"/>
              </a:ext>
            </a:extLst>
          </p:cNvPr>
          <p:cNvSpPr>
            <a:spLocks noGrp="1"/>
          </p:cNvSpPr>
          <p:nvPr>
            <p:ph type="sldNum" sz="quarter" idx="12"/>
          </p:nvPr>
        </p:nvSpPr>
        <p:spPr/>
        <p:txBody>
          <a:bodyPr/>
          <a:lstStyle/>
          <a:p>
            <a:fld id="{D530F0E9-51BC-4114-A71D-EE32294F3D21}" type="slidenum">
              <a:rPr lang="en-US" smtClean="0"/>
              <a:t>‹#›</a:t>
            </a:fld>
            <a:endParaRPr lang="en-US"/>
          </a:p>
        </p:txBody>
      </p:sp>
    </p:spTree>
    <p:extLst>
      <p:ext uri="{BB962C8B-B14F-4D97-AF65-F5344CB8AC3E}">
        <p14:creationId xmlns:p14="http://schemas.microsoft.com/office/powerpoint/2010/main" val="1633301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EBBA-D0A4-2E41-CCE1-30C19F96AC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9D383-554B-6659-5841-640C4A0AB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614E0-27A8-D793-1272-E2234B142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8C988F-AE4E-AC49-9117-B220D083EC94}"/>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4A9CA608-4AFA-2CCF-9E37-90C7149A2299}"/>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BBF783CD-A75D-7A0A-B8B3-3AC347006297}"/>
              </a:ext>
            </a:extLst>
          </p:cNvPr>
          <p:cNvSpPr>
            <a:spLocks noGrp="1"/>
          </p:cNvSpPr>
          <p:nvPr>
            <p:ph type="sldNum" sz="quarter" idx="12"/>
          </p:nvPr>
        </p:nvSpPr>
        <p:spPr/>
        <p:txBody>
          <a:bodyPr/>
          <a:lstStyle/>
          <a:p>
            <a:fld id="{D530F0E9-51BC-4114-A71D-EE32294F3D21}" type="slidenum">
              <a:rPr lang="en-US" smtClean="0"/>
              <a:t>‹#›</a:t>
            </a:fld>
            <a:endParaRPr lang="en-US"/>
          </a:p>
        </p:txBody>
      </p:sp>
    </p:spTree>
    <p:extLst>
      <p:ext uri="{BB962C8B-B14F-4D97-AF65-F5344CB8AC3E}">
        <p14:creationId xmlns:p14="http://schemas.microsoft.com/office/powerpoint/2010/main" val="1300798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F51590-509F-5FDF-C783-A3A8F8C9B2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98683C-5C6D-E2ED-E879-06F25AE607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CB0B6-A57B-7924-90EE-7D0309324F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6/10/2023</a:t>
            </a:r>
          </a:p>
        </p:txBody>
      </p:sp>
      <p:sp>
        <p:nvSpPr>
          <p:cNvPr id="5" name="Footer Placeholder 4">
            <a:extLst>
              <a:ext uri="{FF2B5EF4-FFF2-40B4-BE49-F238E27FC236}">
                <a16:creationId xmlns:a16="http://schemas.microsoft.com/office/drawing/2014/main" id="{5E76187B-BD50-1B3F-C50C-34A7C5FF4F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www.braininjurynm.org</a:t>
            </a:r>
          </a:p>
        </p:txBody>
      </p:sp>
      <p:sp>
        <p:nvSpPr>
          <p:cNvPr id="6" name="Slide Number Placeholder 5">
            <a:extLst>
              <a:ext uri="{FF2B5EF4-FFF2-40B4-BE49-F238E27FC236}">
                <a16:creationId xmlns:a16="http://schemas.microsoft.com/office/drawing/2014/main" id="{B208C65A-114F-21D6-3B54-96AD14DE0A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30F0E9-51BC-4114-A71D-EE32294F3D21}" type="slidenum">
              <a:rPr lang="en-US" smtClean="0"/>
              <a:t>‹#›</a:t>
            </a:fld>
            <a:endParaRPr lang="en-US"/>
          </a:p>
        </p:txBody>
      </p:sp>
    </p:spTree>
    <p:extLst>
      <p:ext uri="{BB962C8B-B14F-4D97-AF65-F5344CB8AC3E}">
        <p14:creationId xmlns:p14="http://schemas.microsoft.com/office/powerpoint/2010/main" val="1244518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urldefense.com/v3/__https:/artibiotics.com/__;!!KXH1hvEXyw!MuYk4HlrsCLD6O4Cffd9X50jJe9nM5aRucb1XeSmvIQXaMpy2Oj1RIBYAh87_JTMTTs5$"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www.gao.gov/assets/gao-20-534.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mass.gov/doc/helps-brain-injury-screening-tool-with-instructions/download" TargetMode="External"/><Relationship Id="rId2" Type="http://schemas.openxmlformats.org/officeDocument/2006/relationships/hyperlink" Target="https://www.nashia.org/resources-list/cdxvc5lcq3q3ycesazm0wfyg9umxye?rq=helps" TargetMode="External"/><Relationship Id="rId1" Type="http://schemas.openxmlformats.org/officeDocument/2006/relationships/slideLayout" Target="../slideLayouts/slideLayout5.xml"/><Relationship Id="rId4" Type="http://schemas.openxmlformats.org/officeDocument/2006/relationships/hyperlink" Target="https://wexnermedical.osu.edu/neurological-institute/departments-and-centers/research-centers/ohio-valley-center-for-brain-injury-prevention-and-rehabilitation/osu-tbi-i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c.gov/headsup/pdfs/providers/ace_v2-a.pdf"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ncbi.nlm.nih.gov/pmc/articles/PMC5720613/#R3"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pixabay.com/en/brain-anatomy-human-science-health-512758/"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hyperlink" Target="http://www.dvbicare@braininjurynm.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http://www.cdc.gov/headsup" TargetMode="External"/><Relationship Id="rId3" Type="http://schemas.openxmlformats.org/officeDocument/2006/relationships/hyperlink" Target="http://www.braininjurynm.org/" TargetMode="External"/><Relationship Id="rId7" Type="http://schemas.openxmlformats.org/officeDocument/2006/relationships/hyperlink" Target="http://www.nmcadv.org/" TargetMode="External"/><Relationship Id="rId2" Type="http://schemas.openxmlformats.org/officeDocument/2006/relationships/hyperlink" Target="http://www.nmbiac.com/" TargetMode="External"/><Relationship Id="rId1" Type="http://schemas.openxmlformats.org/officeDocument/2006/relationships/slideLayout" Target="../slideLayouts/slideLayout4.xml"/><Relationship Id="rId6" Type="http://schemas.openxmlformats.org/officeDocument/2006/relationships/hyperlink" Target="http://www.suicidepreventionlifeline.org/" TargetMode="External"/><Relationship Id="rId5" Type="http://schemas.openxmlformats.org/officeDocument/2006/relationships/hyperlink" Target="http://www.arcaopeningdoors.org/services/new-mexico-brain-injury-resource-center/" TargetMode="External"/><Relationship Id="rId4" Type="http://schemas.openxmlformats.org/officeDocument/2006/relationships/hyperlink" Target="http://www.hsd.state.nm.us/LookingForAssistance/brain-injury.aspx"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8.xml.rels><?xml version="1.0" encoding="UTF-8" standalone="yes"?>
<Relationships xmlns="http://schemas.openxmlformats.org/package/2006/relationships"><Relationship Id="rId3" Type="http://schemas.openxmlformats.org/officeDocument/2006/relationships/hyperlink" Target="http://www.span3853.julieannward.com/lib/exe/detail.php?id=inicio_del_grupo_cuatro&amp;media=btyooebtl.jpg" TargetMode="External"/><Relationship Id="rId2" Type="http://schemas.openxmlformats.org/officeDocument/2006/relationships/image" Target="../media/image34.jpg"/><Relationship Id="rId1" Type="http://schemas.openxmlformats.org/officeDocument/2006/relationships/slideLayout" Target="../slideLayouts/slideLayout6.xml"/><Relationship Id="rId5" Type="http://schemas.openxmlformats.org/officeDocument/2006/relationships/hyperlink" Target="mailto:DVBICare@braininjurynm.org" TargetMode="External"/><Relationship Id="rId4" Type="http://schemas.openxmlformats.org/officeDocument/2006/relationships/hyperlink" Target="https://creativecommons.org/licenses/by-sa/3.0/"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8" Type="http://schemas.openxmlformats.org/officeDocument/2006/relationships/hyperlink" Target="http://www.cdc.gov/headsup" TargetMode="External"/><Relationship Id="rId13" Type="http://schemas.openxmlformats.org/officeDocument/2006/relationships/image" Target="../media/image6.png"/><Relationship Id="rId3" Type="http://schemas.openxmlformats.org/officeDocument/2006/relationships/hyperlink" Target="http://www.nmbiac.com/" TargetMode="External"/><Relationship Id="rId7" Type="http://schemas.openxmlformats.org/officeDocument/2006/relationships/hyperlink" Target="http://www.arcaopeningdoors.org/services/new-mexico-brain-injury-resource-center/" TargetMode="External"/><Relationship Id="rId12"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www.hsd.state.nm.us/LookingForAssistance/brain-injury" TargetMode="External"/><Relationship Id="rId11" Type="http://schemas.openxmlformats.org/officeDocument/2006/relationships/image" Target="../media/image4.png"/><Relationship Id="rId5" Type="http://schemas.openxmlformats.org/officeDocument/2006/relationships/hyperlink" Target="mailto:dvbicare@braininjurynm.org" TargetMode="External"/><Relationship Id="rId10" Type="http://schemas.openxmlformats.org/officeDocument/2006/relationships/image" Target="../media/image37.jpeg"/><Relationship Id="rId4" Type="http://schemas.openxmlformats.org/officeDocument/2006/relationships/hyperlink" Target="http://www.braininjurynm.org/" TargetMode="External"/><Relationship Id="rId9" Type="http://schemas.openxmlformats.org/officeDocument/2006/relationships/hyperlink" Target="https://braininjurynm.org/"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mailto:gail.starr@abqsane.org" TargetMode="External"/><Relationship Id="rId7" Type="http://schemas.openxmlformats.org/officeDocument/2006/relationships/image" Target="../media/image4.png"/><Relationship Id="rId2" Type="http://schemas.openxmlformats.org/officeDocument/2006/relationships/hyperlink" Target="mailto:mpedrotty@braininjurynm.org" TargetMode="Externa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mailto:info@braininjurynm.org" TargetMode="External"/><Relationship Id="rId4" Type="http://schemas.openxmlformats.org/officeDocument/2006/relationships/hyperlink" Target="mailto:wadavis@salud.unm.edu" TargetMode="External"/><Relationship Id="rId9" Type="http://schemas.openxmlformats.org/officeDocument/2006/relationships/image" Target="../media/image6.png"/></Relationships>
</file>

<file path=ppt/slides/_rels/slide96.xml.rels><?xml version="1.0" encoding="UTF-8" standalone="yes"?>
<Relationships xmlns="http://schemas.openxmlformats.org/package/2006/relationships"><Relationship Id="rId8" Type="http://schemas.openxmlformats.org/officeDocument/2006/relationships/hyperlink" Target="https://www.ptsd.va.gov/professional/assessment/adult-sr/ptsd-checklist.asp" TargetMode="External"/><Relationship Id="rId3" Type="http://schemas.openxmlformats.org/officeDocument/2006/relationships/hyperlink" Target="https://www.nsvrc.org/sarts/toolkit/5-7" TargetMode="External"/><Relationship Id="rId7" Type="http://schemas.openxmlformats.org/officeDocument/2006/relationships/hyperlink" Target="https://arc.psych.wisc.edu/self-report/drug-abuse-screening-test-dast/" TargetMode="External"/><Relationship Id="rId2" Type="http://schemas.openxmlformats.org/officeDocument/2006/relationships/hyperlink" Target="https://www.nichd.nih.gov/health/topics/tbi/conditioninfo/symptoms" TargetMode="External"/><Relationship Id="rId1" Type="http://schemas.openxmlformats.org/officeDocument/2006/relationships/slideLayout" Target="../slideLayouts/slideLayout2.xml"/><Relationship Id="rId6" Type="http://schemas.openxmlformats.org/officeDocument/2006/relationships/hyperlink" Target="https://nida.nih.gov/sites/default/files/audit.pdf" TargetMode="External"/><Relationship Id="rId5" Type="http://schemas.openxmlformats.org/officeDocument/2006/relationships/hyperlink" Target="https://cssrs.columbia.edu/training/training-options/" TargetMode="External"/><Relationship Id="rId4" Type="http://schemas.openxmlformats.org/officeDocument/2006/relationships/hyperlink" Target="https://doi.org/10.17226/25317" TargetMode="External"/><Relationship Id="rId9" Type="http://schemas.openxmlformats.org/officeDocument/2006/relationships/hyperlink" Target="https://www.tbh.org/sites/default/files/Generalized_Anxiety_Disorder_Screener_GAD7.pdf"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60915-5395-4803-9AB5-CAC48FA20BB1}"/>
              </a:ext>
            </a:extLst>
          </p:cNvPr>
          <p:cNvSpPr>
            <a:spLocks noGrp="1"/>
          </p:cNvSpPr>
          <p:nvPr>
            <p:ph type="ctrTitle"/>
          </p:nvPr>
        </p:nvSpPr>
        <p:spPr>
          <a:xfrm>
            <a:off x="272827" y="647700"/>
            <a:ext cx="9528397" cy="1877509"/>
          </a:xfrm>
        </p:spPr>
        <p:txBody>
          <a:bodyPr anchor="b">
            <a:normAutofit fontScale="90000"/>
          </a:bodyPr>
          <a:lstStyle/>
          <a:p>
            <a:r>
              <a:rPr lang="en-US" sz="4400" dirty="0"/>
              <a:t>Overview to Identification &amp; Management of Brain Injury, Including in Survivors of Domestic Violence, for Healthcare Providers</a:t>
            </a:r>
            <a:endParaRPr lang="en-US" sz="4400" dirty="0">
              <a:solidFill>
                <a:srgbClr val="FFFFFF"/>
              </a:solidFill>
            </a:endParaRPr>
          </a:p>
        </p:txBody>
      </p:sp>
      <p:sp>
        <p:nvSpPr>
          <p:cNvPr id="3" name="Subtitle 2">
            <a:extLst>
              <a:ext uri="{FF2B5EF4-FFF2-40B4-BE49-F238E27FC236}">
                <a16:creationId xmlns:a16="http://schemas.microsoft.com/office/drawing/2014/main" id="{A2AA02FE-0E2F-4885-896F-45E2C7ACD61C}"/>
              </a:ext>
            </a:extLst>
          </p:cNvPr>
          <p:cNvSpPr>
            <a:spLocks noGrp="1"/>
          </p:cNvSpPr>
          <p:nvPr>
            <p:ph type="subTitle" idx="1"/>
          </p:nvPr>
        </p:nvSpPr>
        <p:spPr>
          <a:xfrm>
            <a:off x="377603" y="3083100"/>
            <a:ext cx="9096375" cy="1258834"/>
          </a:xfrm>
        </p:spPr>
        <p:txBody>
          <a:bodyPr anchor="t">
            <a:normAutofit fontScale="92500" lnSpcReduction="10000"/>
          </a:bodyPr>
          <a:lstStyle/>
          <a:p>
            <a:r>
              <a:rPr lang="en-US" sz="1600" b="1" dirty="0"/>
              <a:t>W. Austin Davis, MD, Miryam Miller, MD, Mark Pedrotty, PhD, &amp; Gail Starr, RN</a:t>
            </a:r>
          </a:p>
          <a:p>
            <a:r>
              <a:rPr lang="en-US" sz="1600" dirty="0"/>
              <a:t>June, 2023</a:t>
            </a:r>
          </a:p>
          <a:p>
            <a:r>
              <a:rPr lang="en-US" sz="1600" b="1" i="1" u="sng" dirty="0"/>
              <a:t>DVBI Care Network Project</a:t>
            </a:r>
          </a:p>
          <a:p>
            <a:pPr algn="r"/>
            <a:r>
              <a:rPr lang="en-US" sz="1600" dirty="0">
                <a:solidFill>
                  <a:srgbClr val="FFFFFF"/>
                </a:solidFill>
              </a:rPr>
              <a:t> </a:t>
            </a:r>
          </a:p>
        </p:txBody>
      </p:sp>
      <p:pic>
        <p:nvPicPr>
          <p:cNvPr id="7" name="Graphic 6" descr="Brain">
            <a:extLst>
              <a:ext uri="{FF2B5EF4-FFF2-40B4-BE49-F238E27FC236}">
                <a16:creationId xmlns:a16="http://schemas.microsoft.com/office/drawing/2014/main" id="{0F3F99C8-AD6C-4F6D-AA52-CC4484DD6B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54469" y="1077831"/>
            <a:ext cx="2894756" cy="2894756"/>
          </a:xfrm>
          <a:prstGeom prst="rect">
            <a:avLst/>
          </a:prstGeom>
        </p:spPr>
      </p:pic>
      <p:pic>
        <p:nvPicPr>
          <p:cNvPr id="5" name="Picture 4" descr="White puzzle with one red piece">
            <a:extLst>
              <a:ext uri="{FF2B5EF4-FFF2-40B4-BE49-F238E27FC236}">
                <a16:creationId xmlns:a16="http://schemas.microsoft.com/office/drawing/2014/main" id="{B8C1F025-E308-4CEE-8581-87F4673E73A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7754" b="16349"/>
          <a:stretch/>
        </p:blipFill>
        <p:spPr>
          <a:xfrm>
            <a:off x="9529546" y="5144310"/>
            <a:ext cx="2201000" cy="939655"/>
          </a:xfrm>
          <a:prstGeom prst="rect">
            <a:avLst/>
          </a:prstGeom>
        </p:spPr>
      </p:pic>
      <p:pic>
        <p:nvPicPr>
          <p:cNvPr id="6" name="Picture 5" descr="NM Brain Injury Advisory Council">
            <a:extLst>
              <a:ext uri="{FF2B5EF4-FFF2-40B4-BE49-F238E27FC236}">
                <a16:creationId xmlns:a16="http://schemas.microsoft.com/office/drawing/2014/main" id="{E30D576A-62EC-402D-B0B8-23B111532D1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397784" y="5144310"/>
            <a:ext cx="1661160" cy="805815"/>
          </a:xfrm>
          <a:prstGeom prst="rect">
            <a:avLst/>
          </a:prstGeom>
          <a:noFill/>
          <a:ln>
            <a:noFill/>
          </a:ln>
        </p:spPr>
      </p:pic>
      <p:pic>
        <p:nvPicPr>
          <p:cNvPr id="8" name="Picture 7">
            <a:extLst>
              <a:ext uri="{FF2B5EF4-FFF2-40B4-BE49-F238E27FC236}">
                <a16:creationId xmlns:a16="http://schemas.microsoft.com/office/drawing/2014/main" id="{472D2095-7D7E-4D7B-A44B-4007B24435F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269346" y="4773167"/>
            <a:ext cx="2030323" cy="1215310"/>
          </a:xfrm>
          <a:prstGeom prst="rect">
            <a:avLst/>
          </a:prstGeom>
          <a:noFill/>
          <a:ln>
            <a:noFill/>
          </a:ln>
        </p:spPr>
      </p:pic>
      <p:pic>
        <p:nvPicPr>
          <p:cNvPr id="9" name="Picture 8">
            <a:extLst>
              <a:ext uri="{FF2B5EF4-FFF2-40B4-BE49-F238E27FC236}">
                <a16:creationId xmlns:a16="http://schemas.microsoft.com/office/drawing/2014/main" id="{3F2700D0-16A4-590F-3913-271D2AA9C1E3}"/>
              </a:ext>
            </a:extLst>
          </p:cNvPr>
          <p:cNvPicPr/>
          <p:nvPr/>
        </p:nvPicPr>
        <p:blipFill rotWithShape="1">
          <a:blip r:embed="rId7">
            <a:extLst>
              <a:ext uri="{28A0092B-C50C-407E-A947-70E740481C1C}">
                <a14:useLocalDpi xmlns:a14="http://schemas.microsoft.com/office/drawing/2010/main" val="0"/>
              </a:ext>
            </a:extLst>
          </a:blip>
          <a:srcRect l="5435" t="13732" r="5371" b="15185"/>
          <a:stretch/>
        </p:blipFill>
        <p:spPr bwMode="auto">
          <a:xfrm>
            <a:off x="7385877" y="5260514"/>
            <a:ext cx="1816735" cy="5734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1024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0B55-CF94-4E45-86CE-D35957A04135}"/>
              </a:ext>
            </a:extLst>
          </p:cNvPr>
          <p:cNvSpPr>
            <a:spLocks noGrp="1"/>
          </p:cNvSpPr>
          <p:nvPr>
            <p:ph type="title"/>
          </p:nvPr>
        </p:nvSpPr>
        <p:spPr>
          <a:xfrm>
            <a:off x="914400" y="286603"/>
            <a:ext cx="10241280" cy="1450757"/>
          </a:xfrm>
        </p:spPr>
        <p:txBody>
          <a:bodyPr>
            <a:normAutofit/>
          </a:bodyPr>
          <a:lstStyle/>
          <a:p>
            <a:r>
              <a:rPr lang="en-US" dirty="0"/>
              <a:t>How a Person Could Behave After a Brain Injury, Including from Strangulation</a:t>
            </a:r>
          </a:p>
        </p:txBody>
      </p:sp>
      <p:sp>
        <p:nvSpPr>
          <p:cNvPr id="3" name="Content Placeholder 2">
            <a:extLst>
              <a:ext uri="{FF2B5EF4-FFF2-40B4-BE49-F238E27FC236}">
                <a16:creationId xmlns:a16="http://schemas.microsoft.com/office/drawing/2014/main" id="{63C9578F-F944-4BEA-AB69-809C74F50B22}"/>
              </a:ext>
            </a:extLst>
          </p:cNvPr>
          <p:cNvSpPr>
            <a:spLocks noGrp="1"/>
          </p:cNvSpPr>
          <p:nvPr>
            <p:ph idx="1"/>
          </p:nvPr>
        </p:nvSpPr>
        <p:spPr>
          <a:xfrm>
            <a:off x="751438" y="1845733"/>
            <a:ext cx="10404242" cy="4725664"/>
          </a:xfrm>
        </p:spPr>
        <p:txBody>
          <a:bodyPr>
            <a:normAutofit fontScale="85000" lnSpcReduction="20000"/>
          </a:bodyPr>
          <a:lstStyle/>
          <a:p>
            <a:r>
              <a:rPr lang="en-US" sz="3200" dirty="0"/>
              <a:t>Disorientation, confusion, disorganization, poor balance, poor speech, sensitivity to light and sound, and disinhibition can occur. This can result in looking intoxicated and becoming belligerent, combative, and noncompliant with others, including healthcare providers, law enforcement and other first responders .</a:t>
            </a:r>
          </a:p>
          <a:p>
            <a:r>
              <a:rPr lang="en-US" sz="3200" dirty="0"/>
              <a:t>Fear and shock related to the injury can cause further problems when interacting with law enforcement, first responders, health care providers, family, and other groups.</a:t>
            </a:r>
          </a:p>
          <a:p>
            <a:r>
              <a:rPr lang="en-US" sz="3200" dirty="0"/>
              <a:t>Over time, continued symptoms can result in confusion, irritability, concern and fear that there is something wrong or they are going crazy. </a:t>
            </a:r>
          </a:p>
          <a:p>
            <a:r>
              <a:rPr lang="en-US" sz="3200" dirty="0"/>
              <a:t>Education on what is actually happening to them can bring some relief.</a:t>
            </a:r>
          </a:p>
          <a:p>
            <a:r>
              <a:rPr lang="en-US" sz="3200" dirty="0"/>
              <a:t>This is great bodily harm, as it is a permanent harm, that varies in severity and needs to be properly treated.</a:t>
            </a:r>
            <a:endParaRPr lang="en-US" dirty="0"/>
          </a:p>
          <a:p>
            <a:pPr marL="457200" lvl="1" indent="0">
              <a:buNone/>
            </a:pPr>
            <a:endParaRPr lang="en-US" dirty="0"/>
          </a:p>
          <a:p>
            <a:pPr marL="457200" lvl="1" indent="0">
              <a:buNone/>
            </a:pPr>
            <a:endParaRPr lang="en-US" dirty="0"/>
          </a:p>
        </p:txBody>
      </p:sp>
      <p:sp>
        <p:nvSpPr>
          <p:cNvPr id="4" name="Date Placeholder 3">
            <a:extLst>
              <a:ext uri="{FF2B5EF4-FFF2-40B4-BE49-F238E27FC236}">
                <a16:creationId xmlns:a16="http://schemas.microsoft.com/office/drawing/2014/main" id="{4D93B030-DA2F-A511-65D8-42E7025E3D5F}"/>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437FB711-FCA6-2557-5B85-E6939261C41B}"/>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63C35A17-215B-51FE-A218-5C33BAD94E15}"/>
              </a:ext>
            </a:extLst>
          </p:cNvPr>
          <p:cNvSpPr>
            <a:spLocks noGrp="1"/>
          </p:cNvSpPr>
          <p:nvPr>
            <p:ph type="sldNum" sz="quarter" idx="12"/>
          </p:nvPr>
        </p:nvSpPr>
        <p:spPr/>
        <p:txBody>
          <a:bodyPr/>
          <a:lstStyle/>
          <a:p>
            <a:fld id="{D530F0E9-51BC-4114-A71D-EE32294F3D21}" type="slidenum">
              <a:rPr lang="en-US" smtClean="0"/>
              <a:t>10</a:t>
            </a:fld>
            <a:endParaRPr lang="en-US"/>
          </a:p>
        </p:txBody>
      </p:sp>
    </p:spTree>
    <p:extLst>
      <p:ext uri="{BB962C8B-B14F-4D97-AF65-F5344CB8AC3E}">
        <p14:creationId xmlns:p14="http://schemas.microsoft.com/office/powerpoint/2010/main" val="74928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AE8E-62D5-4384-B3C6-4FEB1695C4D6}"/>
              </a:ext>
            </a:extLst>
          </p:cNvPr>
          <p:cNvSpPr>
            <a:spLocks noGrp="1"/>
          </p:cNvSpPr>
          <p:nvPr>
            <p:ph type="title"/>
          </p:nvPr>
        </p:nvSpPr>
        <p:spPr>
          <a:xfrm>
            <a:off x="3228315" y="211216"/>
            <a:ext cx="5963310" cy="784665"/>
          </a:xfrm>
        </p:spPr>
        <p:txBody>
          <a:bodyPr>
            <a:normAutofit/>
          </a:bodyPr>
          <a:lstStyle/>
          <a:p>
            <a:r>
              <a:rPr lang="en-US" dirty="0"/>
              <a:t>Severity of Brain Injury** </a:t>
            </a:r>
          </a:p>
        </p:txBody>
      </p:sp>
      <p:graphicFrame>
        <p:nvGraphicFramePr>
          <p:cNvPr id="4" name="Table 4">
            <a:extLst>
              <a:ext uri="{FF2B5EF4-FFF2-40B4-BE49-F238E27FC236}">
                <a16:creationId xmlns:a16="http://schemas.microsoft.com/office/drawing/2014/main" id="{32AB9A49-9318-4887-84E4-45A68C667BBC}"/>
              </a:ext>
            </a:extLst>
          </p:cNvPr>
          <p:cNvGraphicFramePr>
            <a:graphicFrameLocks noGrp="1"/>
          </p:cNvGraphicFramePr>
          <p:nvPr>
            <p:ph idx="1"/>
          </p:nvPr>
        </p:nvGraphicFramePr>
        <p:xfrm>
          <a:off x="1238250" y="1139831"/>
          <a:ext cx="9121427" cy="4468190"/>
        </p:xfrm>
        <a:graphic>
          <a:graphicData uri="http://schemas.openxmlformats.org/drawingml/2006/table">
            <a:tbl>
              <a:tblPr firstRow="1" bandRow="1">
                <a:tableStyleId>{5C22544A-7EE6-4342-B048-85BDC9FD1C3A}</a:tableStyleId>
              </a:tblPr>
              <a:tblGrid>
                <a:gridCol w="1350204">
                  <a:extLst>
                    <a:ext uri="{9D8B030D-6E8A-4147-A177-3AD203B41FA5}">
                      <a16:colId xmlns:a16="http://schemas.microsoft.com/office/drawing/2014/main" val="2689774118"/>
                    </a:ext>
                  </a:extLst>
                </a:gridCol>
                <a:gridCol w="2278821">
                  <a:extLst>
                    <a:ext uri="{9D8B030D-6E8A-4147-A177-3AD203B41FA5}">
                      <a16:colId xmlns:a16="http://schemas.microsoft.com/office/drawing/2014/main" val="2011025768"/>
                    </a:ext>
                  </a:extLst>
                </a:gridCol>
                <a:gridCol w="2238375">
                  <a:extLst>
                    <a:ext uri="{9D8B030D-6E8A-4147-A177-3AD203B41FA5}">
                      <a16:colId xmlns:a16="http://schemas.microsoft.com/office/drawing/2014/main" val="4245616991"/>
                    </a:ext>
                  </a:extLst>
                </a:gridCol>
                <a:gridCol w="2249364">
                  <a:extLst>
                    <a:ext uri="{9D8B030D-6E8A-4147-A177-3AD203B41FA5}">
                      <a16:colId xmlns:a16="http://schemas.microsoft.com/office/drawing/2014/main" val="1150024493"/>
                    </a:ext>
                  </a:extLst>
                </a:gridCol>
                <a:gridCol w="1004663">
                  <a:extLst>
                    <a:ext uri="{9D8B030D-6E8A-4147-A177-3AD203B41FA5}">
                      <a16:colId xmlns:a16="http://schemas.microsoft.com/office/drawing/2014/main" val="2330749346"/>
                    </a:ext>
                  </a:extLst>
                </a:gridCol>
              </a:tblGrid>
              <a:tr h="491302">
                <a:tc>
                  <a:txBody>
                    <a:bodyPr/>
                    <a:lstStyle/>
                    <a:p>
                      <a:endParaRPr lang="en-US"/>
                    </a:p>
                  </a:txBody>
                  <a:tcPr/>
                </a:tc>
                <a:tc>
                  <a:txBody>
                    <a:bodyPr/>
                    <a:lstStyle/>
                    <a:p>
                      <a:r>
                        <a:rPr lang="en-US" sz="2000" dirty="0">
                          <a:solidFill>
                            <a:schemeClr val="tx1"/>
                          </a:solidFill>
                        </a:rPr>
                        <a:t>Concussion/Mild</a:t>
                      </a:r>
                    </a:p>
                  </a:txBody>
                  <a:tcPr>
                    <a:solidFill>
                      <a:srgbClr val="00B050"/>
                    </a:solidFill>
                  </a:tcPr>
                </a:tc>
                <a:tc>
                  <a:txBody>
                    <a:bodyPr/>
                    <a:lstStyle/>
                    <a:p>
                      <a:r>
                        <a:rPr lang="en-US" sz="2000" dirty="0">
                          <a:solidFill>
                            <a:schemeClr val="tx1"/>
                          </a:solidFill>
                        </a:rPr>
                        <a:t>Moderate</a:t>
                      </a:r>
                    </a:p>
                  </a:txBody>
                  <a:tcPr>
                    <a:solidFill>
                      <a:srgbClr val="FFFF00"/>
                    </a:solidFill>
                  </a:tcPr>
                </a:tc>
                <a:tc>
                  <a:txBody>
                    <a:bodyPr/>
                    <a:lstStyle/>
                    <a:p>
                      <a:r>
                        <a:rPr lang="en-US" sz="2000" dirty="0">
                          <a:solidFill>
                            <a:schemeClr val="tx1"/>
                          </a:solidFill>
                        </a:rPr>
                        <a:t>Severe</a:t>
                      </a:r>
                    </a:p>
                  </a:txBody>
                  <a:tcPr>
                    <a:solidFill>
                      <a:srgbClr val="FFC000"/>
                    </a:solidFill>
                  </a:tcPr>
                </a:tc>
                <a:tc>
                  <a:txBody>
                    <a:bodyPr/>
                    <a:lstStyle/>
                    <a:p>
                      <a:r>
                        <a:rPr lang="en-US" sz="2000" dirty="0"/>
                        <a:t>Fatal</a:t>
                      </a:r>
                    </a:p>
                  </a:txBody>
                  <a:tcPr>
                    <a:solidFill>
                      <a:srgbClr val="FF0000"/>
                    </a:solidFill>
                  </a:tcPr>
                </a:tc>
                <a:extLst>
                  <a:ext uri="{0D108BD9-81ED-4DB2-BD59-A6C34878D82A}">
                    <a16:rowId xmlns:a16="http://schemas.microsoft.com/office/drawing/2014/main" val="1051696438"/>
                  </a:ext>
                </a:extLst>
              </a:tr>
              <a:tr h="491302">
                <a:tc>
                  <a:txBody>
                    <a:bodyPr/>
                    <a:lstStyle/>
                    <a:p>
                      <a:r>
                        <a:rPr lang="en-US" sz="2000" dirty="0"/>
                        <a:t>GCS*</a:t>
                      </a:r>
                    </a:p>
                  </a:txBody>
                  <a:tcPr/>
                </a:tc>
                <a:tc>
                  <a:txBody>
                    <a:bodyPr/>
                    <a:lstStyle/>
                    <a:p>
                      <a:r>
                        <a:rPr lang="en-US" sz="2000" dirty="0"/>
                        <a:t>13 or more</a:t>
                      </a:r>
                    </a:p>
                  </a:txBody>
                  <a:tcPr/>
                </a:tc>
                <a:tc>
                  <a:txBody>
                    <a:bodyPr/>
                    <a:lstStyle/>
                    <a:p>
                      <a:r>
                        <a:rPr lang="en-US" sz="2000" dirty="0"/>
                        <a:t>9-12 </a:t>
                      </a:r>
                    </a:p>
                  </a:txBody>
                  <a:tcPr/>
                </a:tc>
                <a:tc>
                  <a:txBody>
                    <a:bodyPr/>
                    <a:lstStyle/>
                    <a:p>
                      <a:r>
                        <a:rPr lang="en-US" sz="2000" dirty="0"/>
                        <a:t>3-8</a:t>
                      </a:r>
                    </a:p>
                  </a:txBody>
                  <a:tcPr/>
                </a:tc>
                <a:tc>
                  <a:txBody>
                    <a:bodyPr/>
                    <a:lstStyle/>
                    <a:p>
                      <a:endParaRPr lang="en-US" dirty="0"/>
                    </a:p>
                  </a:txBody>
                  <a:tcPr/>
                </a:tc>
                <a:extLst>
                  <a:ext uri="{0D108BD9-81ED-4DB2-BD59-A6C34878D82A}">
                    <a16:rowId xmlns:a16="http://schemas.microsoft.com/office/drawing/2014/main" val="292381393"/>
                  </a:ext>
                </a:extLst>
              </a:tr>
              <a:tr h="491302">
                <a:tc>
                  <a:txBody>
                    <a:bodyPr/>
                    <a:lstStyle/>
                    <a:p>
                      <a:r>
                        <a:rPr lang="en-US" sz="2000" dirty="0"/>
                        <a:t>LOC*</a:t>
                      </a:r>
                    </a:p>
                  </a:txBody>
                  <a:tcPr/>
                </a:tc>
                <a:tc>
                  <a:txBody>
                    <a:bodyPr/>
                    <a:lstStyle/>
                    <a:p>
                      <a:r>
                        <a:rPr lang="en-US" sz="2000" dirty="0"/>
                        <a:t>&lt; 30 minutes</a:t>
                      </a:r>
                    </a:p>
                  </a:txBody>
                  <a:tcPr/>
                </a:tc>
                <a:tc>
                  <a:txBody>
                    <a:bodyPr/>
                    <a:lstStyle/>
                    <a:p>
                      <a:r>
                        <a:rPr lang="en-US" sz="2000" dirty="0"/>
                        <a:t>30 min – 24 hours</a:t>
                      </a:r>
                    </a:p>
                  </a:txBody>
                  <a:tcPr/>
                </a:tc>
                <a:tc>
                  <a:txBody>
                    <a:bodyPr/>
                    <a:lstStyle/>
                    <a:p>
                      <a:r>
                        <a:rPr lang="en-US" sz="2000" dirty="0"/>
                        <a:t>&gt;24 hours</a:t>
                      </a:r>
                    </a:p>
                  </a:txBody>
                  <a:tcPr/>
                </a:tc>
                <a:tc>
                  <a:txBody>
                    <a:bodyPr/>
                    <a:lstStyle/>
                    <a:p>
                      <a:endParaRPr lang="en-US"/>
                    </a:p>
                  </a:txBody>
                  <a:tcPr/>
                </a:tc>
                <a:extLst>
                  <a:ext uri="{0D108BD9-81ED-4DB2-BD59-A6C34878D82A}">
                    <a16:rowId xmlns:a16="http://schemas.microsoft.com/office/drawing/2014/main" val="2051130355"/>
                  </a:ext>
                </a:extLst>
              </a:tr>
              <a:tr h="491302">
                <a:tc>
                  <a:txBody>
                    <a:bodyPr/>
                    <a:lstStyle/>
                    <a:p>
                      <a:r>
                        <a:rPr lang="en-US" sz="2000" dirty="0"/>
                        <a:t>PTA*</a:t>
                      </a:r>
                    </a:p>
                  </a:txBody>
                  <a:tcPr/>
                </a:tc>
                <a:tc>
                  <a:txBody>
                    <a:bodyPr/>
                    <a:lstStyle/>
                    <a:p>
                      <a:r>
                        <a:rPr lang="en-US" sz="2000" dirty="0"/>
                        <a:t>&lt;24 hours</a:t>
                      </a:r>
                    </a:p>
                  </a:txBody>
                  <a:tcPr/>
                </a:tc>
                <a:tc>
                  <a:txBody>
                    <a:bodyPr/>
                    <a:lstStyle/>
                    <a:p>
                      <a:r>
                        <a:rPr lang="en-US" sz="2000" dirty="0"/>
                        <a:t>24 hours – 7 days</a:t>
                      </a:r>
                    </a:p>
                  </a:txBody>
                  <a:tcPr/>
                </a:tc>
                <a:tc>
                  <a:txBody>
                    <a:bodyPr/>
                    <a:lstStyle/>
                    <a:p>
                      <a:r>
                        <a:rPr lang="en-US" sz="2000" dirty="0"/>
                        <a:t>&gt; 7 days</a:t>
                      </a:r>
                    </a:p>
                  </a:txBody>
                  <a:tcPr/>
                </a:tc>
                <a:tc>
                  <a:txBody>
                    <a:bodyPr/>
                    <a:lstStyle/>
                    <a:p>
                      <a:endParaRPr lang="en-US"/>
                    </a:p>
                  </a:txBody>
                  <a:tcPr/>
                </a:tc>
                <a:extLst>
                  <a:ext uri="{0D108BD9-81ED-4DB2-BD59-A6C34878D82A}">
                    <a16:rowId xmlns:a16="http://schemas.microsoft.com/office/drawing/2014/main" val="2879762566"/>
                  </a:ext>
                </a:extLst>
              </a:tr>
              <a:tr h="491302">
                <a:tc>
                  <a:txBody>
                    <a:bodyPr/>
                    <a:lstStyle/>
                    <a:p>
                      <a:r>
                        <a:rPr lang="en-US" sz="2000" dirty="0"/>
                        <a:t>ADL*</a:t>
                      </a:r>
                    </a:p>
                  </a:txBody>
                  <a:tcPr/>
                </a:tc>
                <a:tc>
                  <a:txBody>
                    <a:bodyPr/>
                    <a:lstStyle/>
                    <a:p>
                      <a:r>
                        <a:rPr lang="en-US" sz="2000" dirty="0"/>
                        <a:t>Mild</a:t>
                      </a:r>
                    </a:p>
                  </a:txBody>
                  <a:tcPr/>
                </a:tc>
                <a:tc>
                  <a:txBody>
                    <a:bodyPr/>
                    <a:lstStyle/>
                    <a:p>
                      <a:r>
                        <a:rPr lang="en-US" sz="2000" dirty="0"/>
                        <a:t>Moderate</a:t>
                      </a:r>
                    </a:p>
                  </a:txBody>
                  <a:tcPr/>
                </a:tc>
                <a:tc>
                  <a:txBody>
                    <a:bodyPr/>
                    <a:lstStyle/>
                    <a:p>
                      <a:r>
                        <a:rPr lang="en-US" sz="2000" dirty="0"/>
                        <a:t>Severe</a:t>
                      </a:r>
                    </a:p>
                  </a:txBody>
                  <a:tcPr/>
                </a:tc>
                <a:tc>
                  <a:txBody>
                    <a:bodyPr/>
                    <a:lstStyle/>
                    <a:p>
                      <a:endParaRPr lang="en-US" dirty="0"/>
                    </a:p>
                  </a:txBody>
                  <a:tcPr/>
                </a:tc>
                <a:extLst>
                  <a:ext uri="{0D108BD9-81ED-4DB2-BD59-A6C34878D82A}">
                    <a16:rowId xmlns:a16="http://schemas.microsoft.com/office/drawing/2014/main" val="3748494611"/>
                  </a:ext>
                </a:extLst>
              </a:tr>
              <a:tr h="491302">
                <a:tc>
                  <a:txBody>
                    <a:bodyPr/>
                    <a:lstStyle/>
                    <a:p>
                      <a:r>
                        <a:rPr lang="en-US" sz="2000" dirty="0"/>
                        <a:t>Duration</a:t>
                      </a:r>
                    </a:p>
                  </a:txBody>
                  <a:tcPr/>
                </a:tc>
                <a:tc>
                  <a:txBody>
                    <a:bodyPr/>
                    <a:lstStyle/>
                    <a:p>
                      <a:r>
                        <a:rPr lang="en-US" sz="2000" dirty="0"/>
                        <a:t>Few hours to a lifetime</a:t>
                      </a:r>
                    </a:p>
                  </a:txBody>
                  <a:tcPr/>
                </a:tc>
                <a:tc>
                  <a:txBody>
                    <a:bodyPr/>
                    <a:lstStyle/>
                    <a:p>
                      <a:r>
                        <a:rPr lang="en-US" sz="2000" dirty="0"/>
                        <a:t>Long-term or lifetime</a:t>
                      </a:r>
                    </a:p>
                  </a:txBody>
                  <a:tcPr/>
                </a:tc>
                <a:tc>
                  <a:txBody>
                    <a:bodyPr/>
                    <a:lstStyle/>
                    <a:p>
                      <a:r>
                        <a:rPr lang="en-US" sz="2000" dirty="0"/>
                        <a:t>Lifetime</a:t>
                      </a:r>
                    </a:p>
                  </a:txBody>
                  <a:tcPr/>
                </a:tc>
                <a:tc>
                  <a:txBody>
                    <a:bodyPr/>
                    <a:lstStyle/>
                    <a:p>
                      <a:endParaRPr lang="en-US" dirty="0"/>
                    </a:p>
                  </a:txBody>
                  <a:tcPr/>
                </a:tc>
                <a:extLst>
                  <a:ext uri="{0D108BD9-81ED-4DB2-BD59-A6C34878D82A}">
                    <a16:rowId xmlns:a16="http://schemas.microsoft.com/office/drawing/2014/main" val="3170917966"/>
                  </a:ext>
                </a:extLst>
              </a:tr>
              <a:tr h="848000">
                <a:tc>
                  <a:txBody>
                    <a:bodyPr/>
                    <a:lstStyle/>
                    <a:p>
                      <a:r>
                        <a:rPr lang="en-US" sz="2000" dirty="0"/>
                        <a:t>Diagnoses Medical/ Cognitive / Personality</a:t>
                      </a:r>
                    </a:p>
                  </a:txBody>
                  <a:tcPr/>
                </a:tc>
                <a:tc>
                  <a:txBody>
                    <a:bodyPr/>
                    <a:lstStyle/>
                    <a:p>
                      <a:r>
                        <a:rPr lang="en-US" sz="2000" dirty="0"/>
                        <a:t>Specific Injury/  Mild or Major Neurocognitive /</a:t>
                      </a:r>
                    </a:p>
                    <a:p>
                      <a:r>
                        <a:rPr lang="en-US" sz="2000" dirty="0"/>
                        <a:t>Personality Change</a:t>
                      </a:r>
                    </a:p>
                  </a:txBody>
                  <a:tcPr/>
                </a:tc>
                <a:tc>
                  <a:txBody>
                    <a:bodyPr/>
                    <a:lstStyle/>
                    <a:p>
                      <a:r>
                        <a:rPr lang="en-US" sz="2000" dirty="0"/>
                        <a:t>Specific Injury/</a:t>
                      </a:r>
                    </a:p>
                    <a:p>
                      <a:r>
                        <a:rPr lang="en-US" sz="2000" dirty="0"/>
                        <a:t>Mild or Major Neurocognitive/ Personality Change</a:t>
                      </a:r>
                    </a:p>
                  </a:txBody>
                  <a:tcPr/>
                </a:tc>
                <a:tc>
                  <a:txBody>
                    <a:bodyPr/>
                    <a:lstStyle/>
                    <a:p>
                      <a:r>
                        <a:rPr lang="en-US" sz="2000" dirty="0"/>
                        <a:t>Specific Injury/ Major Neurocognitive/ Personality Change</a:t>
                      </a:r>
                    </a:p>
                  </a:txBody>
                  <a:tcPr/>
                </a:tc>
                <a:tc>
                  <a:txBody>
                    <a:bodyPr/>
                    <a:lstStyle/>
                    <a:p>
                      <a:endParaRPr lang="en-US" dirty="0"/>
                    </a:p>
                  </a:txBody>
                  <a:tcPr/>
                </a:tc>
                <a:extLst>
                  <a:ext uri="{0D108BD9-81ED-4DB2-BD59-A6C34878D82A}">
                    <a16:rowId xmlns:a16="http://schemas.microsoft.com/office/drawing/2014/main" val="3172721778"/>
                  </a:ext>
                </a:extLst>
              </a:tr>
            </a:tbl>
          </a:graphicData>
        </a:graphic>
      </p:graphicFrame>
      <p:sp>
        <p:nvSpPr>
          <p:cNvPr id="3" name="TextBox 2">
            <a:extLst>
              <a:ext uri="{FF2B5EF4-FFF2-40B4-BE49-F238E27FC236}">
                <a16:creationId xmlns:a16="http://schemas.microsoft.com/office/drawing/2014/main" id="{A08C9B17-0164-4F87-996B-ED339A480683}"/>
              </a:ext>
            </a:extLst>
          </p:cNvPr>
          <p:cNvSpPr txBox="1"/>
          <p:nvPr/>
        </p:nvSpPr>
        <p:spPr>
          <a:xfrm>
            <a:off x="545846" y="5718169"/>
            <a:ext cx="11169904" cy="400110"/>
          </a:xfrm>
          <a:prstGeom prst="rect">
            <a:avLst/>
          </a:prstGeom>
          <a:noFill/>
        </p:spPr>
        <p:txBody>
          <a:bodyPr wrap="square" rtlCol="0">
            <a:spAutoFit/>
          </a:bodyPr>
          <a:lstStyle/>
          <a:p>
            <a:r>
              <a:rPr lang="en-US" sz="2000" dirty="0"/>
              <a:t>*</a:t>
            </a:r>
            <a:r>
              <a:rPr lang="en-US" dirty="0"/>
              <a:t>GCS= Glasgow Coma Scale; LOC = Loss of Consciousness; PTA=Posttraumatic Amnesia; ADL= Activities of Daily Living</a:t>
            </a:r>
          </a:p>
        </p:txBody>
      </p:sp>
      <p:sp>
        <p:nvSpPr>
          <p:cNvPr id="5" name="TextBox 4">
            <a:extLst>
              <a:ext uri="{FF2B5EF4-FFF2-40B4-BE49-F238E27FC236}">
                <a16:creationId xmlns:a16="http://schemas.microsoft.com/office/drawing/2014/main" id="{56FA4D2B-66EA-4B97-BE59-1E5D19090AD8}"/>
              </a:ext>
            </a:extLst>
          </p:cNvPr>
          <p:cNvSpPr txBox="1"/>
          <p:nvPr/>
        </p:nvSpPr>
        <p:spPr>
          <a:xfrm>
            <a:off x="545846" y="6024669"/>
            <a:ext cx="10531729" cy="461665"/>
          </a:xfrm>
          <a:prstGeom prst="rect">
            <a:avLst/>
          </a:prstGeom>
          <a:noFill/>
        </p:spPr>
        <p:txBody>
          <a:bodyPr wrap="none" rtlCol="0">
            <a:spAutoFit/>
          </a:bodyPr>
          <a:lstStyle/>
          <a:p>
            <a:r>
              <a:rPr lang="en-US" sz="2400" dirty="0"/>
              <a:t>**Repeated Brain Injuries Can Result in Longer Recovery Time and Worse Outcome</a:t>
            </a:r>
          </a:p>
        </p:txBody>
      </p:sp>
      <p:sp>
        <p:nvSpPr>
          <p:cNvPr id="6" name="Date Placeholder 5">
            <a:extLst>
              <a:ext uri="{FF2B5EF4-FFF2-40B4-BE49-F238E27FC236}">
                <a16:creationId xmlns:a16="http://schemas.microsoft.com/office/drawing/2014/main" id="{F069AF3A-E89F-732D-F8D8-136D483672E5}"/>
              </a:ext>
            </a:extLst>
          </p:cNvPr>
          <p:cNvSpPr>
            <a:spLocks noGrp="1"/>
          </p:cNvSpPr>
          <p:nvPr>
            <p:ph type="dt" sz="half" idx="10"/>
          </p:nvPr>
        </p:nvSpPr>
        <p:spPr/>
        <p:txBody>
          <a:bodyPr/>
          <a:lstStyle/>
          <a:p>
            <a:r>
              <a:rPr lang="en-US"/>
              <a:t>6/10/2023</a:t>
            </a:r>
          </a:p>
        </p:txBody>
      </p:sp>
      <p:sp>
        <p:nvSpPr>
          <p:cNvPr id="7" name="Footer Placeholder 6">
            <a:extLst>
              <a:ext uri="{FF2B5EF4-FFF2-40B4-BE49-F238E27FC236}">
                <a16:creationId xmlns:a16="http://schemas.microsoft.com/office/drawing/2014/main" id="{58D7BDAD-57E3-798F-CDB6-FA89F4910555}"/>
              </a:ext>
            </a:extLst>
          </p:cNvPr>
          <p:cNvSpPr>
            <a:spLocks noGrp="1"/>
          </p:cNvSpPr>
          <p:nvPr>
            <p:ph type="ftr" sz="quarter" idx="11"/>
          </p:nvPr>
        </p:nvSpPr>
        <p:spPr/>
        <p:txBody>
          <a:bodyPr/>
          <a:lstStyle/>
          <a:p>
            <a:r>
              <a:rPr lang="en-US"/>
              <a:t>www.braininjurynm.org</a:t>
            </a:r>
          </a:p>
        </p:txBody>
      </p:sp>
      <p:sp>
        <p:nvSpPr>
          <p:cNvPr id="8" name="Slide Number Placeholder 7">
            <a:extLst>
              <a:ext uri="{FF2B5EF4-FFF2-40B4-BE49-F238E27FC236}">
                <a16:creationId xmlns:a16="http://schemas.microsoft.com/office/drawing/2014/main" id="{5EA76CCF-D031-C066-FD3D-8A1A69795C29}"/>
              </a:ext>
            </a:extLst>
          </p:cNvPr>
          <p:cNvSpPr>
            <a:spLocks noGrp="1"/>
          </p:cNvSpPr>
          <p:nvPr>
            <p:ph type="sldNum" sz="quarter" idx="12"/>
          </p:nvPr>
        </p:nvSpPr>
        <p:spPr/>
        <p:txBody>
          <a:bodyPr/>
          <a:lstStyle/>
          <a:p>
            <a:fld id="{D530F0E9-51BC-4114-A71D-EE32294F3D21}" type="slidenum">
              <a:rPr lang="en-US" smtClean="0"/>
              <a:t>11</a:t>
            </a:fld>
            <a:endParaRPr lang="en-US"/>
          </a:p>
        </p:txBody>
      </p:sp>
    </p:spTree>
    <p:extLst>
      <p:ext uri="{BB962C8B-B14F-4D97-AF65-F5344CB8AC3E}">
        <p14:creationId xmlns:p14="http://schemas.microsoft.com/office/powerpoint/2010/main" val="2210536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5B008-6B35-FD4F-0099-CB02FF3FE93C}"/>
              </a:ext>
            </a:extLst>
          </p:cNvPr>
          <p:cNvSpPr>
            <a:spLocks noGrp="1"/>
          </p:cNvSpPr>
          <p:nvPr>
            <p:ph type="title"/>
          </p:nvPr>
        </p:nvSpPr>
        <p:spPr>
          <a:xfrm>
            <a:off x="838200" y="336989"/>
            <a:ext cx="10515600" cy="1325563"/>
          </a:xfrm>
        </p:spPr>
        <p:txBody>
          <a:bodyPr/>
          <a:lstStyle/>
          <a:p>
            <a:r>
              <a:rPr lang="en-US" dirty="0"/>
              <a:t>Symptoms of Brain Injury Requiring ER Care</a:t>
            </a:r>
          </a:p>
        </p:txBody>
      </p:sp>
      <p:sp>
        <p:nvSpPr>
          <p:cNvPr id="3" name="Content Placeholder 2">
            <a:extLst>
              <a:ext uri="{FF2B5EF4-FFF2-40B4-BE49-F238E27FC236}">
                <a16:creationId xmlns:a16="http://schemas.microsoft.com/office/drawing/2014/main" id="{E5C2D9F1-9803-7FE3-E02F-3128BBAE8762}"/>
              </a:ext>
            </a:extLst>
          </p:cNvPr>
          <p:cNvSpPr>
            <a:spLocks noGrp="1"/>
          </p:cNvSpPr>
          <p:nvPr>
            <p:ph sz="half" idx="1"/>
          </p:nvPr>
        </p:nvSpPr>
        <p:spPr>
          <a:xfrm>
            <a:off x="838200" y="1825625"/>
            <a:ext cx="5181600" cy="4566122"/>
          </a:xfrm>
        </p:spPr>
        <p:txBody>
          <a:bodyPr>
            <a:normAutofit fontScale="62500" lnSpcReduction="20000"/>
          </a:bodyPr>
          <a:lstStyle/>
          <a:p>
            <a:pPr algn="l">
              <a:buFont typeface="Arial" panose="020B0604020202020204" pitchFamily="34" charset="0"/>
              <a:buChar char="•"/>
            </a:pPr>
            <a:r>
              <a:rPr lang="en-US" sz="2800" b="0" i="0" dirty="0">
                <a:solidFill>
                  <a:srgbClr val="000000"/>
                </a:solidFill>
                <a:effectLst/>
                <a:latin typeface="Open Sans" panose="020B0606030504020204" pitchFamily="34" charset="0"/>
              </a:rPr>
              <a:t>One pupil larger than the other.</a:t>
            </a:r>
          </a:p>
          <a:p>
            <a:pPr algn="l">
              <a:buFont typeface="Arial" panose="020B0604020202020204" pitchFamily="34" charset="0"/>
              <a:buChar char="•"/>
            </a:pPr>
            <a:r>
              <a:rPr lang="en-US" sz="2800" b="0" i="0" dirty="0">
                <a:solidFill>
                  <a:srgbClr val="000000"/>
                </a:solidFill>
                <a:effectLst/>
                <a:latin typeface="Open Sans" panose="020B0606030504020204" pitchFamily="34" charset="0"/>
              </a:rPr>
              <a:t>Drowsiness or inability to wake up.</a:t>
            </a:r>
          </a:p>
          <a:p>
            <a:pPr algn="l">
              <a:buFont typeface="Arial" panose="020B0604020202020204" pitchFamily="34" charset="0"/>
              <a:buChar char="•"/>
            </a:pPr>
            <a:r>
              <a:rPr lang="en-US" sz="2800" b="0" i="0" dirty="0">
                <a:solidFill>
                  <a:srgbClr val="000000"/>
                </a:solidFill>
                <a:effectLst/>
                <a:latin typeface="Open Sans" panose="020B0606030504020204" pitchFamily="34" charset="0"/>
              </a:rPr>
              <a:t>A headache that gets worse and does not go away.</a:t>
            </a:r>
          </a:p>
          <a:p>
            <a:pPr algn="l">
              <a:buFont typeface="Arial" panose="020B0604020202020204" pitchFamily="34" charset="0"/>
              <a:buChar char="•"/>
            </a:pPr>
            <a:r>
              <a:rPr lang="en-US" sz="2800" b="1" i="0" dirty="0">
                <a:solidFill>
                  <a:srgbClr val="000000"/>
                </a:solidFill>
                <a:effectLst/>
                <a:latin typeface="Open Sans" panose="020B0606030504020204" pitchFamily="34" charset="0"/>
              </a:rPr>
              <a:t>Slurred speech</a:t>
            </a:r>
            <a:r>
              <a:rPr lang="en-US" sz="2800" b="0" i="0" dirty="0">
                <a:solidFill>
                  <a:srgbClr val="000000"/>
                </a:solidFill>
                <a:effectLst/>
                <a:latin typeface="Open Sans" panose="020B0606030504020204" pitchFamily="34" charset="0"/>
              </a:rPr>
              <a:t>, weakness, numbness, or decreased coordination.</a:t>
            </a:r>
          </a:p>
          <a:p>
            <a:pPr algn="l">
              <a:buFont typeface="Arial" panose="020B0604020202020204" pitchFamily="34" charset="0"/>
              <a:buChar char="•"/>
            </a:pPr>
            <a:r>
              <a:rPr lang="en-US" sz="2800" b="0" i="0" dirty="0">
                <a:solidFill>
                  <a:srgbClr val="000000"/>
                </a:solidFill>
                <a:effectLst/>
                <a:latin typeface="Open Sans" panose="020B0606030504020204" pitchFamily="34" charset="0"/>
              </a:rPr>
              <a:t>Repeated vomiting or nausea, convulsions or seizures (shaking or twitching).</a:t>
            </a:r>
          </a:p>
          <a:p>
            <a:pPr algn="l">
              <a:buFont typeface="Arial" panose="020B0604020202020204" pitchFamily="34" charset="0"/>
              <a:buChar char="•"/>
            </a:pPr>
            <a:r>
              <a:rPr lang="en-US" sz="2800" b="0" i="0" dirty="0">
                <a:solidFill>
                  <a:srgbClr val="000000"/>
                </a:solidFill>
                <a:effectLst/>
                <a:latin typeface="Open Sans" panose="020B0606030504020204" pitchFamily="34" charset="0"/>
              </a:rPr>
              <a:t>Unusual behavior, increased confusion, restlessness, or</a:t>
            </a:r>
            <a:r>
              <a:rPr lang="en-US" sz="2800" b="1" i="0" dirty="0">
                <a:solidFill>
                  <a:srgbClr val="000000"/>
                </a:solidFill>
                <a:effectLst/>
                <a:latin typeface="Open Sans" panose="020B0606030504020204" pitchFamily="34" charset="0"/>
              </a:rPr>
              <a:t> agitation</a:t>
            </a:r>
            <a:r>
              <a:rPr lang="en-US" sz="2800" b="0" i="0" dirty="0">
                <a:solidFill>
                  <a:srgbClr val="000000"/>
                </a:solidFill>
                <a:effectLst/>
                <a:latin typeface="Open Sans" panose="020B0606030504020204" pitchFamily="34" charset="0"/>
              </a:rPr>
              <a:t>.</a:t>
            </a:r>
          </a:p>
          <a:p>
            <a:pPr algn="l">
              <a:buFont typeface="Arial" panose="020B0604020202020204" pitchFamily="34" charset="0"/>
              <a:buChar char="•"/>
            </a:pPr>
            <a:r>
              <a:rPr lang="en-US" sz="2800" b="0" i="0" dirty="0">
                <a:solidFill>
                  <a:srgbClr val="000000"/>
                </a:solidFill>
                <a:effectLst/>
                <a:latin typeface="Open Sans" panose="020B0606030504020204" pitchFamily="34" charset="0"/>
              </a:rPr>
              <a:t>Loss of consciousness (passed out/knocked out). Even a brief loss of </a:t>
            </a:r>
            <a:r>
              <a:rPr lang="en-US" b="0" i="0" dirty="0">
                <a:solidFill>
                  <a:srgbClr val="000000"/>
                </a:solidFill>
                <a:effectLst/>
                <a:latin typeface="Open Sans" panose="020B0606030504020204" pitchFamily="34" charset="0"/>
              </a:rPr>
              <a:t>consciousness should be taken seriously.</a:t>
            </a:r>
          </a:p>
          <a:p>
            <a:r>
              <a:rPr lang="en-US" dirty="0"/>
              <a:t>For Toddlers and Infants, include</a:t>
            </a:r>
          </a:p>
          <a:p>
            <a:pPr lvl="1"/>
            <a:r>
              <a:rPr lang="en-US" dirty="0"/>
              <a:t>Will not stop crying and cannot be consoled</a:t>
            </a:r>
          </a:p>
          <a:p>
            <a:pPr lvl="1"/>
            <a:r>
              <a:rPr lang="en-US" dirty="0"/>
              <a:t>Will not nurse or eat</a:t>
            </a:r>
          </a:p>
          <a:p>
            <a:r>
              <a:rPr lang="en-US" dirty="0"/>
              <a:t>BE FAST for Stroke</a:t>
            </a:r>
          </a:p>
          <a:p>
            <a:endParaRPr lang="en-US" dirty="0"/>
          </a:p>
        </p:txBody>
      </p:sp>
      <p:sp>
        <p:nvSpPr>
          <p:cNvPr id="4" name="Content Placeholder 3">
            <a:extLst>
              <a:ext uri="{FF2B5EF4-FFF2-40B4-BE49-F238E27FC236}">
                <a16:creationId xmlns:a16="http://schemas.microsoft.com/office/drawing/2014/main" id="{67D17B50-E1DD-8F74-E8F2-D42749FF4549}"/>
              </a:ext>
            </a:extLst>
          </p:cNvPr>
          <p:cNvSpPr>
            <a:spLocks noGrp="1"/>
          </p:cNvSpPr>
          <p:nvPr>
            <p:ph sz="half" idx="2"/>
          </p:nvPr>
        </p:nvSpPr>
        <p:spPr>
          <a:xfrm>
            <a:off x="6019799" y="1768940"/>
            <a:ext cx="3920905" cy="1245863"/>
          </a:xfrm>
        </p:spPr>
        <p:txBody>
          <a:bodyPr>
            <a:noAutofit/>
          </a:bodyPr>
          <a:lstStyle/>
          <a:p>
            <a:pPr fontAlgn="base"/>
            <a:r>
              <a:rPr lang="en-US" sz="2400" dirty="0"/>
              <a:t>Fall from 8 feet or </a:t>
            </a:r>
          </a:p>
          <a:p>
            <a:pPr fontAlgn="base"/>
            <a:r>
              <a:rPr lang="en-US" sz="2400" dirty="0"/>
              <a:t>Fall down 5 stairs</a:t>
            </a:r>
          </a:p>
          <a:p>
            <a:pPr fontAlgn="base"/>
            <a:r>
              <a:rPr lang="en-US" sz="2400" dirty="0"/>
              <a:t>Signs of Skull Fracture</a:t>
            </a:r>
          </a:p>
        </p:txBody>
      </p:sp>
      <p:pic>
        <p:nvPicPr>
          <p:cNvPr id="5" name="Picture 4">
            <a:extLst>
              <a:ext uri="{FF2B5EF4-FFF2-40B4-BE49-F238E27FC236}">
                <a16:creationId xmlns:a16="http://schemas.microsoft.com/office/drawing/2014/main" id="{1379FC5A-6047-764F-5509-60222F581F69}"/>
              </a:ext>
            </a:extLst>
          </p:cNvPr>
          <p:cNvPicPr>
            <a:picLocks noChangeAspect="1"/>
          </p:cNvPicPr>
          <p:nvPr/>
        </p:nvPicPr>
        <p:blipFill>
          <a:blip r:embed="rId2"/>
          <a:stretch>
            <a:fillRect/>
          </a:stretch>
        </p:blipFill>
        <p:spPr>
          <a:xfrm>
            <a:off x="7978625" y="3121191"/>
            <a:ext cx="2954706" cy="2954706"/>
          </a:xfrm>
          <a:prstGeom prst="rect">
            <a:avLst/>
          </a:prstGeom>
        </p:spPr>
      </p:pic>
      <p:sp>
        <p:nvSpPr>
          <p:cNvPr id="6" name="TextBox 5">
            <a:extLst>
              <a:ext uri="{FF2B5EF4-FFF2-40B4-BE49-F238E27FC236}">
                <a16:creationId xmlns:a16="http://schemas.microsoft.com/office/drawing/2014/main" id="{E6AA45C8-7089-2729-A1C3-733D3CDEA878}"/>
              </a:ext>
            </a:extLst>
          </p:cNvPr>
          <p:cNvSpPr txBox="1"/>
          <p:nvPr/>
        </p:nvSpPr>
        <p:spPr>
          <a:xfrm>
            <a:off x="6226211" y="6233647"/>
            <a:ext cx="5860165" cy="307777"/>
          </a:xfrm>
          <a:prstGeom prst="rect">
            <a:avLst/>
          </a:prstGeom>
          <a:noFill/>
        </p:spPr>
        <p:txBody>
          <a:bodyPr wrap="square" rtlCol="0">
            <a:spAutoFit/>
          </a:bodyPr>
          <a:lstStyle/>
          <a:p>
            <a:pPr marL="0" indent="0" fontAlgn="base">
              <a:buNone/>
            </a:pPr>
            <a:r>
              <a:rPr lang="en-US" sz="1400" dirty="0"/>
              <a:t>Medical Illustration by </a:t>
            </a:r>
            <a:r>
              <a:rPr lang="en-US" sz="1400" dirty="0" err="1"/>
              <a:t>Dr.Ciléin</a:t>
            </a:r>
            <a:r>
              <a:rPr lang="en-US" sz="1400" dirty="0"/>
              <a:t> Kearns (</a:t>
            </a:r>
            <a:r>
              <a:rPr lang="en-US" sz="1400" dirty="0" err="1">
                <a:hlinkClick r:id="rId3"/>
              </a:rPr>
              <a:t>Artibiotics</a:t>
            </a:r>
            <a:r>
              <a:rPr lang="en-US" sz="1400" dirty="0"/>
              <a:t>) https://artibiotics.com/</a:t>
            </a:r>
          </a:p>
        </p:txBody>
      </p:sp>
      <p:sp>
        <p:nvSpPr>
          <p:cNvPr id="7" name="Date Placeholder 6">
            <a:extLst>
              <a:ext uri="{FF2B5EF4-FFF2-40B4-BE49-F238E27FC236}">
                <a16:creationId xmlns:a16="http://schemas.microsoft.com/office/drawing/2014/main" id="{5C30D176-2F96-CC26-2BBF-FAE1A165C1C1}"/>
              </a:ext>
            </a:extLst>
          </p:cNvPr>
          <p:cNvSpPr>
            <a:spLocks noGrp="1"/>
          </p:cNvSpPr>
          <p:nvPr>
            <p:ph type="dt" sz="half" idx="10"/>
          </p:nvPr>
        </p:nvSpPr>
        <p:spPr/>
        <p:txBody>
          <a:bodyPr/>
          <a:lstStyle/>
          <a:p>
            <a:r>
              <a:rPr lang="en-US"/>
              <a:t>6/10/2023</a:t>
            </a:r>
          </a:p>
        </p:txBody>
      </p:sp>
      <p:sp>
        <p:nvSpPr>
          <p:cNvPr id="8" name="Footer Placeholder 7">
            <a:extLst>
              <a:ext uri="{FF2B5EF4-FFF2-40B4-BE49-F238E27FC236}">
                <a16:creationId xmlns:a16="http://schemas.microsoft.com/office/drawing/2014/main" id="{3BF1F6DE-1EA2-6C50-388B-AD84B06CC792}"/>
              </a:ext>
            </a:extLst>
          </p:cNvPr>
          <p:cNvSpPr>
            <a:spLocks noGrp="1"/>
          </p:cNvSpPr>
          <p:nvPr>
            <p:ph type="ftr" sz="quarter" idx="11"/>
          </p:nvPr>
        </p:nvSpPr>
        <p:spPr/>
        <p:txBody>
          <a:bodyPr/>
          <a:lstStyle/>
          <a:p>
            <a:r>
              <a:rPr lang="en-US"/>
              <a:t>www.braininjurynm.org</a:t>
            </a:r>
          </a:p>
        </p:txBody>
      </p:sp>
      <p:sp>
        <p:nvSpPr>
          <p:cNvPr id="9" name="Slide Number Placeholder 8">
            <a:extLst>
              <a:ext uri="{FF2B5EF4-FFF2-40B4-BE49-F238E27FC236}">
                <a16:creationId xmlns:a16="http://schemas.microsoft.com/office/drawing/2014/main" id="{E8C04C1F-611F-94FD-65E9-A4C1504905F1}"/>
              </a:ext>
            </a:extLst>
          </p:cNvPr>
          <p:cNvSpPr>
            <a:spLocks noGrp="1"/>
          </p:cNvSpPr>
          <p:nvPr>
            <p:ph type="sldNum" sz="quarter" idx="12"/>
          </p:nvPr>
        </p:nvSpPr>
        <p:spPr/>
        <p:txBody>
          <a:bodyPr/>
          <a:lstStyle/>
          <a:p>
            <a:fld id="{D530F0E9-51BC-4114-A71D-EE32294F3D21}" type="slidenum">
              <a:rPr lang="en-US" smtClean="0"/>
              <a:t>12</a:t>
            </a:fld>
            <a:endParaRPr lang="en-US"/>
          </a:p>
        </p:txBody>
      </p:sp>
    </p:spTree>
    <p:extLst>
      <p:ext uri="{BB962C8B-B14F-4D97-AF65-F5344CB8AC3E}">
        <p14:creationId xmlns:p14="http://schemas.microsoft.com/office/powerpoint/2010/main" val="157807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046897"/>
          </a:xfrm>
        </p:spPr>
        <p:txBody>
          <a:bodyPr>
            <a:normAutofit fontScale="90000"/>
          </a:bodyPr>
          <a:lstStyle/>
          <a:p>
            <a:r>
              <a:rPr lang="en-US" dirty="0"/>
              <a:t> Signs of Increased </a:t>
            </a:r>
            <a:r>
              <a:rPr lang="en-US" dirty="0" err="1"/>
              <a:t>IntraCranialPressure</a:t>
            </a:r>
            <a:r>
              <a:rPr lang="en-US" dirty="0"/>
              <a:t> (ICP)</a:t>
            </a:r>
          </a:p>
        </p:txBody>
      </p:sp>
      <p:sp>
        <p:nvSpPr>
          <p:cNvPr id="3" name="Content Placeholder 2"/>
          <p:cNvSpPr>
            <a:spLocks noGrp="1"/>
          </p:cNvSpPr>
          <p:nvPr>
            <p:ph sz="half" idx="1"/>
          </p:nvPr>
        </p:nvSpPr>
        <p:spPr>
          <a:xfrm>
            <a:off x="838200" y="1527958"/>
            <a:ext cx="5181600" cy="4351338"/>
          </a:xfrm>
        </p:spPr>
        <p:txBody>
          <a:bodyPr>
            <a:normAutofit/>
          </a:bodyPr>
          <a:lstStyle/>
          <a:p>
            <a:pPr fontAlgn="base"/>
            <a:r>
              <a:rPr lang="en-US" sz="2800" dirty="0">
                <a:effectLst/>
              </a:rPr>
              <a:t>Headache</a:t>
            </a:r>
          </a:p>
          <a:p>
            <a:pPr fontAlgn="base"/>
            <a:r>
              <a:rPr lang="en-US" sz="2800" dirty="0"/>
              <a:t>Vomiting</a:t>
            </a:r>
          </a:p>
          <a:p>
            <a:pPr fontAlgn="base"/>
            <a:r>
              <a:rPr lang="en-US" sz="2800" dirty="0">
                <a:effectLst/>
              </a:rPr>
              <a:t>Vision issues: blurred, double, photophobia</a:t>
            </a:r>
          </a:p>
          <a:p>
            <a:pPr fontAlgn="base"/>
            <a:r>
              <a:rPr lang="en-US" sz="2800" dirty="0">
                <a:effectLst/>
              </a:rPr>
              <a:t>Altered mental state – alertness confusion, orientation, and PTA.</a:t>
            </a:r>
          </a:p>
          <a:p>
            <a:r>
              <a:rPr lang="en-US" sz="2800" dirty="0"/>
              <a:t>Changes in behavior</a:t>
            </a:r>
          </a:p>
          <a:p>
            <a:endParaRPr lang="en-US" dirty="0"/>
          </a:p>
        </p:txBody>
      </p:sp>
      <p:sp>
        <p:nvSpPr>
          <p:cNvPr id="4" name="Content Placeholder 3">
            <a:extLst>
              <a:ext uri="{FF2B5EF4-FFF2-40B4-BE49-F238E27FC236}">
                <a16:creationId xmlns:a16="http://schemas.microsoft.com/office/drawing/2014/main" id="{B8135F8C-36E6-48EC-A65E-4596FA5F693D}"/>
              </a:ext>
            </a:extLst>
          </p:cNvPr>
          <p:cNvSpPr>
            <a:spLocks noGrp="1"/>
          </p:cNvSpPr>
          <p:nvPr>
            <p:ph sz="half" idx="2"/>
          </p:nvPr>
        </p:nvSpPr>
        <p:spPr>
          <a:xfrm>
            <a:off x="6166995" y="1527958"/>
            <a:ext cx="5181600" cy="4351338"/>
          </a:xfrm>
        </p:spPr>
        <p:txBody>
          <a:bodyPr/>
          <a:lstStyle/>
          <a:p>
            <a:pPr fontAlgn="base"/>
            <a:r>
              <a:rPr lang="en-US" sz="2800" dirty="0">
                <a:effectLst/>
              </a:rPr>
              <a:t>Shallow breathing</a:t>
            </a:r>
          </a:p>
          <a:p>
            <a:r>
              <a:rPr lang="en-US" sz="2800" dirty="0"/>
              <a:t>High blood pressure</a:t>
            </a:r>
          </a:p>
          <a:p>
            <a:r>
              <a:rPr lang="en-US" sz="2800" b="1" dirty="0"/>
              <a:t>Cushing triad</a:t>
            </a:r>
            <a:r>
              <a:rPr lang="en-US" dirty="0"/>
              <a:t>: hypertension, bradycardia, and irregular respiration are signs of pending herniation</a:t>
            </a:r>
          </a:p>
          <a:p>
            <a:r>
              <a:rPr lang="en-US" sz="2800" dirty="0"/>
              <a:t>Weakness or problems with moving or talking</a:t>
            </a:r>
            <a:endParaRPr lang="en-US" sz="2800" dirty="0">
              <a:effectLst/>
            </a:endParaRPr>
          </a:p>
          <a:p>
            <a:endParaRPr lang="en-US" dirty="0"/>
          </a:p>
          <a:p>
            <a:endParaRPr lang="en-US" dirty="0"/>
          </a:p>
        </p:txBody>
      </p:sp>
      <p:sp>
        <p:nvSpPr>
          <p:cNvPr id="5" name="TextBox 4">
            <a:extLst>
              <a:ext uri="{FF2B5EF4-FFF2-40B4-BE49-F238E27FC236}">
                <a16:creationId xmlns:a16="http://schemas.microsoft.com/office/drawing/2014/main" id="{C32245FA-F734-400D-A278-55929172E06E}"/>
              </a:ext>
            </a:extLst>
          </p:cNvPr>
          <p:cNvSpPr txBox="1"/>
          <p:nvPr/>
        </p:nvSpPr>
        <p:spPr>
          <a:xfrm>
            <a:off x="985395" y="5402243"/>
            <a:ext cx="9515475" cy="954107"/>
          </a:xfrm>
          <a:prstGeom prst="rect">
            <a:avLst/>
          </a:prstGeom>
          <a:noFill/>
        </p:spPr>
        <p:txBody>
          <a:bodyPr wrap="square" rtlCol="0">
            <a:spAutoFit/>
          </a:bodyPr>
          <a:lstStyle/>
          <a:p>
            <a:r>
              <a:rPr lang="en-US" sz="2800" i="1" dirty="0"/>
              <a:t>Note: ICP can be easily mistaken for other issues, such as intoxication, stroke, infection, or post-ictal state</a:t>
            </a:r>
          </a:p>
        </p:txBody>
      </p:sp>
      <p:sp>
        <p:nvSpPr>
          <p:cNvPr id="6" name="Date Placeholder 5">
            <a:extLst>
              <a:ext uri="{FF2B5EF4-FFF2-40B4-BE49-F238E27FC236}">
                <a16:creationId xmlns:a16="http://schemas.microsoft.com/office/drawing/2014/main" id="{FEE70129-ECE5-6C15-F5D8-A3AE4B678CB8}"/>
              </a:ext>
            </a:extLst>
          </p:cNvPr>
          <p:cNvSpPr>
            <a:spLocks noGrp="1"/>
          </p:cNvSpPr>
          <p:nvPr>
            <p:ph type="dt" sz="half" idx="10"/>
          </p:nvPr>
        </p:nvSpPr>
        <p:spPr/>
        <p:txBody>
          <a:bodyPr/>
          <a:lstStyle/>
          <a:p>
            <a:r>
              <a:rPr lang="en-US"/>
              <a:t>6/10/2023</a:t>
            </a:r>
          </a:p>
        </p:txBody>
      </p:sp>
      <p:sp>
        <p:nvSpPr>
          <p:cNvPr id="7" name="Footer Placeholder 6">
            <a:extLst>
              <a:ext uri="{FF2B5EF4-FFF2-40B4-BE49-F238E27FC236}">
                <a16:creationId xmlns:a16="http://schemas.microsoft.com/office/drawing/2014/main" id="{6D2AC7D7-53FB-E415-7C8A-785138E505B7}"/>
              </a:ext>
            </a:extLst>
          </p:cNvPr>
          <p:cNvSpPr>
            <a:spLocks noGrp="1"/>
          </p:cNvSpPr>
          <p:nvPr>
            <p:ph type="ftr" sz="quarter" idx="11"/>
          </p:nvPr>
        </p:nvSpPr>
        <p:spPr/>
        <p:txBody>
          <a:bodyPr/>
          <a:lstStyle/>
          <a:p>
            <a:r>
              <a:rPr lang="en-US"/>
              <a:t>www.braininjurynm.org</a:t>
            </a:r>
          </a:p>
        </p:txBody>
      </p:sp>
      <p:sp>
        <p:nvSpPr>
          <p:cNvPr id="8" name="Slide Number Placeholder 7">
            <a:extLst>
              <a:ext uri="{FF2B5EF4-FFF2-40B4-BE49-F238E27FC236}">
                <a16:creationId xmlns:a16="http://schemas.microsoft.com/office/drawing/2014/main" id="{D0124844-7DA1-3DC5-7F10-F666107670EE}"/>
              </a:ext>
            </a:extLst>
          </p:cNvPr>
          <p:cNvSpPr>
            <a:spLocks noGrp="1"/>
          </p:cNvSpPr>
          <p:nvPr>
            <p:ph type="sldNum" sz="quarter" idx="12"/>
          </p:nvPr>
        </p:nvSpPr>
        <p:spPr/>
        <p:txBody>
          <a:bodyPr/>
          <a:lstStyle/>
          <a:p>
            <a:fld id="{D530F0E9-51BC-4114-A71D-EE32294F3D21}" type="slidenum">
              <a:rPr lang="en-US" smtClean="0"/>
              <a:t>13</a:t>
            </a:fld>
            <a:endParaRPr lang="en-US"/>
          </a:p>
        </p:txBody>
      </p:sp>
    </p:spTree>
    <p:extLst>
      <p:ext uri="{BB962C8B-B14F-4D97-AF65-F5344CB8AC3E}">
        <p14:creationId xmlns:p14="http://schemas.microsoft.com/office/powerpoint/2010/main" val="2009737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 Period if No ER Care Indicated </a:t>
            </a:r>
          </a:p>
        </p:txBody>
      </p:sp>
      <p:sp>
        <p:nvSpPr>
          <p:cNvPr id="3" name="Content Placeholder 2"/>
          <p:cNvSpPr>
            <a:spLocks noGrp="1"/>
          </p:cNvSpPr>
          <p:nvPr>
            <p:ph sz="half" idx="1"/>
          </p:nvPr>
        </p:nvSpPr>
        <p:spPr>
          <a:xfrm>
            <a:off x="561315" y="1845734"/>
            <a:ext cx="5473723" cy="4023360"/>
          </a:xfrm>
        </p:spPr>
        <p:txBody>
          <a:bodyPr>
            <a:normAutofit/>
          </a:bodyPr>
          <a:lstStyle/>
          <a:p>
            <a:pPr marL="0" indent="0" fontAlgn="base">
              <a:buNone/>
            </a:pPr>
            <a:r>
              <a:rPr lang="en-US" sz="2800" dirty="0">
                <a:effectLst/>
              </a:rPr>
              <a:t>If immediate imaging or ER care is not indicated</a:t>
            </a:r>
          </a:p>
          <a:p>
            <a:pPr fontAlgn="base"/>
            <a:r>
              <a:rPr lang="en-US" sz="2800" dirty="0">
                <a:effectLst/>
              </a:rPr>
              <a:t>Observe for </a:t>
            </a:r>
            <a:r>
              <a:rPr lang="en-US" sz="2800" b="1" dirty="0">
                <a:effectLst/>
              </a:rPr>
              <a:t>6 hours </a:t>
            </a:r>
            <a:r>
              <a:rPr lang="en-US" sz="2800" dirty="0">
                <a:effectLst/>
              </a:rPr>
              <a:t>after injury</a:t>
            </a:r>
          </a:p>
          <a:p>
            <a:pPr fontAlgn="base"/>
            <a:r>
              <a:rPr lang="en-US" sz="2800" dirty="0"/>
              <a:t>At home vs in ED: send to ED if HAVE RISK FACTORS </a:t>
            </a:r>
          </a:p>
          <a:p>
            <a:pPr fontAlgn="base"/>
            <a:r>
              <a:rPr lang="en-US" sz="2800" dirty="0"/>
              <a:t>Continued observation for first 24-48 hours for serious signs – red flag</a:t>
            </a:r>
          </a:p>
        </p:txBody>
      </p:sp>
      <p:sp>
        <p:nvSpPr>
          <p:cNvPr id="4" name="Content Placeholder 3">
            <a:extLst>
              <a:ext uri="{FF2B5EF4-FFF2-40B4-BE49-F238E27FC236}">
                <a16:creationId xmlns:a16="http://schemas.microsoft.com/office/drawing/2014/main" id="{C362465F-9080-453D-800B-04D15E1D9FFE}"/>
              </a:ext>
            </a:extLst>
          </p:cNvPr>
          <p:cNvSpPr>
            <a:spLocks noGrp="1"/>
          </p:cNvSpPr>
          <p:nvPr>
            <p:ph sz="half" idx="2"/>
          </p:nvPr>
        </p:nvSpPr>
        <p:spPr/>
        <p:txBody>
          <a:bodyPr>
            <a:normAutofit/>
          </a:bodyPr>
          <a:lstStyle/>
          <a:p>
            <a:pPr fontAlgn="base"/>
            <a:r>
              <a:rPr lang="en-US" sz="2800" dirty="0"/>
              <a:t>Go to ER for imaging if person develops warning signs:</a:t>
            </a:r>
          </a:p>
          <a:p>
            <a:pPr fontAlgn="base"/>
            <a:r>
              <a:rPr lang="en-US" sz="2800" dirty="0"/>
              <a:t>Severe or worsening headache</a:t>
            </a:r>
          </a:p>
          <a:p>
            <a:pPr fontAlgn="base"/>
            <a:r>
              <a:rPr lang="en-US" sz="2800" dirty="0"/>
              <a:t>Seizures</a:t>
            </a:r>
          </a:p>
          <a:p>
            <a:pPr fontAlgn="base"/>
            <a:r>
              <a:rPr lang="en-US" sz="2800" dirty="0"/>
              <a:t>Altered mental status</a:t>
            </a:r>
          </a:p>
          <a:p>
            <a:pPr fontAlgn="base"/>
            <a:r>
              <a:rPr lang="en-US" sz="2800" dirty="0"/>
              <a:t>Focal neurological symptoms</a:t>
            </a:r>
          </a:p>
          <a:p>
            <a:pPr fontAlgn="base"/>
            <a:r>
              <a:rPr lang="en-US" sz="2800" dirty="0"/>
              <a:t>Signs of increased ICP</a:t>
            </a:r>
          </a:p>
          <a:p>
            <a:endParaRPr lang="en-US" dirty="0"/>
          </a:p>
        </p:txBody>
      </p:sp>
      <p:pic>
        <p:nvPicPr>
          <p:cNvPr id="5" name="Picture 4">
            <a:extLst>
              <a:ext uri="{FF2B5EF4-FFF2-40B4-BE49-F238E27FC236}">
                <a16:creationId xmlns:a16="http://schemas.microsoft.com/office/drawing/2014/main" id="{BEBFBBD3-AC76-4F3E-B83A-9344BF17F70C}"/>
              </a:ext>
            </a:extLst>
          </p:cNvPr>
          <p:cNvPicPr>
            <a:picLocks noChangeAspect="1"/>
          </p:cNvPicPr>
          <p:nvPr/>
        </p:nvPicPr>
        <p:blipFill>
          <a:blip r:embed="rId2"/>
          <a:stretch>
            <a:fillRect/>
          </a:stretch>
        </p:blipFill>
        <p:spPr>
          <a:xfrm>
            <a:off x="10716206" y="1845734"/>
            <a:ext cx="914479" cy="914479"/>
          </a:xfrm>
          <a:prstGeom prst="rect">
            <a:avLst/>
          </a:prstGeom>
        </p:spPr>
      </p:pic>
      <p:sp>
        <p:nvSpPr>
          <p:cNvPr id="6" name="Date Placeholder 5">
            <a:extLst>
              <a:ext uri="{FF2B5EF4-FFF2-40B4-BE49-F238E27FC236}">
                <a16:creationId xmlns:a16="http://schemas.microsoft.com/office/drawing/2014/main" id="{797001A9-BCF3-24AF-EB2F-3521649522BD}"/>
              </a:ext>
            </a:extLst>
          </p:cNvPr>
          <p:cNvSpPr>
            <a:spLocks noGrp="1"/>
          </p:cNvSpPr>
          <p:nvPr>
            <p:ph type="dt" sz="half" idx="10"/>
          </p:nvPr>
        </p:nvSpPr>
        <p:spPr/>
        <p:txBody>
          <a:bodyPr/>
          <a:lstStyle/>
          <a:p>
            <a:r>
              <a:rPr lang="en-US"/>
              <a:t>6/10/2023</a:t>
            </a:r>
          </a:p>
        </p:txBody>
      </p:sp>
      <p:sp>
        <p:nvSpPr>
          <p:cNvPr id="7" name="Footer Placeholder 6">
            <a:extLst>
              <a:ext uri="{FF2B5EF4-FFF2-40B4-BE49-F238E27FC236}">
                <a16:creationId xmlns:a16="http://schemas.microsoft.com/office/drawing/2014/main" id="{59D4EFFB-FBB6-5913-7D6B-41BF20354462}"/>
              </a:ext>
            </a:extLst>
          </p:cNvPr>
          <p:cNvSpPr>
            <a:spLocks noGrp="1"/>
          </p:cNvSpPr>
          <p:nvPr>
            <p:ph type="ftr" sz="quarter" idx="11"/>
          </p:nvPr>
        </p:nvSpPr>
        <p:spPr/>
        <p:txBody>
          <a:bodyPr/>
          <a:lstStyle/>
          <a:p>
            <a:r>
              <a:rPr lang="en-US"/>
              <a:t>www.braininjurynm.org</a:t>
            </a:r>
          </a:p>
        </p:txBody>
      </p:sp>
      <p:sp>
        <p:nvSpPr>
          <p:cNvPr id="8" name="Slide Number Placeholder 7">
            <a:extLst>
              <a:ext uri="{FF2B5EF4-FFF2-40B4-BE49-F238E27FC236}">
                <a16:creationId xmlns:a16="http://schemas.microsoft.com/office/drawing/2014/main" id="{A9354A1C-86A4-B0F4-CAD5-D49D942511AC}"/>
              </a:ext>
            </a:extLst>
          </p:cNvPr>
          <p:cNvSpPr>
            <a:spLocks noGrp="1"/>
          </p:cNvSpPr>
          <p:nvPr>
            <p:ph type="sldNum" sz="quarter" idx="12"/>
          </p:nvPr>
        </p:nvSpPr>
        <p:spPr/>
        <p:txBody>
          <a:bodyPr/>
          <a:lstStyle/>
          <a:p>
            <a:fld id="{D530F0E9-51BC-4114-A71D-EE32294F3D21}" type="slidenum">
              <a:rPr lang="en-US" smtClean="0"/>
              <a:t>14</a:t>
            </a:fld>
            <a:endParaRPr lang="en-US"/>
          </a:p>
        </p:txBody>
      </p:sp>
    </p:spTree>
    <p:extLst>
      <p:ext uri="{BB962C8B-B14F-4D97-AF65-F5344CB8AC3E}">
        <p14:creationId xmlns:p14="http://schemas.microsoft.com/office/powerpoint/2010/main" val="719598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297" y="1094111"/>
            <a:ext cx="1901103" cy="557731"/>
          </a:xfrm>
        </p:spPr>
        <p:txBody>
          <a:bodyPr>
            <a:normAutofit fontScale="90000"/>
          </a:bodyPr>
          <a:lstStyle/>
          <a:p>
            <a:pPr algn="ctr"/>
            <a:r>
              <a:rPr lang="en-US" sz="4000" dirty="0"/>
              <a:t>Adult</a:t>
            </a:r>
          </a:p>
        </p:txBody>
      </p:sp>
      <p:pic>
        <p:nvPicPr>
          <p:cNvPr id="1026" name="Picture 2" descr="Image previe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7993" y="1913160"/>
            <a:ext cx="3491404" cy="43971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714" y="1863472"/>
            <a:ext cx="4362218" cy="236286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037223" y="4445161"/>
            <a:ext cx="2422916" cy="64269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a:t>Pediatric</a:t>
            </a:r>
          </a:p>
        </p:txBody>
      </p:sp>
      <p:pic>
        <p:nvPicPr>
          <p:cNvPr id="6" name="Picture 2" descr="Image 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5077" y="4099673"/>
            <a:ext cx="4896464" cy="265225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328287" y="3245268"/>
            <a:ext cx="3421156" cy="76944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a:t>Infant &lt;2 years</a:t>
            </a:r>
          </a:p>
        </p:txBody>
      </p:sp>
      <p:sp>
        <p:nvSpPr>
          <p:cNvPr id="3" name="TextBox 2">
            <a:extLst>
              <a:ext uri="{FF2B5EF4-FFF2-40B4-BE49-F238E27FC236}">
                <a16:creationId xmlns:a16="http://schemas.microsoft.com/office/drawing/2014/main" id="{B9324390-3E64-4EA4-AFB3-F92238A2A62B}"/>
              </a:ext>
            </a:extLst>
          </p:cNvPr>
          <p:cNvSpPr txBox="1"/>
          <p:nvPr/>
        </p:nvSpPr>
        <p:spPr>
          <a:xfrm flipH="1">
            <a:off x="2299334" y="63352"/>
            <a:ext cx="7593332" cy="769441"/>
          </a:xfrm>
          <a:prstGeom prst="rect">
            <a:avLst/>
          </a:prstGeom>
          <a:noFill/>
        </p:spPr>
        <p:txBody>
          <a:bodyPr wrap="square" rtlCol="0">
            <a:spAutoFit/>
          </a:bodyPr>
          <a:lstStyle/>
          <a:p>
            <a:r>
              <a:rPr lang="en-US" sz="4400" dirty="0"/>
              <a:t>Guidelines for Head Trauma CT</a:t>
            </a:r>
          </a:p>
        </p:txBody>
      </p:sp>
      <p:sp>
        <p:nvSpPr>
          <p:cNvPr id="8" name="Date Placeholder 7">
            <a:extLst>
              <a:ext uri="{FF2B5EF4-FFF2-40B4-BE49-F238E27FC236}">
                <a16:creationId xmlns:a16="http://schemas.microsoft.com/office/drawing/2014/main" id="{633E64C8-987C-357E-2083-DCB35C7658AC}"/>
              </a:ext>
            </a:extLst>
          </p:cNvPr>
          <p:cNvSpPr>
            <a:spLocks noGrp="1"/>
          </p:cNvSpPr>
          <p:nvPr>
            <p:ph type="dt" sz="half" idx="10"/>
          </p:nvPr>
        </p:nvSpPr>
        <p:spPr/>
        <p:txBody>
          <a:bodyPr/>
          <a:lstStyle/>
          <a:p>
            <a:r>
              <a:rPr lang="en-US"/>
              <a:t>6/10/2023</a:t>
            </a:r>
          </a:p>
        </p:txBody>
      </p:sp>
      <p:sp>
        <p:nvSpPr>
          <p:cNvPr id="9" name="Footer Placeholder 8">
            <a:extLst>
              <a:ext uri="{FF2B5EF4-FFF2-40B4-BE49-F238E27FC236}">
                <a16:creationId xmlns:a16="http://schemas.microsoft.com/office/drawing/2014/main" id="{C3787AEB-0D24-22C3-6742-0860FC2D4A0D}"/>
              </a:ext>
            </a:extLst>
          </p:cNvPr>
          <p:cNvSpPr>
            <a:spLocks noGrp="1"/>
          </p:cNvSpPr>
          <p:nvPr>
            <p:ph type="ftr" sz="quarter" idx="11"/>
          </p:nvPr>
        </p:nvSpPr>
        <p:spPr/>
        <p:txBody>
          <a:bodyPr/>
          <a:lstStyle/>
          <a:p>
            <a:r>
              <a:rPr lang="en-US"/>
              <a:t>www.braininjurynm.org</a:t>
            </a:r>
          </a:p>
        </p:txBody>
      </p:sp>
      <p:sp>
        <p:nvSpPr>
          <p:cNvPr id="10" name="Slide Number Placeholder 9">
            <a:extLst>
              <a:ext uri="{FF2B5EF4-FFF2-40B4-BE49-F238E27FC236}">
                <a16:creationId xmlns:a16="http://schemas.microsoft.com/office/drawing/2014/main" id="{76FB562E-C985-DA96-B85D-F1DA76BB7114}"/>
              </a:ext>
            </a:extLst>
          </p:cNvPr>
          <p:cNvSpPr>
            <a:spLocks noGrp="1"/>
          </p:cNvSpPr>
          <p:nvPr>
            <p:ph type="sldNum" sz="quarter" idx="12"/>
          </p:nvPr>
        </p:nvSpPr>
        <p:spPr/>
        <p:txBody>
          <a:bodyPr/>
          <a:lstStyle/>
          <a:p>
            <a:fld id="{D530F0E9-51BC-4114-A71D-EE32294F3D21}" type="slidenum">
              <a:rPr lang="en-US" smtClean="0"/>
              <a:t>15</a:t>
            </a:fld>
            <a:endParaRPr lang="en-US"/>
          </a:p>
        </p:txBody>
      </p:sp>
    </p:spTree>
    <p:extLst>
      <p:ext uri="{BB962C8B-B14F-4D97-AF65-F5344CB8AC3E}">
        <p14:creationId xmlns:p14="http://schemas.microsoft.com/office/powerpoint/2010/main" val="11855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52425"/>
            <a:ext cx="10058400" cy="847725"/>
          </a:xfrm>
        </p:spPr>
        <p:txBody>
          <a:bodyPr>
            <a:normAutofit/>
          </a:bodyPr>
          <a:lstStyle/>
          <a:p>
            <a:r>
              <a:rPr lang="en-US" dirty="0"/>
              <a:t> Delayed Imaging Criteria</a:t>
            </a:r>
          </a:p>
        </p:txBody>
      </p:sp>
      <p:sp>
        <p:nvSpPr>
          <p:cNvPr id="3" name="Content Placeholder 2"/>
          <p:cNvSpPr>
            <a:spLocks noGrp="1"/>
          </p:cNvSpPr>
          <p:nvPr>
            <p:ph idx="1"/>
          </p:nvPr>
        </p:nvSpPr>
        <p:spPr/>
        <p:txBody>
          <a:bodyPr/>
          <a:lstStyle/>
          <a:p>
            <a:r>
              <a:rPr lang="en-US" sz="2800" dirty="0"/>
              <a:t>May see new deficits in weeks or months following injury</a:t>
            </a:r>
          </a:p>
          <a:p>
            <a:r>
              <a:rPr lang="en-US" sz="2800" dirty="0"/>
              <a:t>Focal neurological findings or mental status change</a:t>
            </a:r>
          </a:p>
          <a:p>
            <a:r>
              <a:rPr lang="en-US" sz="2800" dirty="0"/>
              <a:t>People who have bleeding risks</a:t>
            </a:r>
          </a:p>
          <a:p>
            <a:r>
              <a:rPr lang="en-US" sz="2800" dirty="0"/>
              <a:t>People who have difficult neurological exam at baseline</a:t>
            </a:r>
          </a:p>
          <a:p>
            <a:r>
              <a:rPr lang="en-US" sz="2800" dirty="0"/>
              <a:t>Headache is less reliable reason </a:t>
            </a:r>
          </a:p>
          <a:p>
            <a:endParaRPr lang="en-US" dirty="0"/>
          </a:p>
        </p:txBody>
      </p:sp>
      <p:sp>
        <p:nvSpPr>
          <p:cNvPr id="4" name="Date Placeholder 3">
            <a:extLst>
              <a:ext uri="{FF2B5EF4-FFF2-40B4-BE49-F238E27FC236}">
                <a16:creationId xmlns:a16="http://schemas.microsoft.com/office/drawing/2014/main" id="{0D018DBD-AE4D-3B47-A29F-F2D8E152D06C}"/>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35760589-04AB-02F1-491C-68DB6327F1AE}"/>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B4EDF9E0-80C4-3B2E-9794-02400CBA887E}"/>
              </a:ext>
            </a:extLst>
          </p:cNvPr>
          <p:cNvSpPr>
            <a:spLocks noGrp="1"/>
          </p:cNvSpPr>
          <p:nvPr>
            <p:ph type="sldNum" sz="quarter" idx="12"/>
          </p:nvPr>
        </p:nvSpPr>
        <p:spPr/>
        <p:txBody>
          <a:bodyPr/>
          <a:lstStyle/>
          <a:p>
            <a:fld id="{D530F0E9-51BC-4114-A71D-EE32294F3D21}" type="slidenum">
              <a:rPr lang="en-US" smtClean="0"/>
              <a:t>16</a:t>
            </a:fld>
            <a:endParaRPr lang="en-US"/>
          </a:p>
        </p:txBody>
      </p:sp>
    </p:spTree>
    <p:extLst>
      <p:ext uri="{BB962C8B-B14F-4D97-AF65-F5344CB8AC3E}">
        <p14:creationId xmlns:p14="http://schemas.microsoft.com/office/powerpoint/2010/main" val="1319146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608C-0855-45B0-80A4-A9D296F967C7}"/>
              </a:ext>
            </a:extLst>
          </p:cNvPr>
          <p:cNvSpPr>
            <a:spLocks noGrp="1"/>
          </p:cNvSpPr>
          <p:nvPr>
            <p:ph type="title"/>
          </p:nvPr>
        </p:nvSpPr>
        <p:spPr>
          <a:xfrm>
            <a:off x="2104968" y="267273"/>
            <a:ext cx="7724832" cy="1112836"/>
          </a:xfrm>
        </p:spPr>
        <p:txBody>
          <a:bodyPr>
            <a:normAutofit fontScale="90000"/>
          </a:bodyPr>
          <a:lstStyle/>
          <a:p>
            <a:r>
              <a:rPr lang="en-US" dirty="0"/>
              <a:t> Medical Problems Post Brain Injury</a:t>
            </a:r>
          </a:p>
        </p:txBody>
      </p:sp>
      <p:sp>
        <p:nvSpPr>
          <p:cNvPr id="3" name="Content Placeholder 2">
            <a:extLst>
              <a:ext uri="{FF2B5EF4-FFF2-40B4-BE49-F238E27FC236}">
                <a16:creationId xmlns:a16="http://schemas.microsoft.com/office/drawing/2014/main" id="{A4CE0FD3-65E8-489C-9822-9BEB600A520B}"/>
              </a:ext>
            </a:extLst>
          </p:cNvPr>
          <p:cNvSpPr>
            <a:spLocks noGrp="1"/>
          </p:cNvSpPr>
          <p:nvPr>
            <p:ph sz="half" idx="1"/>
          </p:nvPr>
        </p:nvSpPr>
        <p:spPr/>
        <p:txBody>
          <a:bodyPr>
            <a:normAutofit lnSpcReduction="10000"/>
          </a:bodyPr>
          <a:lstStyle/>
          <a:p>
            <a:r>
              <a:rPr lang="en-US" sz="2800" dirty="0"/>
              <a:t>*Migraines – Headaches</a:t>
            </a:r>
          </a:p>
          <a:p>
            <a:r>
              <a:rPr lang="en-US" sz="2800" dirty="0"/>
              <a:t>Sleep – *insomnia and hypersomnia</a:t>
            </a:r>
          </a:p>
          <a:p>
            <a:r>
              <a:rPr lang="en-US" sz="2800" dirty="0"/>
              <a:t>Balance - Dizziness</a:t>
            </a:r>
          </a:p>
          <a:p>
            <a:r>
              <a:rPr lang="en-US" sz="2800" dirty="0"/>
              <a:t>Vision –double, blurry, field cut</a:t>
            </a:r>
          </a:p>
          <a:p>
            <a:r>
              <a:rPr lang="en-US" sz="2800" dirty="0"/>
              <a:t>Hearing - Tinnitus</a:t>
            </a:r>
          </a:p>
          <a:p>
            <a:r>
              <a:rPr lang="en-US" sz="2800" dirty="0"/>
              <a:t>Smell-Taste</a:t>
            </a:r>
          </a:p>
          <a:p>
            <a:r>
              <a:rPr lang="en-US" sz="2800" dirty="0"/>
              <a:t>Pain</a:t>
            </a:r>
          </a:p>
          <a:p>
            <a:r>
              <a:rPr lang="en-US" dirty="0"/>
              <a:t> Nausea</a:t>
            </a:r>
          </a:p>
        </p:txBody>
      </p:sp>
      <p:sp>
        <p:nvSpPr>
          <p:cNvPr id="4" name="Content Placeholder 3">
            <a:extLst>
              <a:ext uri="{FF2B5EF4-FFF2-40B4-BE49-F238E27FC236}">
                <a16:creationId xmlns:a16="http://schemas.microsoft.com/office/drawing/2014/main" id="{309C22F9-1867-4245-9A8E-E04312572D49}"/>
              </a:ext>
            </a:extLst>
          </p:cNvPr>
          <p:cNvSpPr>
            <a:spLocks noGrp="1"/>
          </p:cNvSpPr>
          <p:nvPr>
            <p:ph sz="half" idx="2"/>
          </p:nvPr>
        </p:nvSpPr>
        <p:spPr>
          <a:xfrm>
            <a:off x="7019924" y="1845734"/>
            <a:ext cx="4581526" cy="4023360"/>
          </a:xfrm>
        </p:spPr>
        <p:txBody>
          <a:bodyPr>
            <a:normAutofit lnSpcReduction="10000"/>
          </a:bodyPr>
          <a:lstStyle/>
          <a:p>
            <a:r>
              <a:rPr lang="en-US" sz="2800" dirty="0"/>
              <a:t>Movement – Paralysis, numbness, tingling</a:t>
            </a:r>
          </a:p>
          <a:p>
            <a:r>
              <a:rPr lang="en-US" sz="2800" dirty="0"/>
              <a:t>Fatigue</a:t>
            </a:r>
          </a:p>
          <a:p>
            <a:r>
              <a:rPr lang="en-US" sz="2800" dirty="0"/>
              <a:t>Seizures</a:t>
            </a:r>
          </a:p>
          <a:p>
            <a:r>
              <a:rPr lang="en-US" sz="2800" dirty="0"/>
              <a:t>Toileting</a:t>
            </a:r>
          </a:p>
          <a:p>
            <a:r>
              <a:rPr lang="en-US" sz="2800" dirty="0"/>
              <a:t>Shunts</a:t>
            </a:r>
          </a:p>
          <a:p>
            <a:r>
              <a:rPr lang="en-US" sz="2800" dirty="0"/>
              <a:t>Feeding- Swallowing </a:t>
            </a:r>
          </a:p>
          <a:p>
            <a:r>
              <a:rPr lang="en-US" sz="2800" dirty="0"/>
              <a:t>Metabolic - Endocrine</a:t>
            </a:r>
          </a:p>
          <a:p>
            <a:endParaRPr lang="en-US" sz="2800" dirty="0"/>
          </a:p>
          <a:p>
            <a:endParaRPr lang="en-US" sz="2800" dirty="0"/>
          </a:p>
        </p:txBody>
      </p:sp>
      <p:sp>
        <p:nvSpPr>
          <p:cNvPr id="5" name="TextBox 4">
            <a:extLst>
              <a:ext uri="{FF2B5EF4-FFF2-40B4-BE49-F238E27FC236}">
                <a16:creationId xmlns:a16="http://schemas.microsoft.com/office/drawing/2014/main" id="{261C5DB2-5CF7-70BF-67DB-AAF1A4082814}"/>
              </a:ext>
            </a:extLst>
          </p:cNvPr>
          <p:cNvSpPr txBox="1"/>
          <p:nvPr/>
        </p:nvSpPr>
        <p:spPr>
          <a:xfrm>
            <a:off x="920301" y="5992297"/>
            <a:ext cx="2118175" cy="369332"/>
          </a:xfrm>
          <a:prstGeom prst="rect">
            <a:avLst/>
          </a:prstGeom>
          <a:noFill/>
        </p:spPr>
        <p:txBody>
          <a:bodyPr wrap="square" rtlCol="0">
            <a:spAutoFit/>
          </a:bodyPr>
          <a:lstStyle/>
          <a:p>
            <a:r>
              <a:rPr lang="en-US" dirty="0"/>
              <a:t>* = most common</a:t>
            </a:r>
          </a:p>
        </p:txBody>
      </p:sp>
      <p:sp>
        <p:nvSpPr>
          <p:cNvPr id="6" name="Date Placeholder 5">
            <a:extLst>
              <a:ext uri="{FF2B5EF4-FFF2-40B4-BE49-F238E27FC236}">
                <a16:creationId xmlns:a16="http://schemas.microsoft.com/office/drawing/2014/main" id="{0817837D-4C57-E70B-61F6-A4EC53F7A439}"/>
              </a:ext>
            </a:extLst>
          </p:cNvPr>
          <p:cNvSpPr>
            <a:spLocks noGrp="1"/>
          </p:cNvSpPr>
          <p:nvPr>
            <p:ph type="dt" sz="half" idx="10"/>
          </p:nvPr>
        </p:nvSpPr>
        <p:spPr/>
        <p:txBody>
          <a:bodyPr/>
          <a:lstStyle/>
          <a:p>
            <a:r>
              <a:rPr lang="en-US"/>
              <a:t>6/10/2023</a:t>
            </a:r>
          </a:p>
        </p:txBody>
      </p:sp>
      <p:sp>
        <p:nvSpPr>
          <p:cNvPr id="7" name="Footer Placeholder 6">
            <a:extLst>
              <a:ext uri="{FF2B5EF4-FFF2-40B4-BE49-F238E27FC236}">
                <a16:creationId xmlns:a16="http://schemas.microsoft.com/office/drawing/2014/main" id="{3314CA68-B883-9952-3F3E-F27A90555571}"/>
              </a:ext>
            </a:extLst>
          </p:cNvPr>
          <p:cNvSpPr>
            <a:spLocks noGrp="1"/>
          </p:cNvSpPr>
          <p:nvPr>
            <p:ph type="ftr" sz="quarter" idx="11"/>
          </p:nvPr>
        </p:nvSpPr>
        <p:spPr/>
        <p:txBody>
          <a:bodyPr/>
          <a:lstStyle/>
          <a:p>
            <a:r>
              <a:rPr lang="en-US"/>
              <a:t>www.braininjurynm.org</a:t>
            </a:r>
          </a:p>
        </p:txBody>
      </p:sp>
      <p:sp>
        <p:nvSpPr>
          <p:cNvPr id="8" name="Slide Number Placeholder 7">
            <a:extLst>
              <a:ext uri="{FF2B5EF4-FFF2-40B4-BE49-F238E27FC236}">
                <a16:creationId xmlns:a16="http://schemas.microsoft.com/office/drawing/2014/main" id="{9A10C2DE-2BDD-50E8-96DC-FF05B2A4A957}"/>
              </a:ext>
            </a:extLst>
          </p:cNvPr>
          <p:cNvSpPr>
            <a:spLocks noGrp="1"/>
          </p:cNvSpPr>
          <p:nvPr>
            <p:ph type="sldNum" sz="quarter" idx="12"/>
          </p:nvPr>
        </p:nvSpPr>
        <p:spPr/>
        <p:txBody>
          <a:bodyPr/>
          <a:lstStyle/>
          <a:p>
            <a:fld id="{D530F0E9-51BC-4114-A71D-EE32294F3D21}" type="slidenum">
              <a:rPr lang="en-US" smtClean="0"/>
              <a:t>17</a:t>
            </a:fld>
            <a:endParaRPr lang="en-US"/>
          </a:p>
        </p:txBody>
      </p:sp>
    </p:spTree>
    <p:extLst>
      <p:ext uri="{BB962C8B-B14F-4D97-AF65-F5344CB8AC3E}">
        <p14:creationId xmlns:p14="http://schemas.microsoft.com/office/powerpoint/2010/main" val="2461729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38DF-8AF7-4DFA-B733-DF03A6BF6533}"/>
              </a:ext>
            </a:extLst>
          </p:cNvPr>
          <p:cNvSpPr>
            <a:spLocks noGrp="1"/>
          </p:cNvSpPr>
          <p:nvPr>
            <p:ph type="title"/>
          </p:nvPr>
        </p:nvSpPr>
        <p:spPr>
          <a:xfrm>
            <a:off x="400244" y="280416"/>
            <a:ext cx="11244360" cy="948309"/>
          </a:xfrm>
        </p:spPr>
        <p:txBody>
          <a:bodyPr>
            <a:normAutofit fontScale="90000"/>
          </a:bodyPr>
          <a:lstStyle/>
          <a:p>
            <a:r>
              <a:rPr lang="en-US" dirty="0"/>
              <a:t>Cognitive &amp; Communication Issues Post Brain Injury</a:t>
            </a:r>
          </a:p>
        </p:txBody>
      </p:sp>
      <p:sp>
        <p:nvSpPr>
          <p:cNvPr id="4" name="Content Placeholder 3">
            <a:extLst>
              <a:ext uri="{FF2B5EF4-FFF2-40B4-BE49-F238E27FC236}">
                <a16:creationId xmlns:a16="http://schemas.microsoft.com/office/drawing/2014/main" id="{DDF6F4F7-65AB-4731-8F42-683591538019}"/>
              </a:ext>
            </a:extLst>
          </p:cNvPr>
          <p:cNvSpPr>
            <a:spLocks noGrp="1"/>
          </p:cNvSpPr>
          <p:nvPr>
            <p:ph sz="half" idx="1"/>
          </p:nvPr>
        </p:nvSpPr>
        <p:spPr>
          <a:xfrm>
            <a:off x="775317" y="2084832"/>
            <a:ext cx="5003690" cy="4224528"/>
          </a:xfrm>
          <a:solidFill>
            <a:schemeClr val="bg1"/>
          </a:solidFill>
        </p:spPr>
        <p:txBody>
          <a:bodyPr>
            <a:normAutofit/>
          </a:bodyPr>
          <a:lstStyle/>
          <a:p>
            <a:pPr marL="0" indent="0">
              <a:buNone/>
            </a:pPr>
            <a:r>
              <a:rPr lang="en-US" sz="2400" dirty="0"/>
              <a:t>Tires quickly </a:t>
            </a:r>
          </a:p>
          <a:p>
            <a:pPr marL="0" indent="0">
              <a:buNone/>
            </a:pPr>
            <a:r>
              <a:rPr lang="en-US" sz="2400" dirty="0"/>
              <a:t>Can’t seem to wake up</a:t>
            </a:r>
          </a:p>
          <a:p>
            <a:pPr marL="0" indent="0">
              <a:buNone/>
            </a:pPr>
            <a:r>
              <a:rPr lang="en-US" sz="2400" dirty="0"/>
              <a:t>Slow to do things</a:t>
            </a:r>
          </a:p>
          <a:p>
            <a:pPr marL="0" indent="0">
              <a:buNone/>
            </a:pPr>
            <a:r>
              <a:rPr lang="en-US" sz="2400" dirty="0"/>
              <a:t>Short attention span</a:t>
            </a:r>
          </a:p>
          <a:p>
            <a:pPr marL="0" indent="0">
              <a:buNone/>
            </a:pPr>
            <a:r>
              <a:rPr lang="en-US" sz="2400" dirty="0"/>
              <a:t>Poor immediate memory</a:t>
            </a:r>
          </a:p>
          <a:p>
            <a:pPr marL="0" indent="0">
              <a:buNone/>
            </a:pPr>
            <a:r>
              <a:rPr lang="en-US" sz="2400" dirty="0"/>
              <a:t>Poor long-term memory of past events</a:t>
            </a:r>
          </a:p>
          <a:p>
            <a:pPr marL="0" indent="0">
              <a:buNone/>
            </a:pPr>
            <a:r>
              <a:rPr lang="en-US" sz="2400" dirty="0"/>
              <a:t>Difficulty learning new things and remembering recent events</a:t>
            </a:r>
          </a:p>
          <a:p>
            <a:pPr marL="0" indent="0">
              <a:buNone/>
            </a:pPr>
            <a:r>
              <a:rPr lang="en-US" sz="2400" dirty="0"/>
              <a:t>Difficulty clearly stating what thinking</a:t>
            </a:r>
          </a:p>
          <a:p>
            <a:pPr marL="0" indent="0">
              <a:buNone/>
            </a:pPr>
            <a:endParaRPr lang="en-US" dirty="0"/>
          </a:p>
          <a:p>
            <a:pPr marL="0" indent="0">
              <a:buNone/>
            </a:pPr>
            <a:endParaRPr lang="en-US" dirty="0"/>
          </a:p>
          <a:p>
            <a:pPr marL="0" indent="0">
              <a:buNone/>
            </a:pPr>
            <a:endParaRPr lang="en-US" dirty="0"/>
          </a:p>
        </p:txBody>
      </p:sp>
      <p:sp>
        <p:nvSpPr>
          <p:cNvPr id="5" name="Content Placeholder 4">
            <a:extLst>
              <a:ext uri="{FF2B5EF4-FFF2-40B4-BE49-F238E27FC236}">
                <a16:creationId xmlns:a16="http://schemas.microsoft.com/office/drawing/2014/main" id="{5F269988-02B0-48F5-82E5-D5067693459A}"/>
              </a:ext>
            </a:extLst>
          </p:cNvPr>
          <p:cNvSpPr>
            <a:spLocks noGrp="1"/>
          </p:cNvSpPr>
          <p:nvPr>
            <p:ph sz="half" idx="2"/>
          </p:nvPr>
        </p:nvSpPr>
        <p:spPr>
          <a:xfrm>
            <a:off x="5989319" y="2084832"/>
            <a:ext cx="5655285" cy="4224528"/>
          </a:xfrm>
        </p:spPr>
        <p:txBody>
          <a:bodyPr>
            <a:normAutofit/>
          </a:bodyPr>
          <a:lstStyle/>
          <a:p>
            <a:r>
              <a:rPr lang="en-US" sz="2400" dirty="0"/>
              <a:t>Poor planning</a:t>
            </a:r>
          </a:p>
          <a:p>
            <a:r>
              <a:rPr lang="en-US" sz="2400" dirty="0"/>
              <a:t>Can’t get started on or finish tasks</a:t>
            </a:r>
          </a:p>
          <a:p>
            <a:r>
              <a:rPr lang="en-US" sz="2400" dirty="0"/>
              <a:t>Poor organization</a:t>
            </a:r>
          </a:p>
          <a:p>
            <a:r>
              <a:rPr lang="en-US" sz="2400" dirty="0"/>
              <a:t>Blurts things out at the wrong time</a:t>
            </a:r>
          </a:p>
          <a:p>
            <a:r>
              <a:rPr lang="en-US" sz="2400" dirty="0"/>
              <a:t>Poor awareness of problems and solutions</a:t>
            </a:r>
          </a:p>
          <a:p>
            <a:r>
              <a:rPr lang="en-US" sz="2400" dirty="0"/>
              <a:t>Misreads social cues</a:t>
            </a:r>
          </a:p>
          <a:p>
            <a:r>
              <a:rPr lang="en-US" sz="2400" dirty="0"/>
              <a:t>Slow to read and remember what was read</a:t>
            </a:r>
          </a:p>
          <a:p>
            <a:r>
              <a:rPr lang="en-US" sz="2400" dirty="0"/>
              <a:t>Slow to do simple addition or can’t do it</a:t>
            </a:r>
          </a:p>
          <a:p>
            <a:endParaRPr lang="en-US" dirty="0"/>
          </a:p>
        </p:txBody>
      </p:sp>
      <p:sp>
        <p:nvSpPr>
          <p:cNvPr id="3" name="Date Placeholder 2">
            <a:extLst>
              <a:ext uri="{FF2B5EF4-FFF2-40B4-BE49-F238E27FC236}">
                <a16:creationId xmlns:a16="http://schemas.microsoft.com/office/drawing/2014/main" id="{019F3424-8C86-43AB-E8EC-0C28308582AC}"/>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4B6DF99C-5A5A-B717-A1AE-4643376779EC}"/>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F32160A9-F6AA-32BA-2589-CFE5C9FD78DA}"/>
              </a:ext>
            </a:extLst>
          </p:cNvPr>
          <p:cNvSpPr>
            <a:spLocks noGrp="1"/>
          </p:cNvSpPr>
          <p:nvPr>
            <p:ph type="sldNum" sz="quarter" idx="12"/>
          </p:nvPr>
        </p:nvSpPr>
        <p:spPr/>
        <p:txBody>
          <a:bodyPr/>
          <a:lstStyle/>
          <a:p>
            <a:fld id="{D530F0E9-51BC-4114-A71D-EE32294F3D21}" type="slidenum">
              <a:rPr lang="en-US" smtClean="0"/>
              <a:t>18</a:t>
            </a:fld>
            <a:endParaRPr lang="en-US"/>
          </a:p>
        </p:txBody>
      </p:sp>
      <p:sp>
        <p:nvSpPr>
          <p:cNvPr id="8" name="TextBox 7">
            <a:extLst>
              <a:ext uri="{FF2B5EF4-FFF2-40B4-BE49-F238E27FC236}">
                <a16:creationId xmlns:a16="http://schemas.microsoft.com/office/drawing/2014/main" id="{6641F44D-6D85-342B-B221-128CDEBCB786}"/>
              </a:ext>
            </a:extLst>
          </p:cNvPr>
          <p:cNvSpPr txBox="1"/>
          <p:nvPr/>
        </p:nvSpPr>
        <p:spPr>
          <a:xfrm>
            <a:off x="6167280" y="1368840"/>
            <a:ext cx="2906630" cy="461665"/>
          </a:xfrm>
          <a:prstGeom prst="rect">
            <a:avLst/>
          </a:prstGeom>
          <a:noFill/>
        </p:spPr>
        <p:txBody>
          <a:bodyPr wrap="none" rtlCol="0">
            <a:spAutoFit/>
          </a:bodyPr>
          <a:lstStyle/>
          <a:p>
            <a:r>
              <a:rPr lang="en-US" sz="2400" dirty="0"/>
              <a:t>Executive Functioning</a:t>
            </a:r>
          </a:p>
        </p:txBody>
      </p:sp>
    </p:spTree>
    <p:extLst>
      <p:ext uri="{BB962C8B-B14F-4D97-AF65-F5344CB8AC3E}">
        <p14:creationId xmlns:p14="http://schemas.microsoft.com/office/powerpoint/2010/main" val="3929533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8BF063-E47C-4028-ADA6-D82E9192450C}"/>
              </a:ext>
            </a:extLst>
          </p:cNvPr>
          <p:cNvSpPr>
            <a:spLocks noGrp="1"/>
          </p:cNvSpPr>
          <p:nvPr>
            <p:ph type="title"/>
          </p:nvPr>
        </p:nvSpPr>
        <p:spPr>
          <a:xfrm>
            <a:off x="1097280" y="286603"/>
            <a:ext cx="10058400" cy="1084997"/>
          </a:xfrm>
        </p:spPr>
        <p:txBody>
          <a:bodyPr/>
          <a:lstStyle/>
          <a:p>
            <a:r>
              <a:rPr lang="en-US" dirty="0"/>
              <a:t>Screen and Support for Cognitive Issues</a:t>
            </a:r>
          </a:p>
        </p:txBody>
      </p:sp>
      <p:sp>
        <p:nvSpPr>
          <p:cNvPr id="5" name="Content Placeholder 4">
            <a:extLst>
              <a:ext uri="{FF2B5EF4-FFF2-40B4-BE49-F238E27FC236}">
                <a16:creationId xmlns:a16="http://schemas.microsoft.com/office/drawing/2014/main" id="{A6A43F5B-B8F6-402D-B461-6EF7C40533BD}"/>
              </a:ext>
            </a:extLst>
          </p:cNvPr>
          <p:cNvSpPr>
            <a:spLocks noGrp="1"/>
          </p:cNvSpPr>
          <p:nvPr>
            <p:ph sz="half" idx="1"/>
          </p:nvPr>
        </p:nvSpPr>
        <p:spPr>
          <a:xfrm>
            <a:off x="774085" y="1845733"/>
            <a:ext cx="4937760" cy="4239756"/>
          </a:xfrm>
        </p:spPr>
        <p:txBody>
          <a:bodyPr>
            <a:normAutofit fontScale="92500" lnSpcReduction="20000"/>
          </a:bodyPr>
          <a:lstStyle/>
          <a:p>
            <a:r>
              <a:rPr lang="en-US" sz="2200" b="1" dirty="0"/>
              <a:t>Stamina, Attention, Processing Speed,  Working Memory</a:t>
            </a:r>
          </a:p>
          <a:p>
            <a:r>
              <a:rPr lang="en-US" sz="2200" dirty="0"/>
              <a:t>1. Ask if any of these are different and impaired.  PCSS screens for this.</a:t>
            </a:r>
          </a:p>
          <a:p>
            <a:r>
              <a:rPr lang="en-US" sz="2200" dirty="0"/>
              <a:t>2. Ask if they can repeat back what was said after about 5 to 10 minutes of conversation</a:t>
            </a:r>
          </a:p>
          <a:p>
            <a:r>
              <a:rPr lang="en-US" sz="2200" dirty="0"/>
              <a:t>3. See if they fatigue quickly or became distracted during discussion</a:t>
            </a:r>
          </a:p>
          <a:p>
            <a:r>
              <a:rPr lang="en-US" sz="2200" dirty="0"/>
              <a:t>4. Slow down delivery of information, provide time to reflect on what was said</a:t>
            </a:r>
          </a:p>
          <a:p>
            <a:r>
              <a:rPr lang="en-US" sz="2200" dirty="0"/>
              <a:t>5. Talk in simple phrases and short sentences </a:t>
            </a:r>
          </a:p>
          <a:p>
            <a:r>
              <a:rPr lang="en-US" sz="2200" dirty="0"/>
              <a:t>6. Write down information</a:t>
            </a:r>
          </a:p>
        </p:txBody>
      </p:sp>
      <p:sp>
        <p:nvSpPr>
          <p:cNvPr id="6" name="Content Placeholder 5">
            <a:extLst>
              <a:ext uri="{FF2B5EF4-FFF2-40B4-BE49-F238E27FC236}">
                <a16:creationId xmlns:a16="http://schemas.microsoft.com/office/drawing/2014/main" id="{CD390A20-47C8-4A21-A0FB-1FD97DABC353}"/>
              </a:ext>
            </a:extLst>
          </p:cNvPr>
          <p:cNvSpPr>
            <a:spLocks noGrp="1"/>
          </p:cNvSpPr>
          <p:nvPr>
            <p:ph sz="half" idx="2"/>
          </p:nvPr>
        </p:nvSpPr>
        <p:spPr>
          <a:xfrm>
            <a:off x="6036615" y="1845734"/>
            <a:ext cx="5259377" cy="4239755"/>
          </a:xfrm>
        </p:spPr>
        <p:txBody>
          <a:bodyPr>
            <a:normAutofit fontScale="92500" lnSpcReduction="20000"/>
          </a:bodyPr>
          <a:lstStyle/>
          <a:p>
            <a:r>
              <a:rPr lang="en-US" sz="2200" b="1" dirty="0"/>
              <a:t>Memory, Organizing, Planning and Doing</a:t>
            </a:r>
          </a:p>
          <a:p>
            <a:r>
              <a:rPr lang="en-US" sz="2200" dirty="0"/>
              <a:t>1. Ask if any of these are different or impaired, PCSS screens for memory</a:t>
            </a:r>
          </a:p>
          <a:p>
            <a:r>
              <a:rPr lang="en-US" sz="2200" dirty="0"/>
              <a:t>2. Ask what they remember after 15 minutes or at the end of the session.</a:t>
            </a:r>
          </a:p>
          <a:p>
            <a:r>
              <a:rPr lang="en-US" sz="2200" dirty="0"/>
              <a:t>3. Ask how they Plan on accomplishing the tasks discussed, how successful they have been in the past, and if they would like some assistance.</a:t>
            </a:r>
          </a:p>
          <a:p>
            <a:r>
              <a:rPr lang="en-US" sz="2200" dirty="0"/>
              <a:t>4. Write down information for memory</a:t>
            </a:r>
          </a:p>
          <a:p>
            <a:r>
              <a:rPr lang="en-US" sz="2200" dirty="0"/>
              <a:t>5. Write out step by step instructions for planning</a:t>
            </a:r>
          </a:p>
          <a:p>
            <a:r>
              <a:rPr lang="en-US" sz="2200" dirty="0"/>
              <a:t>6. Consider follow up calls and getting others involved for Doing tasks</a:t>
            </a:r>
          </a:p>
        </p:txBody>
      </p:sp>
      <p:sp>
        <p:nvSpPr>
          <p:cNvPr id="2" name="Date Placeholder 1">
            <a:extLst>
              <a:ext uri="{FF2B5EF4-FFF2-40B4-BE49-F238E27FC236}">
                <a16:creationId xmlns:a16="http://schemas.microsoft.com/office/drawing/2014/main" id="{0DFE2597-6794-44A4-B06A-095F509FFDB0}"/>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DB31FE13-F7AD-9BEB-1AC8-56EA76A8B3E3}"/>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FB0A63E4-93F4-61DE-5327-43F525AD40FA}"/>
              </a:ext>
            </a:extLst>
          </p:cNvPr>
          <p:cNvSpPr>
            <a:spLocks noGrp="1"/>
          </p:cNvSpPr>
          <p:nvPr>
            <p:ph type="sldNum" sz="quarter" idx="12"/>
          </p:nvPr>
        </p:nvSpPr>
        <p:spPr/>
        <p:txBody>
          <a:bodyPr/>
          <a:lstStyle/>
          <a:p>
            <a:fld id="{D530F0E9-51BC-4114-A71D-EE32294F3D21}" type="slidenum">
              <a:rPr lang="en-US" smtClean="0"/>
              <a:t>19</a:t>
            </a:fld>
            <a:endParaRPr lang="en-US"/>
          </a:p>
        </p:txBody>
      </p:sp>
      <p:sp>
        <p:nvSpPr>
          <p:cNvPr id="8" name="TextBox 7">
            <a:extLst>
              <a:ext uri="{FF2B5EF4-FFF2-40B4-BE49-F238E27FC236}">
                <a16:creationId xmlns:a16="http://schemas.microsoft.com/office/drawing/2014/main" id="{8D0C5DC0-4E7E-C132-FD14-BD2B729B1848}"/>
              </a:ext>
            </a:extLst>
          </p:cNvPr>
          <p:cNvSpPr txBox="1"/>
          <p:nvPr/>
        </p:nvSpPr>
        <p:spPr>
          <a:xfrm>
            <a:off x="1051559" y="6085489"/>
            <a:ext cx="9061161" cy="369332"/>
          </a:xfrm>
          <a:prstGeom prst="rect">
            <a:avLst/>
          </a:prstGeom>
          <a:noFill/>
        </p:spPr>
        <p:txBody>
          <a:bodyPr wrap="square" rtlCol="0">
            <a:spAutoFit/>
          </a:bodyPr>
          <a:lstStyle/>
          <a:p>
            <a:r>
              <a:rPr lang="en-US" dirty="0"/>
              <a:t>PCSS = Post-concussion symptom scale, including Acute Concussion Evaluation (ACE) and SCAT5</a:t>
            </a:r>
          </a:p>
        </p:txBody>
      </p:sp>
    </p:spTree>
    <p:extLst>
      <p:ext uri="{BB962C8B-B14F-4D97-AF65-F5344CB8AC3E}">
        <p14:creationId xmlns:p14="http://schemas.microsoft.com/office/powerpoint/2010/main" val="3147387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4C75-F32A-4DD3-90A1-4F19E7EE7C74}"/>
              </a:ext>
            </a:extLst>
          </p:cNvPr>
          <p:cNvSpPr>
            <a:spLocks noGrp="1"/>
          </p:cNvSpPr>
          <p:nvPr>
            <p:ph type="title"/>
          </p:nvPr>
        </p:nvSpPr>
        <p:spPr>
          <a:xfrm>
            <a:off x="838200" y="365126"/>
            <a:ext cx="7464972" cy="685076"/>
          </a:xfrm>
        </p:spPr>
        <p:txBody>
          <a:bodyPr>
            <a:normAutofit fontScale="90000"/>
          </a:bodyPr>
          <a:lstStyle/>
          <a:p>
            <a:r>
              <a:rPr lang="en-US" dirty="0"/>
              <a:t>Thank You for this Opportunity</a:t>
            </a:r>
          </a:p>
        </p:txBody>
      </p:sp>
      <p:sp>
        <p:nvSpPr>
          <p:cNvPr id="3" name="Content Placeholder 2">
            <a:extLst>
              <a:ext uri="{FF2B5EF4-FFF2-40B4-BE49-F238E27FC236}">
                <a16:creationId xmlns:a16="http://schemas.microsoft.com/office/drawing/2014/main" id="{C3C9DD5C-CC70-4595-8E9E-1027F1E8AAAE}"/>
              </a:ext>
            </a:extLst>
          </p:cNvPr>
          <p:cNvSpPr>
            <a:spLocks noGrp="1"/>
          </p:cNvSpPr>
          <p:nvPr>
            <p:ph idx="1"/>
          </p:nvPr>
        </p:nvSpPr>
        <p:spPr>
          <a:xfrm>
            <a:off x="799182" y="1172620"/>
            <a:ext cx="10593636" cy="5276031"/>
          </a:xfrm>
        </p:spPr>
        <p:txBody>
          <a:bodyPr>
            <a:normAutofit fontScale="70000" lnSpcReduction="20000"/>
          </a:bodyPr>
          <a:lstStyle/>
          <a:p>
            <a:r>
              <a:rPr lang="en-US" dirty="0"/>
              <a:t>Brain injury (BI), whether traumatic brain injury (TBI) or acquired brain injury (ABI), is very prevalent in NM and affects all groups.</a:t>
            </a:r>
          </a:p>
          <a:p>
            <a:r>
              <a:rPr lang="en-US" dirty="0"/>
              <a:t>Accommodations  to the communication and environmental demands with first responders &amp; health care providers are essential for people living with BI to get the best possible care per the Americans with Disabilities Act (ADA).</a:t>
            </a:r>
          </a:p>
          <a:p>
            <a:r>
              <a:rPr lang="en-US" dirty="0"/>
              <a:t>Brain injury is an epidemic in domestic violence and considered to be a silent epidemic generally.</a:t>
            </a:r>
          </a:p>
          <a:p>
            <a:r>
              <a:rPr lang="en-US" b="0" i="0" dirty="0">
                <a:solidFill>
                  <a:srgbClr val="333333"/>
                </a:solidFill>
                <a:effectLst/>
                <a:latin typeface="nyt-imperial"/>
              </a:rPr>
              <a:t>In 2020, the Government Accountability Office released a report warning that the </a:t>
            </a:r>
            <a:r>
              <a:rPr lang="en-US" b="0" i="0" dirty="0">
                <a:solidFill>
                  <a:srgbClr val="326891"/>
                </a:solidFill>
                <a:effectLst/>
                <a:latin typeface="nyt-imperial"/>
                <a:hlinkClick r:id="rId2"/>
              </a:rPr>
              <a:t>lack of data-gathering on traumatic brain injuries in abused women makes it impossible to confront the crisis in a meaningful way.</a:t>
            </a:r>
            <a:r>
              <a:rPr lang="en-US" b="0" i="0" dirty="0">
                <a:solidFill>
                  <a:srgbClr val="333333"/>
                </a:solidFill>
                <a:effectLst/>
                <a:latin typeface="nyt-imperial"/>
              </a:rPr>
              <a:t> </a:t>
            </a:r>
          </a:p>
          <a:p>
            <a:r>
              <a:rPr lang="en-US" dirty="0">
                <a:solidFill>
                  <a:srgbClr val="333333"/>
                </a:solidFill>
                <a:latin typeface="nyt-imperial"/>
              </a:rPr>
              <a:t>Training on identifying brain injury in cases of domestic violence at the Tempe Police Department’s domestic-violence unit, “</a:t>
            </a:r>
            <a:r>
              <a:rPr lang="en-US" b="1" dirty="0">
                <a:solidFill>
                  <a:srgbClr val="333333"/>
                </a:solidFill>
                <a:latin typeface="nyt-imperial"/>
              </a:rPr>
              <a:t>taught everyone, from beat cops to detectives, that women displaying inconsistency, hostility and bewilderment aren’t necessarily being uncooperative. It could be because they’re actually injured, that it’s not a visible injury,” an officer said. “You have to realize that potentially inside their head, they’re trying to tell you a story, but it’s just not coming out.”</a:t>
            </a:r>
            <a:endParaRPr lang="en-US" b="1" dirty="0"/>
          </a:p>
          <a:p>
            <a:r>
              <a:rPr lang="en-US" sz="2800" b="0" i="0" dirty="0">
                <a:solidFill>
                  <a:srgbClr val="333333"/>
                </a:solidFill>
                <a:effectLst/>
                <a:cs typeface="Arial" panose="020B0604020202020204" pitchFamily="34" charset="0"/>
              </a:rPr>
              <a:t>“Individuals with brain injury may have symptoms that make it difficult for them to follow directions or communicate clearly. Too often, these individuals are mistaken for being drunk or purposefully aggressive, which leads to misunderstandings with law enforcement. It is imperative that first responders (and health care providers) throughout the country receive specialized training to help them understand the complexities involved with brain injury,”  </a:t>
            </a:r>
            <a:r>
              <a:rPr lang="en-US" b="0" i="0" dirty="0">
                <a:solidFill>
                  <a:srgbClr val="333333"/>
                </a:solidFill>
                <a:effectLst/>
                <a:cs typeface="Arial" panose="020B0604020202020204" pitchFamily="34" charset="0"/>
              </a:rPr>
              <a:t>Susan Connor, President/CEO, Brain Injury Association of America</a:t>
            </a:r>
            <a:endParaRPr lang="en-US" dirty="0"/>
          </a:p>
          <a:p>
            <a:endParaRPr lang="en-US" dirty="0"/>
          </a:p>
        </p:txBody>
      </p:sp>
      <p:sp>
        <p:nvSpPr>
          <p:cNvPr id="4" name="Date Placeholder 3">
            <a:extLst>
              <a:ext uri="{FF2B5EF4-FFF2-40B4-BE49-F238E27FC236}">
                <a16:creationId xmlns:a16="http://schemas.microsoft.com/office/drawing/2014/main" id="{E99EA878-67D3-148B-2468-3C78F884B289}"/>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F7C3CA9B-FC23-7850-A1C7-8E7330DB7E54}"/>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C1F0B658-CE02-DAAC-7B26-07F94B5555E0}"/>
              </a:ext>
            </a:extLst>
          </p:cNvPr>
          <p:cNvSpPr>
            <a:spLocks noGrp="1"/>
          </p:cNvSpPr>
          <p:nvPr>
            <p:ph type="sldNum" sz="quarter" idx="12"/>
          </p:nvPr>
        </p:nvSpPr>
        <p:spPr/>
        <p:txBody>
          <a:bodyPr/>
          <a:lstStyle/>
          <a:p>
            <a:fld id="{D530F0E9-51BC-4114-A71D-EE32294F3D21}" type="slidenum">
              <a:rPr lang="en-US" smtClean="0"/>
              <a:t>2</a:t>
            </a:fld>
            <a:endParaRPr lang="en-US"/>
          </a:p>
        </p:txBody>
      </p:sp>
    </p:spTree>
    <p:extLst>
      <p:ext uri="{BB962C8B-B14F-4D97-AF65-F5344CB8AC3E}">
        <p14:creationId xmlns:p14="http://schemas.microsoft.com/office/powerpoint/2010/main" val="2222497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E3FD3-38FB-4B32-89E0-1D295BB7E370}"/>
              </a:ext>
            </a:extLst>
          </p:cNvPr>
          <p:cNvSpPr>
            <a:spLocks noGrp="1"/>
          </p:cNvSpPr>
          <p:nvPr>
            <p:ph type="title"/>
          </p:nvPr>
        </p:nvSpPr>
        <p:spPr>
          <a:xfrm>
            <a:off x="1070781" y="548640"/>
            <a:ext cx="9194070" cy="853191"/>
          </a:xfrm>
        </p:spPr>
        <p:txBody>
          <a:bodyPr>
            <a:normAutofit/>
          </a:bodyPr>
          <a:lstStyle/>
          <a:p>
            <a:r>
              <a:rPr lang="en-US" dirty="0"/>
              <a:t>Psychosocial Issues Post Brain Injury</a:t>
            </a:r>
          </a:p>
        </p:txBody>
      </p:sp>
      <p:sp>
        <p:nvSpPr>
          <p:cNvPr id="4" name="Content Placeholder 3">
            <a:extLst>
              <a:ext uri="{FF2B5EF4-FFF2-40B4-BE49-F238E27FC236}">
                <a16:creationId xmlns:a16="http://schemas.microsoft.com/office/drawing/2014/main" id="{606AB58D-1B51-4480-99EB-148309ED39E2}"/>
              </a:ext>
            </a:extLst>
          </p:cNvPr>
          <p:cNvSpPr>
            <a:spLocks noGrp="1"/>
          </p:cNvSpPr>
          <p:nvPr>
            <p:ph sz="half" idx="1"/>
          </p:nvPr>
        </p:nvSpPr>
        <p:spPr>
          <a:xfrm>
            <a:off x="989400" y="1846180"/>
            <a:ext cx="4928400" cy="4215255"/>
          </a:xfrm>
        </p:spPr>
        <p:txBody>
          <a:bodyPr>
            <a:normAutofit fontScale="77500" lnSpcReduction="20000"/>
          </a:bodyPr>
          <a:lstStyle/>
          <a:p>
            <a:r>
              <a:rPr lang="en-US" sz="3200" dirty="0"/>
              <a:t>Depression – most common</a:t>
            </a:r>
          </a:p>
          <a:p>
            <a:r>
              <a:rPr lang="en-US" sz="3200" dirty="0"/>
              <a:t>Anxiety</a:t>
            </a:r>
          </a:p>
          <a:p>
            <a:r>
              <a:rPr lang="en-US" sz="3200" dirty="0"/>
              <a:t>PTSD</a:t>
            </a:r>
          </a:p>
          <a:p>
            <a:r>
              <a:rPr lang="en-US" sz="3200" dirty="0"/>
              <a:t>Suicide – 2 to 4 times higher risk </a:t>
            </a:r>
            <a:r>
              <a:rPr lang="en-US" sz="2000" dirty="0"/>
              <a:t>(Substance Abuse Treatment Advisory 2010).</a:t>
            </a:r>
            <a:r>
              <a:rPr lang="en-US" sz="3200" dirty="0"/>
              <a:t> </a:t>
            </a:r>
          </a:p>
          <a:p>
            <a:r>
              <a:rPr lang="en-US" sz="3200" dirty="0"/>
              <a:t>Anger – Aggression</a:t>
            </a:r>
          </a:p>
          <a:p>
            <a:r>
              <a:rPr lang="en-US" sz="3200" dirty="0"/>
              <a:t>Substance Use</a:t>
            </a:r>
          </a:p>
          <a:p>
            <a:r>
              <a:rPr lang="en-US" sz="3200" dirty="0"/>
              <a:t>Isolation – loss of family &amp; friends</a:t>
            </a:r>
          </a:p>
          <a:p>
            <a:r>
              <a:rPr lang="en-US" sz="3300" dirty="0"/>
              <a:t>Struggle with coming to terms with changes and recreating identity. Personality changes</a:t>
            </a:r>
          </a:p>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F2766ACB-E532-4064-8AED-D507C402506E}"/>
              </a:ext>
            </a:extLst>
          </p:cNvPr>
          <p:cNvSpPr>
            <a:spLocks noGrp="1"/>
          </p:cNvSpPr>
          <p:nvPr>
            <p:ph sz="half" idx="2"/>
          </p:nvPr>
        </p:nvSpPr>
        <p:spPr>
          <a:xfrm>
            <a:off x="5917800" y="1846180"/>
            <a:ext cx="5614293" cy="4347209"/>
          </a:xfrm>
        </p:spPr>
        <p:txBody>
          <a:bodyPr>
            <a:normAutofit fontScale="77500" lnSpcReduction="20000"/>
          </a:bodyPr>
          <a:lstStyle/>
          <a:p>
            <a:r>
              <a:rPr lang="en-US" sz="3200" dirty="0"/>
              <a:t>Loss of independence</a:t>
            </a:r>
          </a:p>
          <a:p>
            <a:r>
              <a:rPr lang="en-US" sz="3200" dirty="0"/>
              <a:t>Loss of job and housing and no food or transportation</a:t>
            </a:r>
          </a:p>
          <a:p>
            <a:r>
              <a:rPr lang="en-US" sz="3200" dirty="0"/>
              <a:t>No insurance or inadequate medical or behavioral care</a:t>
            </a:r>
          </a:p>
          <a:p>
            <a:r>
              <a:rPr lang="en-US" sz="3200" dirty="0"/>
              <a:t>Worsening of any behavioral health issues prior to brain injury</a:t>
            </a:r>
          </a:p>
          <a:p>
            <a:r>
              <a:rPr lang="en-US" sz="3200" dirty="0"/>
              <a:t>Duration of changes can be fleeting to lasting a lifetime,</a:t>
            </a:r>
          </a:p>
          <a:p>
            <a:r>
              <a:rPr lang="en-US" sz="3200" dirty="0"/>
              <a:t>Repetitive brain injuries worsen outcome</a:t>
            </a:r>
          </a:p>
        </p:txBody>
      </p:sp>
      <p:sp>
        <p:nvSpPr>
          <p:cNvPr id="3" name="Date Placeholder 2">
            <a:extLst>
              <a:ext uri="{FF2B5EF4-FFF2-40B4-BE49-F238E27FC236}">
                <a16:creationId xmlns:a16="http://schemas.microsoft.com/office/drawing/2014/main" id="{B251EF76-DE5F-206C-244A-24666D87E7E6}"/>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F1C7FF88-F087-5566-59A2-23F6119C1D20}"/>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ADCB43F2-5C6B-C4E1-B981-1737E1CB1B98}"/>
              </a:ext>
            </a:extLst>
          </p:cNvPr>
          <p:cNvSpPr>
            <a:spLocks noGrp="1"/>
          </p:cNvSpPr>
          <p:nvPr>
            <p:ph type="sldNum" sz="quarter" idx="12"/>
          </p:nvPr>
        </p:nvSpPr>
        <p:spPr/>
        <p:txBody>
          <a:bodyPr/>
          <a:lstStyle/>
          <a:p>
            <a:fld id="{D530F0E9-51BC-4114-A71D-EE32294F3D21}" type="slidenum">
              <a:rPr lang="en-US" smtClean="0"/>
              <a:t>20</a:t>
            </a:fld>
            <a:endParaRPr lang="en-US"/>
          </a:p>
        </p:txBody>
      </p:sp>
    </p:spTree>
    <p:extLst>
      <p:ext uri="{BB962C8B-B14F-4D97-AF65-F5344CB8AC3E}">
        <p14:creationId xmlns:p14="http://schemas.microsoft.com/office/powerpoint/2010/main" val="2818740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3D4B7-5233-4BB9-A0CD-E7525CA90B24}"/>
              </a:ext>
            </a:extLst>
          </p:cNvPr>
          <p:cNvSpPr>
            <a:spLocks noGrp="1"/>
          </p:cNvSpPr>
          <p:nvPr>
            <p:ph type="title"/>
          </p:nvPr>
        </p:nvSpPr>
        <p:spPr>
          <a:xfrm>
            <a:off x="665969" y="253520"/>
            <a:ext cx="10815319" cy="624459"/>
          </a:xfrm>
        </p:spPr>
        <p:txBody>
          <a:bodyPr>
            <a:normAutofit fontScale="90000"/>
          </a:bodyPr>
          <a:lstStyle/>
          <a:p>
            <a:r>
              <a:rPr lang="en-US" dirty="0"/>
              <a:t>Major Overlap  of BI Symptoms and Other Issues*</a:t>
            </a:r>
          </a:p>
        </p:txBody>
      </p:sp>
      <p:graphicFrame>
        <p:nvGraphicFramePr>
          <p:cNvPr id="8" name="Content Placeholder 7">
            <a:extLst>
              <a:ext uri="{FF2B5EF4-FFF2-40B4-BE49-F238E27FC236}">
                <a16:creationId xmlns:a16="http://schemas.microsoft.com/office/drawing/2014/main" id="{F8405509-E048-4964-9CEB-FA2859BAB7CD}"/>
              </a:ext>
            </a:extLst>
          </p:cNvPr>
          <p:cNvGraphicFramePr>
            <a:graphicFrameLocks noGrp="1"/>
          </p:cNvGraphicFramePr>
          <p:nvPr>
            <p:ph idx="1"/>
          </p:nvPr>
        </p:nvGraphicFramePr>
        <p:xfrm>
          <a:off x="755009" y="1028700"/>
          <a:ext cx="10637241" cy="5263550"/>
        </p:xfrm>
        <a:graphic>
          <a:graphicData uri="http://schemas.openxmlformats.org/drawingml/2006/table">
            <a:tbl>
              <a:tblPr firstRow="1" bandRow="1">
                <a:tableStyleId>{5C22544A-7EE6-4342-B048-85BDC9FD1C3A}</a:tableStyleId>
              </a:tblPr>
              <a:tblGrid>
                <a:gridCol w="2751589">
                  <a:extLst>
                    <a:ext uri="{9D8B030D-6E8A-4147-A177-3AD203B41FA5}">
                      <a16:colId xmlns:a16="http://schemas.microsoft.com/office/drawing/2014/main" val="3273949112"/>
                    </a:ext>
                  </a:extLst>
                </a:gridCol>
                <a:gridCol w="1661020">
                  <a:extLst>
                    <a:ext uri="{9D8B030D-6E8A-4147-A177-3AD203B41FA5}">
                      <a16:colId xmlns:a16="http://schemas.microsoft.com/office/drawing/2014/main" val="2842023536"/>
                    </a:ext>
                  </a:extLst>
                </a:gridCol>
                <a:gridCol w="2055303">
                  <a:extLst>
                    <a:ext uri="{9D8B030D-6E8A-4147-A177-3AD203B41FA5}">
                      <a16:colId xmlns:a16="http://schemas.microsoft.com/office/drawing/2014/main" val="2024270742"/>
                    </a:ext>
                  </a:extLst>
                </a:gridCol>
                <a:gridCol w="1140903">
                  <a:extLst>
                    <a:ext uri="{9D8B030D-6E8A-4147-A177-3AD203B41FA5}">
                      <a16:colId xmlns:a16="http://schemas.microsoft.com/office/drawing/2014/main" val="2584669644"/>
                    </a:ext>
                  </a:extLst>
                </a:gridCol>
                <a:gridCol w="1468073">
                  <a:extLst>
                    <a:ext uri="{9D8B030D-6E8A-4147-A177-3AD203B41FA5}">
                      <a16:colId xmlns:a16="http://schemas.microsoft.com/office/drawing/2014/main" val="1313854866"/>
                    </a:ext>
                  </a:extLst>
                </a:gridCol>
                <a:gridCol w="1560353">
                  <a:extLst>
                    <a:ext uri="{9D8B030D-6E8A-4147-A177-3AD203B41FA5}">
                      <a16:colId xmlns:a16="http://schemas.microsoft.com/office/drawing/2014/main" val="2084522288"/>
                    </a:ext>
                  </a:extLst>
                </a:gridCol>
              </a:tblGrid>
              <a:tr h="443430">
                <a:tc>
                  <a:txBody>
                    <a:bodyPr/>
                    <a:lstStyle/>
                    <a:p>
                      <a:endParaRPr lang="en-US" dirty="0"/>
                    </a:p>
                  </a:txBody>
                  <a:tcPr marL="91439" marR="9143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Brain Injury</a:t>
                      </a:r>
                    </a:p>
                  </a:txBody>
                  <a:tcPr marL="91439" marR="91439"/>
                </a:tc>
                <a:tc>
                  <a:txBody>
                    <a:bodyPr/>
                    <a:lstStyle/>
                    <a:p>
                      <a:pPr algn="ctr"/>
                      <a:r>
                        <a:rPr lang="en-US" dirty="0">
                          <a:solidFill>
                            <a:schemeClr val="tx1"/>
                          </a:solidFill>
                        </a:rPr>
                        <a:t>Acute Stress/ PTSD</a:t>
                      </a:r>
                    </a:p>
                  </a:txBody>
                  <a:tcPr marL="91439" marR="91439"/>
                </a:tc>
                <a:tc>
                  <a:txBody>
                    <a:bodyPr/>
                    <a:lstStyle/>
                    <a:p>
                      <a:pPr algn="ctr"/>
                      <a:r>
                        <a:rPr lang="en-US" dirty="0">
                          <a:solidFill>
                            <a:schemeClr val="tx1"/>
                          </a:solidFill>
                        </a:rPr>
                        <a:t>Anxiety</a:t>
                      </a:r>
                    </a:p>
                  </a:txBody>
                  <a:tcPr marL="91439" marR="91439"/>
                </a:tc>
                <a:tc>
                  <a:txBody>
                    <a:bodyPr/>
                    <a:lstStyle/>
                    <a:p>
                      <a:pPr algn="ctr"/>
                      <a:r>
                        <a:rPr lang="en-US" dirty="0">
                          <a:solidFill>
                            <a:schemeClr val="tx1"/>
                          </a:solidFill>
                        </a:rPr>
                        <a:t>Depression</a:t>
                      </a:r>
                    </a:p>
                  </a:txBody>
                  <a:tcPr marL="91439" marR="9143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Substance Use</a:t>
                      </a:r>
                    </a:p>
                  </a:txBody>
                  <a:tcPr marL="91439" marR="91439"/>
                </a:tc>
                <a:extLst>
                  <a:ext uri="{0D108BD9-81ED-4DB2-BD59-A6C34878D82A}">
                    <a16:rowId xmlns:a16="http://schemas.microsoft.com/office/drawing/2014/main" val="2628559380"/>
                  </a:ext>
                </a:extLst>
              </a:tr>
              <a:tr h="443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Anxious around others</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extLst>
                  <a:ext uri="{0D108BD9-81ED-4DB2-BD59-A6C34878D82A}">
                    <a16:rowId xmlns:a16="http://schemas.microsoft.com/office/drawing/2014/main" val="2054641997"/>
                  </a:ext>
                </a:extLst>
              </a:tr>
              <a:tr h="4330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Hopelessness</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extLst>
                  <a:ext uri="{0D108BD9-81ED-4DB2-BD59-A6C34878D82A}">
                    <a16:rowId xmlns:a16="http://schemas.microsoft.com/office/drawing/2014/main" val="2734797583"/>
                  </a:ext>
                </a:extLst>
              </a:tr>
              <a:tr h="443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Irritability</a:t>
                      </a:r>
                      <a:endParaRPr lang="en-US" dirty="0"/>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extLst>
                  <a:ext uri="{0D108BD9-81ED-4DB2-BD59-A6C34878D82A}">
                    <a16:rowId xmlns:a16="http://schemas.microsoft.com/office/drawing/2014/main" val="3070260302"/>
                  </a:ext>
                </a:extLst>
              </a:tr>
              <a:tr h="443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Medical problems</a:t>
                      </a:r>
                      <a:endParaRPr lang="en-US" dirty="0"/>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extLst>
                  <a:ext uri="{0D108BD9-81ED-4DB2-BD59-A6C34878D82A}">
                    <a16:rowId xmlns:a16="http://schemas.microsoft.com/office/drawing/2014/main" val="3952817409"/>
                  </a:ext>
                </a:extLst>
              </a:tr>
              <a:tr h="443430">
                <a:tc>
                  <a:txBody>
                    <a:bodyPr/>
                    <a:lstStyle/>
                    <a:p>
                      <a:r>
                        <a:rPr lang="en-US" sz="2000" dirty="0"/>
                        <a:t>Loss of friends</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extLst>
                  <a:ext uri="{0D108BD9-81ED-4DB2-BD59-A6C34878D82A}">
                    <a16:rowId xmlns:a16="http://schemas.microsoft.com/office/drawing/2014/main" val="247883674"/>
                  </a:ext>
                </a:extLst>
              </a:tr>
              <a:tr h="443430">
                <a:tc>
                  <a:txBody>
                    <a:bodyPr/>
                    <a:lstStyle/>
                    <a:p>
                      <a:r>
                        <a:rPr lang="en-US" sz="2000" dirty="0"/>
                        <a:t>Loss of job</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extLst>
                  <a:ext uri="{0D108BD9-81ED-4DB2-BD59-A6C34878D82A}">
                    <a16:rowId xmlns:a16="http://schemas.microsoft.com/office/drawing/2014/main" val="3438076138"/>
                  </a:ext>
                </a:extLst>
              </a:tr>
              <a:tr h="4434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Poor attention</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extLst>
                  <a:ext uri="{0D108BD9-81ED-4DB2-BD59-A6C34878D82A}">
                    <a16:rowId xmlns:a16="http://schemas.microsoft.com/office/drawing/2014/main" val="417883322"/>
                  </a:ext>
                </a:extLst>
              </a:tr>
              <a:tr h="327369">
                <a:tc>
                  <a:txBody>
                    <a:bodyPr/>
                    <a:lstStyle/>
                    <a:p>
                      <a:r>
                        <a:rPr lang="en-US" sz="2000" dirty="0"/>
                        <a:t>Poor memory</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extLst>
                  <a:ext uri="{0D108BD9-81ED-4DB2-BD59-A6C34878D82A}">
                    <a16:rowId xmlns:a16="http://schemas.microsoft.com/office/drawing/2014/main" val="4056906413"/>
                  </a:ext>
                </a:extLst>
              </a:tr>
              <a:tr h="4434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Sleep issues</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extLst>
                  <a:ext uri="{0D108BD9-81ED-4DB2-BD59-A6C34878D82A}">
                    <a16:rowId xmlns:a16="http://schemas.microsoft.com/office/drawing/2014/main" val="4038555530"/>
                  </a:ext>
                </a:extLst>
              </a:tr>
              <a:tr h="443430">
                <a:tc>
                  <a:txBody>
                    <a:bodyPr/>
                    <a:lstStyle/>
                    <a:p>
                      <a:r>
                        <a:rPr lang="en-US" sz="2000" dirty="0"/>
                        <a:t>Sadness</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extLst>
                  <a:ext uri="{0D108BD9-81ED-4DB2-BD59-A6C34878D82A}">
                    <a16:rowId xmlns:a16="http://schemas.microsoft.com/office/drawing/2014/main" val="4186056173"/>
                  </a:ext>
                </a:extLst>
              </a:tr>
              <a:tr h="443430">
                <a:tc>
                  <a:txBody>
                    <a:bodyPr/>
                    <a:lstStyle/>
                    <a:p>
                      <a:r>
                        <a:rPr lang="en-US" sz="2000" dirty="0"/>
                        <a:t>Suicidality</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tc>
                  <a:txBody>
                    <a:bodyPr/>
                    <a:lstStyle/>
                    <a:p>
                      <a:pPr algn="ctr"/>
                      <a:r>
                        <a:rPr lang="en-US" dirty="0"/>
                        <a:t>X</a:t>
                      </a:r>
                    </a:p>
                  </a:txBody>
                  <a:tcPr marL="91439" marR="91439"/>
                </a:tc>
                <a:extLst>
                  <a:ext uri="{0D108BD9-81ED-4DB2-BD59-A6C34878D82A}">
                    <a16:rowId xmlns:a16="http://schemas.microsoft.com/office/drawing/2014/main" val="3362753443"/>
                  </a:ext>
                </a:extLst>
              </a:tr>
            </a:tbl>
          </a:graphicData>
        </a:graphic>
      </p:graphicFrame>
      <p:sp>
        <p:nvSpPr>
          <p:cNvPr id="4" name="TextBox 3">
            <a:extLst>
              <a:ext uri="{FF2B5EF4-FFF2-40B4-BE49-F238E27FC236}">
                <a16:creationId xmlns:a16="http://schemas.microsoft.com/office/drawing/2014/main" id="{7E55DC78-F9D1-46BB-AD64-261D1DF53D30}"/>
              </a:ext>
            </a:extLst>
          </p:cNvPr>
          <p:cNvSpPr txBox="1"/>
          <p:nvPr/>
        </p:nvSpPr>
        <p:spPr>
          <a:xfrm>
            <a:off x="1559859" y="2667896"/>
            <a:ext cx="45719"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37D08625-5917-4B3B-8E79-FE811F4DF8B8}"/>
              </a:ext>
            </a:extLst>
          </p:cNvPr>
          <p:cNvSpPr txBox="1"/>
          <p:nvPr/>
        </p:nvSpPr>
        <p:spPr>
          <a:xfrm>
            <a:off x="755009" y="6350276"/>
            <a:ext cx="10815320" cy="400110"/>
          </a:xfrm>
          <a:prstGeom prst="rect">
            <a:avLst/>
          </a:prstGeom>
          <a:noFill/>
        </p:spPr>
        <p:txBody>
          <a:bodyPr wrap="square" rtlCol="0">
            <a:spAutoFit/>
          </a:bodyPr>
          <a:lstStyle/>
          <a:p>
            <a:r>
              <a:rPr lang="en-US" sz="2000" dirty="0"/>
              <a:t>*If there’s a brain injury then make sure to include it in treatment plan along with other issues</a:t>
            </a:r>
          </a:p>
        </p:txBody>
      </p:sp>
      <p:sp>
        <p:nvSpPr>
          <p:cNvPr id="3" name="Date Placeholder 2">
            <a:extLst>
              <a:ext uri="{FF2B5EF4-FFF2-40B4-BE49-F238E27FC236}">
                <a16:creationId xmlns:a16="http://schemas.microsoft.com/office/drawing/2014/main" id="{749E1D36-8485-424B-9B26-D72D0B459324}"/>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75B91B6E-AD9B-B2C3-638D-5298B3759BE2}"/>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89B1CC12-C80B-B0E8-9CE4-4CC9E051726A}"/>
              </a:ext>
            </a:extLst>
          </p:cNvPr>
          <p:cNvSpPr>
            <a:spLocks noGrp="1"/>
          </p:cNvSpPr>
          <p:nvPr>
            <p:ph type="sldNum" sz="quarter" idx="12"/>
          </p:nvPr>
        </p:nvSpPr>
        <p:spPr/>
        <p:txBody>
          <a:bodyPr/>
          <a:lstStyle/>
          <a:p>
            <a:fld id="{D530F0E9-51BC-4114-A71D-EE32294F3D21}" type="slidenum">
              <a:rPr lang="en-US" smtClean="0"/>
              <a:t>21</a:t>
            </a:fld>
            <a:endParaRPr lang="en-US"/>
          </a:p>
        </p:txBody>
      </p:sp>
    </p:spTree>
    <p:extLst>
      <p:ext uri="{BB962C8B-B14F-4D97-AF65-F5344CB8AC3E}">
        <p14:creationId xmlns:p14="http://schemas.microsoft.com/office/powerpoint/2010/main" val="1154137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08F6EC-F012-0464-4D56-9CD59C523306}"/>
              </a:ext>
            </a:extLst>
          </p:cNvPr>
          <p:cNvSpPr>
            <a:spLocks noGrp="1"/>
          </p:cNvSpPr>
          <p:nvPr>
            <p:ph type="title"/>
          </p:nvPr>
        </p:nvSpPr>
        <p:spPr>
          <a:xfrm>
            <a:off x="838200" y="365125"/>
            <a:ext cx="6271517" cy="939693"/>
          </a:xfrm>
        </p:spPr>
        <p:txBody>
          <a:bodyPr/>
          <a:lstStyle/>
          <a:p>
            <a:r>
              <a:rPr lang="en-US" dirty="0"/>
              <a:t>Intoxication &amp; Brain Injury</a:t>
            </a:r>
          </a:p>
        </p:txBody>
      </p:sp>
      <p:sp>
        <p:nvSpPr>
          <p:cNvPr id="4" name="Content Placeholder 3">
            <a:extLst>
              <a:ext uri="{FF2B5EF4-FFF2-40B4-BE49-F238E27FC236}">
                <a16:creationId xmlns:a16="http://schemas.microsoft.com/office/drawing/2014/main" id="{CEB17C2C-CE1F-3527-F2D5-26298E652FDD}"/>
              </a:ext>
            </a:extLst>
          </p:cNvPr>
          <p:cNvSpPr>
            <a:spLocks noGrp="1"/>
          </p:cNvSpPr>
          <p:nvPr>
            <p:ph idx="1"/>
          </p:nvPr>
        </p:nvSpPr>
        <p:spPr>
          <a:xfrm>
            <a:off x="239389" y="1185524"/>
            <a:ext cx="10515600" cy="4576005"/>
          </a:xfrm>
        </p:spPr>
        <p:txBody>
          <a:bodyPr>
            <a:normAutofit fontScale="92500"/>
          </a:bodyPr>
          <a:lstStyle/>
          <a:p>
            <a:r>
              <a:rPr lang="en-US" dirty="0"/>
              <a:t>Intoxication is a common factor in many incidents of brain injuries.</a:t>
            </a:r>
          </a:p>
          <a:p>
            <a:r>
              <a:rPr lang="en-US" dirty="0"/>
              <a:t>Brain injury behaviors can be easily mistaken for intoxication.</a:t>
            </a:r>
          </a:p>
          <a:p>
            <a:r>
              <a:rPr lang="en-US" dirty="0"/>
              <a:t>Important to treat intoxication AND brain injury if both present.</a:t>
            </a:r>
          </a:p>
          <a:p>
            <a:r>
              <a:rPr lang="en-US" dirty="0"/>
              <a:t>Some medications can be abused or seen as being abused, such as stimulants.</a:t>
            </a:r>
          </a:p>
          <a:p>
            <a:r>
              <a:rPr lang="en-US" dirty="0"/>
              <a:t>Some interactions between medications can be confused with intoxication.</a:t>
            </a:r>
          </a:p>
          <a:p>
            <a:r>
              <a:rPr lang="en-US" dirty="0"/>
              <a:t>Substance use can co-occur with a brain injury.</a:t>
            </a:r>
          </a:p>
          <a:p>
            <a:r>
              <a:rPr lang="en-US" dirty="0"/>
              <a:t>Illegal substances, marijuana, and alcohol make brain injuries worse.</a:t>
            </a:r>
          </a:p>
          <a:p>
            <a:r>
              <a:rPr lang="en-US" dirty="0"/>
              <a:t>Refer to treatment for both substance use and brain injury.  Have them call BIANM for list of providers who treat both.</a:t>
            </a:r>
          </a:p>
        </p:txBody>
      </p:sp>
      <p:sp>
        <p:nvSpPr>
          <p:cNvPr id="2" name="TextBox 1">
            <a:extLst>
              <a:ext uri="{FF2B5EF4-FFF2-40B4-BE49-F238E27FC236}">
                <a16:creationId xmlns:a16="http://schemas.microsoft.com/office/drawing/2014/main" id="{C1A2BA37-A67E-48FB-D276-C11E41590055}"/>
              </a:ext>
            </a:extLst>
          </p:cNvPr>
          <p:cNvSpPr txBox="1"/>
          <p:nvPr/>
        </p:nvSpPr>
        <p:spPr>
          <a:xfrm>
            <a:off x="647362" y="5837565"/>
            <a:ext cx="9990139" cy="923330"/>
          </a:xfrm>
          <a:prstGeom prst="rect">
            <a:avLst/>
          </a:prstGeom>
          <a:noFill/>
        </p:spPr>
        <p:txBody>
          <a:bodyPr wrap="square" rtlCol="0">
            <a:spAutoFit/>
          </a:bodyPr>
          <a:lstStyle/>
          <a:p>
            <a:r>
              <a:rPr lang="en-US" dirty="0"/>
              <a:t>Better to get treatment for possible brain injury, then to miss brain injury and have tragic outcome. Further evaluation buys time to clarify severity of brain injury and improve outcome.</a:t>
            </a:r>
          </a:p>
          <a:p>
            <a:endParaRPr lang="en-US" dirty="0"/>
          </a:p>
        </p:txBody>
      </p:sp>
      <p:sp>
        <p:nvSpPr>
          <p:cNvPr id="5" name="Date Placeholder 4">
            <a:extLst>
              <a:ext uri="{FF2B5EF4-FFF2-40B4-BE49-F238E27FC236}">
                <a16:creationId xmlns:a16="http://schemas.microsoft.com/office/drawing/2014/main" id="{A9C02A81-4B87-1258-7628-90C92B197964}"/>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850BCB5C-823C-D567-D95B-EE9FA70ECB82}"/>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6E30B5E7-34C7-2197-7FD6-4918BF2D94BE}"/>
              </a:ext>
            </a:extLst>
          </p:cNvPr>
          <p:cNvSpPr>
            <a:spLocks noGrp="1"/>
          </p:cNvSpPr>
          <p:nvPr>
            <p:ph type="sldNum" sz="quarter" idx="12"/>
          </p:nvPr>
        </p:nvSpPr>
        <p:spPr/>
        <p:txBody>
          <a:bodyPr/>
          <a:lstStyle/>
          <a:p>
            <a:fld id="{D530F0E9-51BC-4114-A71D-EE32294F3D21}" type="slidenum">
              <a:rPr lang="en-US" smtClean="0"/>
              <a:t>22</a:t>
            </a:fld>
            <a:endParaRPr lang="en-US"/>
          </a:p>
        </p:txBody>
      </p:sp>
    </p:spTree>
    <p:extLst>
      <p:ext uri="{BB962C8B-B14F-4D97-AF65-F5344CB8AC3E}">
        <p14:creationId xmlns:p14="http://schemas.microsoft.com/office/powerpoint/2010/main" val="3009626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0BA7-9C22-2457-DC39-7E57469BE12E}"/>
              </a:ext>
            </a:extLst>
          </p:cNvPr>
          <p:cNvSpPr>
            <a:spLocks noGrp="1"/>
          </p:cNvSpPr>
          <p:nvPr>
            <p:ph type="title"/>
          </p:nvPr>
        </p:nvSpPr>
        <p:spPr/>
        <p:txBody>
          <a:bodyPr>
            <a:normAutofit/>
          </a:bodyPr>
          <a:lstStyle/>
          <a:p>
            <a:r>
              <a:rPr lang="en-US" dirty="0"/>
              <a:t>Treating Depression, Substance Use &amp; Brain Injury Together</a:t>
            </a:r>
          </a:p>
        </p:txBody>
      </p:sp>
      <p:sp>
        <p:nvSpPr>
          <p:cNvPr id="3" name="Content Placeholder 2">
            <a:extLst>
              <a:ext uri="{FF2B5EF4-FFF2-40B4-BE49-F238E27FC236}">
                <a16:creationId xmlns:a16="http://schemas.microsoft.com/office/drawing/2014/main" id="{CF45B51B-1AF0-4645-481C-95286D9A1508}"/>
              </a:ext>
            </a:extLst>
          </p:cNvPr>
          <p:cNvSpPr>
            <a:spLocks noGrp="1"/>
          </p:cNvSpPr>
          <p:nvPr>
            <p:ph idx="1"/>
          </p:nvPr>
        </p:nvSpPr>
        <p:spPr/>
        <p:txBody>
          <a:bodyPr>
            <a:normAutofit fontScale="92500" lnSpcReduction="20000"/>
          </a:bodyPr>
          <a:lstStyle/>
          <a:p>
            <a:r>
              <a:rPr lang="en-US" dirty="0"/>
              <a:t>Depression frequently occurs and substance use sometimes occurs with brain injury. Some of the time they all occur together. </a:t>
            </a:r>
          </a:p>
          <a:p>
            <a:r>
              <a:rPr lang="en-US" dirty="0"/>
              <a:t>Adaptation of traditional therapies for depression, suicide, anxiety, substance use, and other behavioral health issues is required to successfully manage the cognitive sequelae of brain injury.</a:t>
            </a:r>
          </a:p>
          <a:p>
            <a:r>
              <a:rPr lang="en-US" dirty="0"/>
              <a:t>Treatment of brain injury with co-occurring issues can take a long time with setbacks along the way.</a:t>
            </a:r>
          </a:p>
          <a:p>
            <a:r>
              <a:rPr lang="en-US" dirty="0"/>
              <a:t>It is important to find appropriate treatment for brain injury with co-occurring issues and provide hope and support through the course of treatment.</a:t>
            </a:r>
          </a:p>
          <a:p>
            <a:r>
              <a:rPr lang="en-US" dirty="0"/>
              <a:t>The Brain Injury Alliance of New Mexico (BIANM) can help you find appropriate treatment for brain injury with occurring issues.</a:t>
            </a:r>
          </a:p>
        </p:txBody>
      </p:sp>
      <p:sp>
        <p:nvSpPr>
          <p:cNvPr id="4" name="Date Placeholder 3">
            <a:extLst>
              <a:ext uri="{FF2B5EF4-FFF2-40B4-BE49-F238E27FC236}">
                <a16:creationId xmlns:a16="http://schemas.microsoft.com/office/drawing/2014/main" id="{81CD6468-C005-9BB0-16B1-6143AA7D187C}"/>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C7D4970B-6084-48B3-D689-8EC23F236637}"/>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BB395AA9-CDA4-8DA0-AEEB-29DE13C12708}"/>
              </a:ext>
            </a:extLst>
          </p:cNvPr>
          <p:cNvSpPr>
            <a:spLocks noGrp="1"/>
          </p:cNvSpPr>
          <p:nvPr>
            <p:ph type="sldNum" sz="quarter" idx="12"/>
          </p:nvPr>
        </p:nvSpPr>
        <p:spPr/>
        <p:txBody>
          <a:bodyPr/>
          <a:lstStyle/>
          <a:p>
            <a:fld id="{D530F0E9-51BC-4114-A71D-EE32294F3D21}" type="slidenum">
              <a:rPr lang="en-US" smtClean="0"/>
              <a:t>23</a:t>
            </a:fld>
            <a:endParaRPr lang="en-US"/>
          </a:p>
        </p:txBody>
      </p:sp>
    </p:spTree>
    <p:extLst>
      <p:ext uri="{BB962C8B-B14F-4D97-AF65-F5344CB8AC3E}">
        <p14:creationId xmlns:p14="http://schemas.microsoft.com/office/powerpoint/2010/main" val="190667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62A1B-F1CD-683D-6EE9-9ECAC213E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433" y="413793"/>
            <a:ext cx="9868276" cy="5547509"/>
          </a:xfrm>
          <a:prstGeom prst="rect">
            <a:avLst/>
          </a:prstGeom>
        </p:spPr>
      </p:pic>
      <p:sp>
        <p:nvSpPr>
          <p:cNvPr id="3" name="Date Placeholder 2">
            <a:extLst>
              <a:ext uri="{FF2B5EF4-FFF2-40B4-BE49-F238E27FC236}">
                <a16:creationId xmlns:a16="http://schemas.microsoft.com/office/drawing/2014/main" id="{F281733A-55DB-953D-28AC-AFE2E65CF419}"/>
              </a:ext>
            </a:extLst>
          </p:cNvPr>
          <p:cNvSpPr>
            <a:spLocks noGrp="1"/>
          </p:cNvSpPr>
          <p:nvPr>
            <p:ph type="dt" sz="half" idx="10"/>
          </p:nvPr>
        </p:nvSpPr>
        <p:spPr/>
        <p:txBody>
          <a:bodyPr/>
          <a:lstStyle/>
          <a:p>
            <a:r>
              <a:rPr lang="en-US"/>
              <a:t>6/10/2023</a:t>
            </a:r>
          </a:p>
        </p:txBody>
      </p:sp>
      <p:sp>
        <p:nvSpPr>
          <p:cNvPr id="4" name="Footer Placeholder 3">
            <a:extLst>
              <a:ext uri="{FF2B5EF4-FFF2-40B4-BE49-F238E27FC236}">
                <a16:creationId xmlns:a16="http://schemas.microsoft.com/office/drawing/2014/main" id="{502C5A5D-1EBE-61F2-8E99-82474EBCCD2D}"/>
              </a:ext>
            </a:extLst>
          </p:cNvPr>
          <p:cNvSpPr>
            <a:spLocks noGrp="1"/>
          </p:cNvSpPr>
          <p:nvPr>
            <p:ph type="ftr" sz="quarter" idx="11"/>
          </p:nvPr>
        </p:nvSpPr>
        <p:spPr/>
        <p:txBody>
          <a:bodyPr/>
          <a:lstStyle/>
          <a:p>
            <a:r>
              <a:rPr lang="en-US"/>
              <a:t>www.braininjurynm.org</a:t>
            </a:r>
          </a:p>
        </p:txBody>
      </p:sp>
      <p:sp>
        <p:nvSpPr>
          <p:cNvPr id="5" name="Slide Number Placeholder 4">
            <a:extLst>
              <a:ext uri="{FF2B5EF4-FFF2-40B4-BE49-F238E27FC236}">
                <a16:creationId xmlns:a16="http://schemas.microsoft.com/office/drawing/2014/main" id="{4568D74F-AF2B-3EC8-FAA2-30B059988BDE}"/>
              </a:ext>
            </a:extLst>
          </p:cNvPr>
          <p:cNvSpPr>
            <a:spLocks noGrp="1"/>
          </p:cNvSpPr>
          <p:nvPr>
            <p:ph type="sldNum" sz="quarter" idx="12"/>
          </p:nvPr>
        </p:nvSpPr>
        <p:spPr/>
        <p:txBody>
          <a:bodyPr/>
          <a:lstStyle/>
          <a:p>
            <a:fld id="{D530F0E9-51BC-4114-A71D-EE32294F3D21}" type="slidenum">
              <a:rPr lang="en-US" smtClean="0"/>
              <a:t>24</a:t>
            </a:fld>
            <a:endParaRPr lang="en-US"/>
          </a:p>
        </p:txBody>
      </p:sp>
      <p:sp>
        <p:nvSpPr>
          <p:cNvPr id="6" name="TextBox 5">
            <a:extLst>
              <a:ext uri="{FF2B5EF4-FFF2-40B4-BE49-F238E27FC236}">
                <a16:creationId xmlns:a16="http://schemas.microsoft.com/office/drawing/2014/main" id="{5AE30011-3B5A-6A69-85EB-F1F7D25AFD91}"/>
              </a:ext>
            </a:extLst>
          </p:cNvPr>
          <p:cNvSpPr txBox="1"/>
          <p:nvPr/>
        </p:nvSpPr>
        <p:spPr>
          <a:xfrm>
            <a:off x="8012318" y="6074875"/>
            <a:ext cx="2468578" cy="369332"/>
          </a:xfrm>
          <a:prstGeom prst="rect">
            <a:avLst/>
          </a:prstGeom>
          <a:noFill/>
        </p:spPr>
        <p:txBody>
          <a:bodyPr wrap="square" rtlCol="0">
            <a:spAutoFit/>
          </a:bodyPr>
          <a:lstStyle/>
          <a:p>
            <a:r>
              <a:rPr lang="en-US" dirty="0"/>
              <a:t>Pedrotty, M. et al, 2021</a:t>
            </a:r>
          </a:p>
        </p:txBody>
      </p:sp>
    </p:spTree>
    <p:extLst>
      <p:ext uri="{BB962C8B-B14F-4D97-AF65-F5344CB8AC3E}">
        <p14:creationId xmlns:p14="http://schemas.microsoft.com/office/powerpoint/2010/main" val="1197640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D75D-AD33-4208-8B2E-AF2D9B253F23}"/>
              </a:ext>
            </a:extLst>
          </p:cNvPr>
          <p:cNvSpPr>
            <a:spLocks noGrp="1"/>
          </p:cNvSpPr>
          <p:nvPr>
            <p:ph type="title"/>
          </p:nvPr>
        </p:nvSpPr>
        <p:spPr>
          <a:xfrm>
            <a:off x="492370" y="516835"/>
            <a:ext cx="3084844" cy="5772840"/>
          </a:xfrm>
        </p:spPr>
        <p:txBody>
          <a:bodyPr anchor="ctr">
            <a:normAutofit/>
          </a:bodyPr>
          <a:lstStyle/>
          <a:p>
            <a:r>
              <a:rPr lang="en-US" sz="3600" dirty="0"/>
              <a:t>Screens for Psychiatric Issues </a:t>
            </a:r>
            <a:r>
              <a:rPr lang="en-US" sz="2400" dirty="0"/>
              <a:t>(see appendix)</a:t>
            </a:r>
          </a:p>
        </p:txBody>
      </p:sp>
      <p:graphicFrame>
        <p:nvGraphicFramePr>
          <p:cNvPr id="16" name="Content Placeholder 2">
            <a:extLst>
              <a:ext uri="{FF2B5EF4-FFF2-40B4-BE49-F238E27FC236}">
                <a16:creationId xmlns:a16="http://schemas.microsoft.com/office/drawing/2014/main" id="{90ECCE19-AD48-387F-9610-4EE95D8AFDA5}"/>
              </a:ext>
            </a:extLst>
          </p:cNvPr>
          <p:cNvGraphicFramePr>
            <a:graphicFrameLocks noGrp="1"/>
          </p:cNvGraphicFramePr>
          <p:nvPr>
            <p:ph idx="1"/>
            <p:extLst>
              <p:ext uri="{D42A27DB-BD31-4B8C-83A1-F6EECF244321}">
                <p14:modId xmlns:p14="http://schemas.microsoft.com/office/powerpoint/2010/main" val="351767208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7F6A50ED-387A-8952-E130-854EDCF6DE0D}"/>
              </a:ext>
            </a:extLst>
          </p:cNvPr>
          <p:cNvSpPr>
            <a:spLocks noGrp="1"/>
          </p:cNvSpPr>
          <p:nvPr>
            <p:ph type="dt" sz="half" idx="10"/>
          </p:nvPr>
        </p:nvSpPr>
        <p:spPr/>
        <p:txBody>
          <a:bodyPr/>
          <a:lstStyle/>
          <a:p>
            <a:r>
              <a:rPr lang="en-US"/>
              <a:t>6/10/2023</a:t>
            </a:r>
          </a:p>
        </p:txBody>
      </p:sp>
      <p:sp>
        <p:nvSpPr>
          <p:cNvPr id="4" name="Footer Placeholder 3">
            <a:extLst>
              <a:ext uri="{FF2B5EF4-FFF2-40B4-BE49-F238E27FC236}">
                <a16:creationId xmlns:a16="http://schemas.microsoft.com/office/drawing/2014/main" id="{E5749FEE-6E60-7915-BFAB-B5F647EBE07B}"/>
              </a:ext>
            </a:extLst>
          </p:cNvPr>
          <p:cNvSpPr>
            <a:spLocks noGrp="1"/>
          </p:cNvSpPr>
          <p:nvPr>
            <p:ph type="ftr" sz="quarter" idx="11"/>
          </p:nvPr>
        </p:nvSpPr>
        <p:spPr/>
        <p:txBody>
          <a:bodyPr/>
          <a:lstStyle/>
          <a:p>
            <a:r>
              <a:rPr lang="en-US"/>
              <a:t>www.braininjurynm.org</a:t>
            </a:r>
          </a:p>
        </p:txBody>
      </p:sp>
      <p:sp>
        <p:nvSpPr>
          <p:cNvPr id="5" name="Slide Number Placeholder 4">
            <a:extLst>
              <a:ext uri="{FF2B5EF4-FFF2-40B4-BE49-F238E27FC236}">
                <a16:creationId xmlns:a16="http://schemas.microsoft.com/office/drawing/2014/main" id="{C0B94A35-5B75-D3FB-A772-35F246B2B2FE}"/>
              </a:ext>
            </a:extLst>
          </p:cNvPr>
          <p:cNvSpPr>
            <a:spLocks noGrp="1"/>
          </p:cNvSpPr>
          <p:nvPr>
            <p:ph type="sldNum" sz="quarter" idx="12"/>
          </p:nvPr>
        </p:nvSpPr>
        <p:spPr/>
        <p:txBody>
          <a:bodyPr/>
          <a:lstStyle/>
          <a:p>
            <a:fld id="{D530F0E9-51BC-4114-A71D-EE32294F3D21}" type="slidenum">
              <a:rPr lang="en-US" smtClean="0"/>
              <a:t>25</a:t>
            </a:fld>
            <a:endParaRPr lang="en-US"/>
          </a:p>
        </p:txBody>
      </p:sp>
    </p:spTree>
    <p:extLst>
      <p:ext uri="{BB962C8B-B14F-4D97-AF65-F5344CB8AC3E}">
        <p14:creationId xmlns:p14="http://schemas.microsoft.com/office/powerpoint/2010/main" val="503789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AE7E35-F6F8-493E-8D68-7E6135052C53}"/>
              </a:ext>
            </a:extLst>
          </p:cNvPr>
          <p:cNvPicPr>
            <a:picLocks noChangeAspect="1"/>
          </p:cNvPicPr>
          <p:nvPr/>
        </p:nvPicPr>
        <p:blipFill rotWithShape="1">
          <a:blip r:embed="rId2"/>
          <a:srcRect l="22500" t="14411" r="6893" b="3704"/>
          <a:stretch/>
        </p:blipFill>
        <p:spPr>
          <a:xfrm>
            <a:off x="1644073" y="110836"/>
            <a:ext cx="9513455" cy="6142183"/>
          </a:xfrm>
          <a:prstGeom prst="rect">
            <a:avLst/>
          </a:prstGeom>
        </p:spPr>
      </p:pic>
      <p:sp>
        <p:nvSpPr>
          <p:cNvPr id="6" name="TextBox 5">
            <a:extLst>
              <a:ext uri="{FF2B5EF4-FFF2-40B4-BE49-F238E27FC236}">
                <a16:creationId xmlns:a16="http://schemas.microsoft.com/office/drawing/2014/main" id="{22ED95C8-D8D2-4B4D-8921-948006A5B801}"/>
              </a:ext>
            </a:extLst>
          </p:cNvPr>
          <p:cNvSpPr txBox="1"/>
          <p:nvPr/>
        </p:nvSpPr>
        <p:spPr>
          <a:xfrm>
            <a:off x="2076773" y="6377832"/>
            <a:ext cx="8931172" cy="369332"/>
          </a:xfrm>
          <a:prstGeom prst="rect">
            <a:avLst/>
          </a:prstGeom>
          <a:noFill/>
        </p:spPr>
        <p:txBody>
          <a:bodyPr wrap="square" rtlCol="0">
            <a:spAutoFit/>
          </a:bodyPr>
          <a:lstStyle/>
          <a:p>
            <a:r>
              <a:rPr lang="en-US"/>
              <a:t>https://cssrs.columbia.edu/wp-content/uploads/Community-Card-Patients-2020-1.pdf</a:t>
            </a:r>
            <a:endParaRPr lang="en-US" dirty="0"/>
          </a:p>
        </p:txBody>
      </p:sp>
      <p:sp>
        <p:nvSpPr>
          <p:cNvPr id="2" name="Date Placeholder 1">
            <a:extLst>
              <a:ext uri="{FF2B5EF4-FFF2-40B4-BE49-F238E27FC236}">
                <a16:creationId xmlns:a16="http://schemas.microsoft.com/office/drawing/2014/main" id="{92D448FA-8AA8-5CF1-4B0C-2A162CFFB370}"/>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9A96BCDA-A72E-204D-D9C3-F49778E2F1CD}"/>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8B30E978-71C2-FFC1-FC6E-9E5D60527189}"/>
              </a:ext>
            </a:extLst>
          </p:cNvPr>
          <p:cNvSpPr>
            <a:spLocks noGrp="1"/>
          </p:cNvSpPr>
          <p:nvPr>
            <p:ph type="sldNum" sz="quarter" idx="12"/>
          </p:nvPr>
        </p:nvSpPr>
        <p:spPr/>
        <p:txBody>
          <a:bodyPr/>
          <a:lstStyle/>
          <a:p>
            <a:fld id="{D530F0E9-51BC-4114-A71D-EE32294F3D21}" type="slidenum">
              <a:rPr lang="en-US" smtClean="0"/>
              <a:t>26</a:t>
            </a:fld>
            <a:endParaRPr lang="en-US"/>
          </a:p>
        </p:txBody>
      </p:sp>
    </p:spTree>
    <p:extLst>
      <p:ext uri="{BB962C8B-B14F-4D97-AF65-F5344CB8AC3E}">
        <p14:creationId xmlns:p14="http://schemas.microsoft.com/office/powerpoint/2010/main" val="2428897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8DA4E3-86E5-4F8A-BD2B-B489B3CD1736}"/>
              </a:ext>
            </a:extLst>
          </p:cNvPr>
          <p:cNvSpPr>
            <a:spLocks noGrp="1"/>
          </p:cNvSpPr>
          <p:nvPr>
            <p:ph type="title"/>
          </p:nvPr>
        </p:nvSpPr>
        <p:spPr>
          <a:xfrm>
            <a:off x="2190751" y="128505"/>
            <a:ext cx="7315408" cy="1071646"/>
          </a:xfrm>
        </p:spPr>
        <p:txBody>
          <a:bodyPr>
            <a:normAutofit/>
          </a:bodyPr>
          <a:lstStyle/>
          <a:p>
            <a:r>
              <a:rPr lang="en-US" dirty="0"/>
              <a:t>Two Screens for Brain Injury</a:t>
            </a:r>
          </a:p>
        </p:txBody>
      </p:sp>
      <p:sp>
        <p:nvSpPr>
          <p:cNvPr id="6" name="Text Placeholder 5">
            <a:extLst>
              <a:ext uri="{FF2B5EF4-FFF2-40B4-BE49-F238E27FC236}">
                <a16:creationId xmlns:a16="http://schemas.microsoft.com/office/drawing/2014/main" id="{30F553F4-3D3C-47F2-8C26-B572CAEDEC93}"/>
              </a:ext>
            </a:extLst>
          </p:cNvPr>
          <p:cNvSpPr>
            <a:spLocks noGrp="1"/>
          </p:cNvSpPr>
          <p:nvPr>
            <p:ph type="body" idx="1"/>
          </p:nvPr>
        </p:nvSpPr>
        <p:spPr>
          <a:xfrm>
            <a:off x="836612" y="1200151"/>
            <a:ext cx="5157787" cy="596816"/>
          </a:xfrm>
        </p:spPr>
        <p:txBody>
          <a:bodyPr>
            <a:normAutofit fontScale="92500" lnSpcReduction="20000"/>
          </a:bodyPr>
          <a:lstStyle/>
          <a:p>
            <a:r>
              <a:rPr lang="en-US" dirty="0"/>
              <a:t>H.E.L.P. S.  At National Association of State Head Injury (NASHIA.org)	</a:t>
            </a:r>
          </a:p>
        </p:txBody>
      </p:sp>
      <p:sp>
        <p:nvSpPr>
          <p:cNvPr id="7" name="Content Placeholder 6">
            <a:extLst>
              <a:ext uri="{FF2B5EF4-FFF2-40B4-BE49-F238E27FC236}">
                <a16:creationId xmlns:a16="http://schemas.microsoft.com/office/drawing/2014/main" id="{269A16F6-578B-4B90-A1F4-4316982F6972}"/>
              </a:ext>
            </a:extLst>
          </p:cNvPr>
          <p:cNvSpPr>
            <a:spLocks noGrp="1"/>
          </p:cNvSpPr>
          <p:nvPr>
            <p:ph sz="half" idx="2"/>
          </p:nvPr>
        </p:nvSpPr>
        <p:spPr>
          <a:xfrm>
            <a:off x="839788" y="1865014"/>
            <a:ext cx="5157787" cy="4324649"/>
          </a:xfrm>
        </p:spPr>
        <p:txBody>
          <a:bodyPr>
            <a:normAutofit fontScale="85000" lnSpcReduction="20000"/>
          </a:bodyPr>
          <a:lstStyle/>
          <a:p>
            <a:r>
              <a:rPr lang="en-US" dirty="0"/>
              <a:t>5 questions to ask in interview that includes hit on head, hospitalization, loss of consciousness, behavioral changes, and medical illnesses</a:t>
            </a:r>
          </a:p>
          <a:p>
            <a:r>
              <a:rPr lang="en-US" dirty="0"/>
              <a:t>Easy to score</a:t>
            </a:r>
          </a:p>
          <a:p>
            <a:r>
              <a:rPr lang="en-US" dirty="0"/>
              <a:t>Can determine if referral is needed from results</a:t>
            </a:r>
          </a:p>
          <a:p>
            <a:r>
              <a:rPr lang="en-US" dirty="0"/>
              <a:t>Educates on brain injury</a:t>
            </a:r>
          </a:p>
          <a:p>
            <a:r>
              <a:rPr lang="en-US" dirty="0">
                <a:hlinkClick r:id="rId2"/>
              </a:rPr>
              <a:t>https://www.nashia.org/resources-list/cdxvc5lcq3q3ycesazm0wfyg9umxye?rq=helps</a:t>
            </a:r>
            <a:endParaRPr lang="en-US" dirty="0"/>
          </a:p>
          <a:p>
            <a:r>
              <a:rPr lang="en-US" dirty="0">
                <a:hlinkClick r:id="rId3"/>
              </a:rPr>
              <a:t>https://www.mass.gov/doc/helps-brain-injury-screening-tool-with-instructions/download</a:t>
            </a:r>
            <a:r>
              <a:rPr lang="en-US" dirty="0"/>
              <a:t> </a:t>
            </a:r>
          </a:p>
          <a:p>
            <a:endParaRPr lang="en-US" dirty="0"/>
          </a:p>
        </p:txBody>
      </p:sp>
      <p:sp>
        <p:nvSpPr>
          <p:cNvPr id="8" name="Text Placeholder 7">
            <a:extLst>
              <a:ext uri="{FF2B5EF4-FFF2-40B4-BE49-F238E27FC236}">
                <a16:creationId xmlns:a16="http://schemas.microsoft.com/office/drawing/2014/main" id="{6A54AAA2-C57C-49A2-808F-12F975960818}"/>
              </a:ext>
            </a:extLst>
          </p:cNvPr>
          <p:cNvSpPr>
            <a:spLocks noGrp="1"/>
          </p:cNvSpPr>
          <p:nvPr>
            <p:ph type="body" sz="quarter" idx="3"/>
          </p:nvPr>
        </p:nvSpPr>
        <p:spPr>
          <a:xfrm>
            <a:off x="6172200" y="1200151"/>
            <a:ext cx="5183188" cy="596816"/>
          </a:xfrm>
        </p:spPr>
        <p:txBody>
          <a:bodyPr>
            <a:normAutofit fontScale="92500" lnSpcReduction="20000"/>
          </a:bodyPr>
          <a:lstStyle/>
          <a:p>
            <a:r>
              <a:rPr lang="en-US" dirty="0"/>
              <a:t>OSU-TBI – ID at Ohio State University Brain Injury Prevention and Rehabilitation</a:t>
            </a:r>
          </a:p>
        </p:txBody>
      </p:sp>
      <p:sp>
        <p:nvSpPr>
          <p:cNvPr id="9" name="Content Placeholder 8">
            <a:extLst>
              <a:ext uri="{FF2B5EF4-FFF2-40B4-BE49-F238E27FC236}">
                <a16:creationId xmlns:a16="http://schemas.microsoft.com/office/drawing/2014/main" id="{02FF937F-0D20-400E-95C1-017F16CA60E1}"/>
              </a:ext>
            </a:extLst>
          </p:cNvPr>
          <p:cNvSpPr>
            <a:spLocks noGrp="1"/>
          </p:cNvSpPr>
          <p:nvPr>
            <p:ph sz="quarter" idx="4"/>
          </p:nvPr>
        </p:nvSpPr>
        <p:spPr>
          <a:xfrm>
            <a:off x="6172200" y="1865014"/>
            <a:ext cx="5183188" cy="4324649"/>
          </a:xfrm>
        </p:spPr>
        <p:txBody>
          <a:bodyPr>
            <a:normAutofit fontScale="85000" lnSpcReduction="20000"/>
          </a:bodyPr>
          <a:lstStyle/>
          <a:p>
            <a:r>
              <a:rPr lang="en-US" dirty="0"/>
              <a:t>Interview or questionnaire </a:t>
            </a:r>
          </a:p>
          <a:p>
            <a:r>
              <a:rPr lang="en-US" dirty="0"/>
              <a:t>5 questions to ask with follow up and one question about repeated head injuries</a:t>
            </a:r>
          </a:p>
          <a:p>
            <a:r>
              <a:rPr lang="en-US" dirty="0"/>
              <a:t>3 step process</a:t>
            </a:r>
          </a:p>
          <a:p>
            <a:r>
              <a:rPr lang="en-US" dirty="0"/>
              <a:t>Provides information on worst, first, multiple, recent and other sources of brain injury</a:t>
            </a:r>
          </a:p>
          <a:p>
            <a:r>
              <a:rPr lang="en-US" dirty="0"/>
              <a:t>Training video available for free</a:t>
            </a:r>
          </a:p>
          <a:p>
            <a:r>
              <a:rPr lang="en-US" sz="1800" dirty="0">
                <a:hlinkClick r:id="rId4"/>
              </a:rPr>
              <a:t>https://wexnermedical.osu.edu/neurological-institute/departments-and-centers/research-centers/ohio-valley-center-for-brain-injury-prevention-and-rehabilitation/osu-tbi-id</a:t>
            </a:r>
            <a:endParaRPr lang="en-US" sz="1800" dirty="0"/>
          </a:p>
          <a:p>
            <a:pPr marL="0" indent="0">
              <a:buNone/>
            </a:pPr>
            <a:endParaRPr lang="en-US" dirty="0"/>
          </a:p>
        </p:txBody>
      </p:sp>
      <p:sp>
        <p:nvSpPr>
          <p:cNvPr id="2" name="Date Placeholder 1">
            <a:extLst>
              <a:ext uri="{FF2B5EF4-FFF2-40B4-BE49-F238E27FC236}">
                <a16:creationId xmlns:a16="http://schemas.microsoft.com/office/drawing/2014/main" id="{A8A5605A-B4C7-AECB-3F21-E6066E34B5A4}"/>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B403DA9D-D38D-0527-AD46-1B4C61B20E5B}"/>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F7302AE5-7D3E-262C-F75B-C16276DA0869}"/>
              </a:ext>
            </a:extLst>
          </p:cNvPr>
          <p:cNvSpPr>
            <a:spLocks noGrp="1"/>
          </p:cNvSpPr>
          <p:nvPr>
            <p:ph type="sldNum" sz="quarter" idx="12"/>
          </p:nvPr>
        </p:nvSpPr>
        <p:spPr/>
        <p:txBody>
          <a:bodyPr/>
          <a:lstStyle/>
          <a:p>
            <a:fld id="{D530F0E9-51BC-4114-A71D-EE32294F3D21}" type="slidenum">
              <a:rPr lang="en-US" smtClean="0"/>
              <a:t>27</a:t>
            </a:fld>
            <a:endParaRPr lang="en-US"/>
          </a:p>
        </p:txBody>
      </p:sp>
    </p:spTree>
    <p:extLst>
      <p:ext uri="{BB962C8B-B14F-4D97-AF65-F5344CB8AC3E}">
        <p14:creationId xmlns:p14="http://schemas.microsoft.com/office/powerpoint/2010/main" val="35577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868901628"/>
              </p:ext>
            </p:extLst>
          </p:nvPr>
        </p:nvGraphicFramePr>
        <p:xfrm>
          <a:off x="3390900" y="136525"/>
          <a:ext cx="5937250" cy="6473825"/>
        </p:xfrm>
        <a:graphic>
          <a:graphicData uri="http://schemas.openxmlformats.org/presentationml/2006/ole">
            <mc:AlternateContent xmlns:mc="http://schemas.openxmlformats.org/markup-compatibility/2006">
              <mc:Choice xmlns:v="urn:schemas-microsoft-com:vml" Requires="v">
                <p:oleObj name="Acrobat Document" r:id="rId2" imgW="5829042" imgH="7543800" progId="AcroExch.Document.DC">
                  <p:embed/>
                </p:oleObj>
              </mc:Choice>
              <mc:Fallback>
                <p:oleObj name="Acrobat Document" r:id="rId2" imgW="5829042" imgH="7543800" progId="AcroExch.Document.DC">
                  <p:embed/>
                  <p:pic>
                    <p:nvPicPr>
                      <p:cNvPr id="4" name="Content Placeholder 3"/>
                      <p:cNvPicPr/>
                      <p:nvPr/>
                    </p:nvPicPr>
                    <p:blipFill>
                      <a:blip r:embed="rId3"/>
                      <a:stretch>
                        <a:fillRect/>
                      </a:stretch>
                    </p:blipFill>
                    <p:spPr>
                      <a:xfrm>
                        <a:off x="3390900" y="136525"/>
                        <a:ext cx="5937250" cy="647382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16022E9-CE7A-1B8F-8522-4D023F649F05}"/>
              </a:ext>
            </a:extLst>
          </p:cNvPr>
          <p:cNvSpPr txBox="1"/>
          <p:nvPr/>
        </p:nvSpPr>
        <p:spPr>
          <a:xfrm>
            <a:off x="197668" y="1741024"/>
            <a:ext cx="3070633" cy="1477328"/>
          </a:xfrm>
          <a:prstGeom prst="rect">
            <a:avLst/>
          </a:prstGeom>
          <a:noFill/>
        </p:spPr>
        <p:txBody>
          <a:bodyPr wrap="square">
            <a:spAutoFit/>
          </a:bodyPr>
          <a:lstStyle/>
          <a:p>
            <a:r>
              <a:rPr lang="en-US" sz="1800" dirty="0"/>
              <a:t>Training is available from the BIANM on how to screen and make a referral for care of brain injury using the HELPS and other screens.</a:t>
            </a:r>
          </a:p>
        </p:txBody>
      </p:sp>
      <p:sp>
        <p:nvSpPr>
          <p:cNvPr id="2" name="Date Placeholder 1">
            <a:extLst>
              <a:ext uri="{FF2B5EF4-FFF2-40B4-BE49-F238E27FC236}">
                <a16:creationId xmlns:a16="http://schemas.microsoft.com/office/drawing/2014/main" id="{E415975C-DDE0-C357-946C-32C4442B67EE}"/>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992D6E9B-FB66-38B9-3223-7345BFD4AC7F}"/>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3B88F022-F1DF-DB47-15A7-5836009C4D43}"/>
              </a:ext>
            </a:extLst>
          </p:cNvPr>
          <p:cNvSpPr>
            <a:spLocks noGrp="1"/>
          </p:cNvSpPr>
          <p:nvPr>
            <p:ph type="sldNum" sz="quarter" idx="12"/>
          </p:nvPr>
        </p:nvSpPr>
        <p:spPr/>
        <p:txBody>
          <a:bodyPr/>
          <a:lstStyle/>
          <a:p>
            <a:fld id="{D530F0E9-51BC-4114-A71D-EE32294F3D21}" type="slidenum">
              <a:rPr lang="en-US" smtClean="0"/>
              <a:t>28</a:t>
            </a:fld>
            <a:endParaRPr lang="en-US"/>
          </a:p>
        </p:txBody>
      </p:sp>
    </p:spTree>
    <p:extLst>
      <p:ext uri="{BB962C8B-B14F-4D97-AF65-F5344CB8AC3E}">
        <p14:creationId xmlns:p14="http://schemas.microsoft.com/office/powerpoint/2010/main" val="3422555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AB876D-777F-4AF9-95E0-3AD0C3F7BA93}"/>
              </a:ext>
            </a:extLst>
          </p:cNvPr>
          <p:cNvSpPr>
            <a:spLocks noGrp="1"/>
          </p:cNvSpPr>
          <p:nvPr>
            <p:ph type="title"/>
          </p:nvPr>
        </p:nvSpPr>
        <p:spPr/>
        <p:txBody>
          <a:bodyPr/>
          <a:lstStyle/>
          <a:p>
            <a:r>
              <a:rPr lang="en-US" dirty="0"/>
              <a:t>A.C.E. History and Evaluation </a:t>
            </a:r>
            <a:r>
              <a:rPr lang="en-US" sz="2800" dirty="0"/>
              <a:t>(see appendix)</a:t>
            </a:r>
          </a:p>
        </p:txBody>
      </p:sp>
      <p:pic>
        <p:nvPicPr>
          <p:cNvPr id="6" name="Content Placeholder 5" descr="Graphical user interface, application&#10;&#10;Description automatically generated">
            <a:extLst>
              <a:ext uri="{FF2B5EF4-FFF2-40B4-BE49-F238E27FC236}">
                <a16:creationId xmlns:a16="http://schemas.microsoft.com/office/drawing/2014/main" id="{4F17D5FF-A95C-EDFF-8C09-CB7FB021D742}"/>
              </a:ext>
            </a:extLst>
          </p:cNvPr>
          <p:cNvPicPr>
            <a:picLocks noGrp="1" noChangeAspect="1"/>
          </p:cNvPicPr>
          <p:nvPr>
            <p:ph idx="1"/>
          </p:nvPr>
        </p:nvPicPr>
        <p:blipFill rotWithShape="1">
          <a:blip r:embed="rId2"/>
          <a:srcRect l="36859" t="14245" r="22917" b="54416"/>
          <a:stretch/>
        </p:blipFill>
        <p:spPr bwMode="auto">
          <a:xfrm>
            <a:off x="1000125" y="1737360"/>
            <a:ext cx="9964059" cy="4366754"/>
          </a:xfrm>
          <a:prstGeom prst="rect">
            <a:avLst/>
          </a:prstGeom>
          <a:ln>
            <a:noFill/>
          </a:ln>
          <a:extLs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9429C0AE-D62E-DECC-EAC2-4DD1CAD6B087}"/>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D29C828F-0693-5A5C-BB83-1358C7A325E9}"/>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A55D4D77-8C16-53D2-F302-5DC5B7244E37}"/>
              </a:ext>
            </a:extLst>
          </p:cNvPr>
          <p:cNvSpPr>
            <a:spLocks noGrp="1"/>
          </p:cNvSpPr>
          <p:nvPr>
            <p:ph type="sldNum" sz="quarter" idx="12"/>
          </p:nvPr>
        </p:nvSpPr>
        <p:spPr/>
        <p:txBody>
          <a:bodyPr/>
          <a:lstStyle/>
          <a:p>
            <a:fld id="{D530F0E9-51BC-4114-A71D-EE32294F3D21}" type="slidenum">
              <a:rPr lang="en-US" smtClean="0"/>
              <a:t>29</a:t>
            </a:fld>
            <a:endParaRPr lang="en-US"/>
          </a:p>
        </p:txBody>
      </p:sp>
    </p:spTree>
    <p:extLst>
      <p:ext uri="{BB962C8B-B14F-4D97-AF65-F5344CB8AC3E}">
        <p14:creationId xmlns:p14="http://schemas.microsoft.com/office/powerpoint/2010/main" val="3197175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DBEE1-6212-43B8-48D7-3AEBB7496AD0}"/>
              </a:ext>
            </a:extLst>
          </p:cNvPr>
          <p:cNvSpPr>
            <a:spLocks noGrp="1"/>
          </p:cNvSpPr>
          <p:nvPr>
            <p:ph type="title"/>
          </p:nvPr>
        </p:nvSpPr>
        <p:spPr>
          <a:xfrm>
            <a:off x="838200" y="365125"/>
            <a:ext cx="10515600" cy="1099993"/>
          </a:xfrm>
        </p:spPr>
        <p:txBody>
          <a:bodyPr/>
          <a:lstStyle/>
          <a:p>
            <a:r>
              <a:rPr lang="en-US" dirty="0"/>
              <a:t>Disclosures</a:t>
            </a:r>
          </a:p>
        </p:txBody>
      </p:sp>
      <p:sp>
        <p:nvSpPr>
          <p:cNvPr id="3" name="Content Placeholder 2">
            <a:extLst>
              <a:ext uri="{FF2B5EF4-FFF2-40B4-BE49-F238E27FC236}">
                <a16:creationId xmlns:a16="http://schemas.microsoft.com/office/drawing/2014/main" id="{B995B3B5-0703-085D-7988-67AAEAE69471}"/>
              </a:ext>
            </a:extLst>
          </p:cNvPr>
          <p:cNvSpPr>
            <a:spLocks noGrp="1"/>
          </p:cNvSpPr>
          <p:nvPr>
            <p:ph idx="1"/>
          </p:nvPr>
        </p:nvSpPr>
        <p:spPr>
          <a:xfrm>
            <a:off x="838200" y="1465118"/>
            <a:ext cx="10515600" cy="4711845"/>
          </a:xfrm>
        </p:spPr>
        <p:txBody>
          <a:bodyPr>
            <a:normAutofit lnSpcReduction="10000"/>
          </a:bodyPr>
          <a:lstStyle/>
          <a:p>
            <a:r>
              <a:rPr lang="en-US" dirty="0"/>
              <a:t>This training is made possible by funding from the New Mexico Brain Injury Advisory Council on the Governor’s Commission on Disability to the Brain Injury Alliance of New Mexico (BIANM).</a:t>
            </a:r>
          </a:p>
          <a:p>
            <a:r>
              <a:rPr lang="en-US" dirty="0"/>
              <a:t>W. Austin Davis, MD is a Physical Medicine &amp; Rehabilitation doctor (physiatrist) and works at UNMH-HSC and Lovelace.</a:t>
            </a:r>
          </a:p>
          <a:p>
            <a:r>
              <a:rPr lang="en-US" dirty="0"/>
              <a:t>Miryam Miller, MD is an ED doctor and works at UNMH-HSC</a:t>
            </a:r>
          </a:p>
          <a:p>
            <a:r>
              <a:rPr lang="en-US" dirty="0"/>
              <a:t>Mark Pedrotty, PhD is a board member of the Brain Injury Alliance of New Mexico (BIANM) is a rehabilitation psychologist in private practice in New Mexico, and is a co-founder of the Integrative Cognitive Rehabilitation Psychotherapy Institute</a:t>
            </a:r>
          </a:p>
          <a:p>
            <a:r>
              <a:rPr lang="en-US" dirty="0"/>
              <a:t>Gail Starr, RN is a nurse and works at S.A.N.E. in Albuquerque.</a:t>
            </a:r>
          </a:p>
        </p:txBody>
      </p:sp>
    </p:spTree>
    <p:extLst>
      <p:ext uri="{BB962C8B-B14F-4D97-AF65-F5344CB8AC3E}">
        <p14:creationId xmlns:p14="http://schemas.microsoft.com/office/powerpoint/2010/main" val="3670585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538E-AFBD-402D-A7C7-2D9DCE3229DC}"/>
              </a:ext>
            </a:extLst>
          </p:cNvPr>
          <p:cNvSpPr>
            <a:spLocks noGrp="1"/>
          </p:cNvSpPr>
          <p:nvPr>
            <p:ph type="title"/>
          </p:nvPr>
        </p:nvSpPr>
        <p:spPr>
          <a:xfrm>
            <a:off x="838200" y="356073"/>
            <a:ext cx="9039225" cy="1016000"/>
          </a:xfrm>
        </p:spPr>
        <p:txBody>
          <a:bodyPr>
            <a:normAutofit/>
          </a:bodyPr>
          <a:lstStyle/>
          <a:p>
            <a:r>
              <a:rPr lang="en-US" dirty="0"/>
              <a:t>A.C.E. Concussion Symptoms Check List </a:t>
            </a:r>
          </a:p>
        </p:txBody>
      </p:sp>
      <p:pic>
        <p:nvPicPr>
          <p:cNvPr id="4" name="Content Placeholder 3">
            <a:extLst>
              <a:ext uri="{FF2B5EF4-FFF2-40B4-BE49-F238E27FC236}">
                <a16:creationId xmlns:a16="http://schemas.microsoft.com/office/drawing/2014/main" id="{CC1DFEE3-38C1-4D1F-87A1-83E285E1F39B}"/>
              </a:ext>
            </a:extLst>
          </p:cNvPr>
          <p:cNvPicPr>
            <a:picLocks noGrp="1" noChangeAspect="1"/>
          </p:cNvPicPr>
          <p:nvPr>
            <p:ph idx="1"/>
          </p:nvPr>
        </p:nvPicPr>
        <p:blipFill rotWithShape="1">
          <a:blip r:embed="rId2"/>
          <a:srcRect l="28420" t="45246" r="29606" b="28399"/>
          <a:stretch/>
        </p:blipFill>
        <p:spPr>
          <a:xfrm>
            <a:off x="457200" y="1592091"/>
            <a:ext cx="11468100" cy="3998561"/>
          </a:xfrm>
          <a:prstGeom prst="rect">
            <a:avLst/>
          </a:prstGeom>
        </p:spPr>
      </p:pic>
      <p:sp>
        <p:nvSpPr>
          <p:cNvPr id="5" name="TextBox 4">
            <a:extLst>
              <a:ext uri="{FF2B5EF4-FFF2-40B4-BE49-F238E27FC236}">
                <a16:creationId xmlns:a16="http://schemas.microsoft.com/office/drawing/2014/main" id="{9E3DA721-8FFB-43B6-A830-37B937181C1F}"/>
              </a:ext>
            </a:extLst>
          </p:cNvPr>
          <p:cNvSpPr txBox="1"/>
          <p:nvPr/>
        </p:nvSpPr>
        <p:spPr>
          <a:xfrm>
            <a:off x="2152649" y="5855935"/>
            <a:ext cx="6105525" cy="369332"/>
          </a:xfrm>
          <a:prstGeom prst="rect">
            <a:avLst/>
          </a:prstGeom>
          <a:noFill/>
        </p:spPr>
        <p:txBody>
          <a:bodyPr wrap="square" rtlCol="0">
            <a:spAutoFit/>
          </a:bodyPr>
          <a:lstStyle/>
          <a:p>
            <a:r>
              <a:rPr lang="en-US" dirty="0">
                <a:hlinkClick r:id="rId3"/>
              </a:rPr>
              <a:t>https://www.cdc.gov/headsup/pdfs/providers/ace_v2-a.pdf</a:t>
            </a:r>
            <a:endParaRPr lang="en-US" dirty="0"/>
          </a:p>
        </p:txBody>
      </p:sp>
      <p:sp>
        <p:nvSpPr>
          <p:cNvPr id="3" name="Date Placeholder 2">
            <a:extLst>
              <a:ext uri="{FF2B5EF4-FFF2-40B4-BE49-F238E27FC236}">
                <a16:creationId xmlns:a16="http://schemas.microsoft.com/office/drawing/2014/main" id="{045FCD06-C150-72B3-ABEA-84A114E377E3}"/>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BE889ABF-02D6-81AD-837A-D73CD10A91D6}"/>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9727B911-76A4-47E3-FDAA-8C3195332AC6}"/>
              </a:ext>
            </a:extLst>
          </p:cNvPr>
          <p:cNvSpPr>
            <a:spLocks noGrp="1"/>
          </p:cNvSpPr>
          <p:nvPr>
            <p:ph type="sldNum" sz="quarter" idx="12"/>
          </p:nvPr>
        </p:nvSpPr>
        <p:spPr/>
        <p:txBody>
          <a:bodyPr/>
          <a:lstStyle/>
          <a:p>
            <a:fld id="{D530F0E9-51BC-4114-A71D-EE32294F3D21}" type="slidenum">
              <a:rPr lang="en-US" smtClean="0"/>
              <a:t>30</a:t>
            </a:fld>
            <a:endParaRPr lang="en-US"/>
          </a:p>
        </p:txBody>
      </p:sp>
    </p:spTree>
    <p:extLst>
      <p:ext uri="{BB962C8B-B14F-4D97-AF65-F5344CB8AC3E}">
        <p14:creationId xmlns:p14="http://schemas.microsoft.com/office/powerpoint/2010/main" val="2772479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6C07-276E-4CE4-9B49-F3FB2CA9B360}"/>
              </a:ext>
            </a:extLst>
          </p:cNvPr>
          <p:cNvSpPr>
            <a:spLocks noGrp="1"/>
          </p:cNvSpPr>
          <p:nvPr>
            <p:ph type="title"/>
          </p:nvPr>
        </p:nvSpPr>
        <p:spPr>
          <a:xfrm>
            <a:off x="1097280" y="286604"/>
            <a:ext cx="10058400" cy="914479"/>
          </a:xfrm>
        </p:spPr>
        <p:txBody>
          <a:bodyPr/>
          <a:lstStyle/>
          <a:p>
            <a:r>
              <a:rPr lang="en-US" dirty="0"/>
              <a:t>A.C.E. Risk Factors Red flags</a:t>
            </a:r>
            <a:r>
              <a:rPr lang="en-US"/>
              <a:t>, DX &amp; </a:t>
            </a:r>
            <a:r>
              <a:rPr lang="en-US" dirty="0"/>
              <a:t>Plan</a:t>
            </a:r>
          </a:p>
        </p:txBody>
      </p:sp>
      <p:pic>
        <p:nvPicPr>
          <p:cNvPr id="3" name="Picture 2">
            <a:extLst>
              <a:ext uri="{FF2B5EF4-FFF2-40B4-BE49-F238E27FC236}">
                <a16:creationId xmlns:a16="http://schemas.microsoft.com/office/drawing/2014/main" id="{C1EF8256-F35D-407C-BE69-99B2A509EA05}"/>
              </a:ext>
            </a:extLst>
          </p:cNvPr>
          <p:cNvPicPr>
            <a:picLocks noChangeAspect="1"/>
          </p:cNvPicPr>
          <p:nvPr/>
        </p:nvPicPr>
        <p:blipFill>
          <a:blip r:embed="rId2"/>
          <a:stretch>
            <a:fillRect/>
          </a:stretch>
        </p:blipFill>
        <p:spPr>
          <a:xfrm>
            <a:off x="6413460" y="193824"/>
            <a:ext cx="914479" cy="914479"/>
          </a:xfrm>
          <a:prstGeom prst="rect">
            <a:avLst/>
          </a:prstGeom>
        </p:spPr>
      </p:pic>
      <p:pic>
        <p:nvPicPr>
          <p:cNvPr id="5" name="Picture 4">
            <a:extLst>
              <a:ext uri="{FF2B5EF4-FFF2-40B4-BE49-F238E27FC236}">
                <a16:creationId xmlns:a16="http://schemas.microsoft.com/office/drawing/2014/main" id="{8970441A-0509-7532-97EF-E950D34610AC}"/>
              </a:ext>
            </a:extLst>
          </p:cNvPr>
          <p:cNvPicPr>
            <a:picLocks noChangeAspect="1"/>
          </p:cNvPicPr>
          <p:nvPr/>
        </p:nvPicPr>
        <p:blipFill>
          <a:blip r:embed="rId2"/>
          <a:stretch>
            <a:fillRect/>
          </a:stretch>
        </p:blipFill>
        <p:spPr>
          <a:xfrm>
            <a:off x="182801" y="3924260"/>
            <a:ext cx="914479" cy="914479"/>
          </a:xfrm>
          <a:prstGeom prst="rect">
            <a:avLst/>
          </a:prstGeom>
        </p:spPr>
      </p:pic>
      <p:pic>
        <p:nvPicPr>
          <p:cNvPr id="8" name="Content Placeholder 7" descr="A screenshot of a computer&#10;&#10;Description automatically generated with medium confidence">
            <a:extLst>
              <a:ext uri="{FF2B5EF4-FFF2-40B4-BE49-F238E27FC236}">
                <a16:creationId xmlns:a16="http://schemas.microsoft.com/office/drawing/2014/main" id="{3F7F346A-7828-821E-62E9-2360D975527B}"/>
              </a:ext>
            </a:extLst>
          </p:cNvPr>
          <p:cNvPicPr>
            <a:picLocks noGrp="1" noChangeAspect="1"/>
          </p:cNvPicPr>
          <p:nvPr>
            <p:ph idx="1"/>
          </p:nvPr>
        </p:nvPicPr>
        <p:blipFill rotWithShape="1">
          <a:blip r:embed="rId3"/>
          <a:srcRect l="37500" t="14245" r="22917" b="47008"/>
          <a:stretch/>
        </p:blipFill>
        <p:spPr bwMode="auto">
          <a:xfrm>
            <a:off x="1209675" y="1293863"/>
            <a:ext cx="9572625" cy="5270878"/>
          </a:xfrm>
          <a:prstGeom prst="rect">
            <a:avLst/>
          </a:prstGeom>
          <a:ln>
            <a:no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32C388A0-37E6-0A78-85DF-EDF7C98E8AC2}"/>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5F3FFF2C-05C9-8F98-A240-A7B28AFB418C}"/>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1C39B062-1003-47DE-CBB5-6E34E9BCDB21}"/>
              </a:ext>
            </a:extLst>
          </p:cNvPr>
          <p:cNvSpPr>
            <a:spLocks noGrp="1"/>
          </p:cNvSpPr>
          <p:nvPr>
            <p:ph type="sldNum" sz="quarter" idx="12"/>
          </p:nvPr>
        </p:nvSpPr>
        <p:spPr/>
        <p:txBody>
          <a:bodyPr/>
          <a:lstStyle/>
          <a:p>
            <a:fld id="{D530F0E9-51BC-4114-A71D-EE32294F3D21}" type="slidenum">
              <a:rPr lang="en-US" smtClean="0"/>
              <a:t>31</a:t>
            </a:fld>
            <a:endParaRPr lang="en-US"/>
          </a:p>
        </p:txBody>
      </p:sp>
    </p:spTree>
    <p:extLst>
      <p:ext uri="{BB962C8B-B14F-4D97-AF65-F5344CB8AC3E}">
        <p14:creationId xmlns:p14="http://schemas.microsoft.com/office/powerpoint/2010/main" val="1773032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65125"/>
            <a:ext cx="11325225" cy="1069849"/>
          </a:xfrm>
        </p:spPr>
        <p:txBody>
          <a:bodyPr>
            <a:normAutofit fontScale="90000"/>
          </a:bodyPr>
          <a:lstStyle/>
          <a:p>
            <a:r>
              <a:rPr lang="en-US" sz="3600" dirty="0"/>
              <a:t>4 Steps To Recover from Concussion: Return to Routine (CDC)</a:t>
            </a:r>
          </a:p>
        </p:txBody>
      </p:sp>
      <p:graphicFrame>
        <p:nvGraphicFramePr>
          <p:cNvPr id="5" name="Content Placeholder 4">
            <a:extLst>
              <a:ext uri="{FF2B5EF4-FFF2-40B4-BE49-F238E27FC236}">
                <a16:creationId xmlns:a16="http://schemas.microsoft.com/office/drawing/2014/main" id="{9AF705EF-2B4E-41D9-ABBD-903E982FBD64}"/>
              </a:ext>
            </a:extLst>
          </p:cNvPr>
          <p:cNvGraphicFramePr>
            <a:graphicFrameLocks noGrp="1"/>
          </p:cNvGraphicFramePr>
          <p:nvPr>
            <p:ph idx="1"/>
          </p:nvPr>
        </p:nvGraphicFramePr>
        <p:xfrm>
          <a:off x="1145959" y="1821587"/>
          <a:ext cx="9720262" cy="3601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2A5EA71-106B-7934-6981-D4F84FF79F8C}"/>
              </a:ext>
            </a:extLst>
          </p:cNvPr>
          <p:cNvSpPr txBox="1"/>
          <p:nvPr/>
        </p:nvSpPr>
        <p:spPr>
          <a:xfrm>
            <a:off x="1145959" y="3658516"/>
            <a:ext cx="301841" cy="523220"/>
          </a:xfrm>
          <a:prstGeom prst="rect">
            <a:avLst/>
          </a:prstGeom>
          <a:noFill/>
        </p:spPr>
        <p:txBody>
          <a:bodyPr wrap="square" rtlCol="0">
            <a:spAutoFit/>
          </a:bodyPr>
          <a:lstStyle/>
          <a:p>
            <a:r>
              <a:rPr lang="en-US" sz="2800" dirty="0"/>
              <a:t>1</a:t>
            </a:r>
          </a:p>
        </p:txBody>
      </p:sp>
      <p:sp>
        <p:nvSpPr>
          <p:cNvPr id="4" name="TextBox 3">
            <a:extLst>
              <a:ext uri="{FF2B5EF4-FFF2-40B4-BE49-F238E27FC236}">
                <a16:creationId xmlns:a16="http://schemas.microsoft.com/office/drawing/2014/main" id="{E18B35A4-4BE6-E70E-84A7-1302F93B4FD5}"/>
              </a:ext>
            </a:extLst>
          </p:cNvPr>
          <p:cNvSpPr txBox="1"/>
          <p:nvPr/>
        </p:nvSpPr>
        <p:spPr>
          <a:xfrm>
            <a:off x="3575687" y="2905780"/>
            <a:ext cx="367408" cy="523220"/>
          </a:xfrm>
          <a:prstGeom prst="rect">
            <a:avLst/>
          </a:prstGeom>
          <a:noFill/>
        </p:spPr>
        <p:txBody>
          <a:bodyPr wrap="square" rtlCol="0">
            <a:spAutoFit/>
          </a:bodyPr>
          <a:lstStyle/>
          <a:p>
            <a:r>
              <a:rPr lang="en-US" sz="2800" dirty="0"/>
              <a:t>2</a:t>
            </a:r>
          </a:p>
        </p:txBody>
      </p:sp>
      <p:sp>
        <p:nvSpPr>
          <p:cNvPr id="6" name="TextBox 5">
            <a:extLst>
              <a:ext uri="{FF2B5EF4-FFF2-40B4-BE49-F238E27FC236}">
                <a16:creationId xmlns:a16="http://schemas.microsoft.com/office/drawing/2014/main" id="{1D5041C2-B9A7-B753-4636-10C765F5CCA2}"/>
              </a:ext>
            </a:extLst>
          </p:cNvPr>
          <p:cNvSpPr txBox="1"/>
          <p:nvPr/>
        </p:nvSpPr>
        <p:spPr>
          <a:xfrm>
            <a:off x="6126480" y="2411196"/>
            <a:ext cx="367408" cy="523220"/>
          </a:xfrm>
          <a:prstGeom prst="rect">
            <a:avLst/>
          </a:prstGeom>
          <a:noFill/>
        </p:spPr>
        <p:txBody>
          <a:bodyPr wrap="none" rtlCol="0">
            <a:spAutoFit/>
          </a:bodyPr>
          <a:lstStyle/>
          <a:p>
            <a:r>
              <a:rPr lang="en-US" sz="2800" dirty="0"/>
              <a:t>3</a:t>
            </a:r>
          </a:p>
        </p:txBody>
      </p:sp>
      <p:sp>
        <p:nvSpPr>
          <p:cNvPr id="7" name="TextBox 6">
            <a:extLst>
              <a:ext uri="{FF2B5EF4-FFF2-40B4-BE49-F238E27FC236}">
                <a16:creationId xmlns:a16="http://schemas.microsoft.com/office/drawing/2014/main" id="{F1AE0D12-5931-BD4B-E63C-2A46A0B2719B}"/>
              </a:ext>
            </a:extLst>
          </p:cNvPr>
          <p:cNvSpPr txBox="1"/>
          <p:nvPr/>
        </p:nvSpPr>
        <p:spPr>
          <a:xfrm>
            <a:off x="8493569" y="1887976"/>
            <a:ext cx="367408" cy="523220"/>
          </a:xfrm>
          <a:prstGeom prst="rect">
            <a:avLst/>
          </a:prstGeom>
          <a:noFill/>
        </p:spPr>
        <p:txBody>
          <a:bodyPr wrap="none" rtlCol="0">
            <a:spAutoFit/>
          </a:bodyPr>
          <a:lstStyle/>
          <a:p>
            <a:r>
              <a:rPr lang="en-US" sz="2800" dirty="0"/>
              <a:t>4</a:t>
            </a:r>
          </a:p>
        </p:txBody>
      </p:sp>
      <p:sp>
        <p:nvSpPr>
          <p:cNvPr id="8" name="Date Placeholder 7">
            <a:extLst>
              <a:ext uri="{FF2B5EF4-FFF2-40B4-BE49-F238E27FC236}">
                <a16:creationId xmlns:a16="http://schemas.microsoft.com/office/drawing/2014/main" id="{D4A3736F-9320-9F06-FE61-1D93F0104922}"/>
              </a:ext>
            </a:extLst>
          </p:cNvPr>
          <p:cNvSpPr>
            <a:spLocks noGrp="1"/>
          </p:cNvSpPr>
          <p:nvPr>
            <p:ph type="dt" sz="half" idx="10"/>
          </p:nvPr>
        </p:nvSpPr>
        <p:spPr/>
        <p:txBody>
          <a:bodyPr/>
          <a:lstStyle/>
          <a:p>
            <a:r>
              <a:rPr lang="en-US"/>
              <a:t>6/10/2023</a:t>
            </a:r>
          </a:p>
        </p:txBody>
      </p:sp>
      <p:sp>
        <p:nvSpPr>
          <p:cNvPr id="9" name="Footer Placeholder 8">
            <a:extLst>
              <a:ext uri="{FF2B5EF4-FFF2-40B4-BE49-F238E27FC236}">
                <a16:creationId xmlns:a16="http://schemas.microsoft.com/office/drawing/2014/main" id="{E4D1AACA-CF05-5B1F-3993-2DB7CCA5ABD9}"/>
              </a:ext>
            </a:extLst>
          </p:cNvPr>
          <p:cNvSpPr>
            <a:spLocks noGrp="1"/>
          </p:cNvSpPr>
          <p:nvPr>
            <p:ph type="ftr" sz="quarter" idx="11"/>
          </p:nvPr>
        </p:nvSpPr>
        <p:spPr/>
        <p:txBody>
          <a:bodyPr/>
          <a:lstStyle/>
          <a:p>
            <a:r>
              <a:rPr lang="en-US"/>
              <a:t>www.braininjurynm.org</a:t>
            </a:r>
          </a:p>
        </p:txBody>
      </p:sp>
      <p:sp>
        <p:nvSpPr>
          <p:cNvPr id="10" name="Slide Number Placeholder 9">
            <a:extLst>
              <a:ext uri="{FF2B5EF4-FFF2-40B4-BE49-F238E27FC236}">
                <a16:creationId xmlns:a16="http://schemas.microsoft.com/office/drawing/2014/main" id="{5604D7EA-0E5B-E55E-992C-43751D5CE474}"/>
              </a:ext>
            </a:extLst>
          </p:cNvPr>
          <p:cNvSpPr>
            <a:spLocks noGrp="1"/>
          </p:cNvSpPr>
          <p:nvPr>
            <p:ph type="sldNum" sz="quarter" idx="12"/>
          </p:nvPr>
        </p:nvSpPr>
        <p:spPr/>
        <p:txBody>
          <a:bodyPr/>
          <a:lstStyle/>
          <a:p>
            <a:fld id="{D530F0E9-51BC-4114-A71D-EE32294F3D21}" type="slidenum">
              <a:rPr lang="en-US" smtClean="0"/>
              <a:t>32</a:t>
            </a:fld>
            <a:endParaRPr lang="en-US"/>
          </a:p>
        </p:txBody>
      </p:sp>
      <p:sp>
        <p:nvSpPr>
          <p:cNvPr id="11" name="TextBox 10">
            <a:extLst>
              <a:ext uri="{FF2B5EF4-FFF2-40B4-BE49-F238E27FC236}">
                <a16:creationId xmlns:a16="http://schemas.microsoft.com/office/drawing/2014/main" id="{7F6DE526-8954-4C9F-B64A-169A35F67D60}"/>
              </a:ext>
            </a:extLst>
          </p:cNvPr>
          <p:cNvSpPr txBox="1"/>
          <p:nvPr/>
        </p:nvSpPr>
        <p:spPr>
          <a:xfrm>
            <a:off x="5048250" y="4874026"/>
            <a:ext cx="6813276" cy="1477328"/>
          </a:xfrm>
          <a:prstGeom prst="rect">
            <a:avLst/>
          </a:prstGeom>
          <a:noFill/>
        </p:spPr>
        <p:txBody>
          <a:bodyPr wrap="square" rtlCol="0">
            <a:spAutoFit/>
          </a:bodyPr>
          <a:lstStyle/>
          <a:p>
            <a:r>
              <a:rPr lang="en-US" dirty="0"/>
              <a:t>Several days of </a:t>
            </a:r>
            <a:r>
              <a:rPr lang="en-US" b="1" dirty="0"/>
              <a:t>relative</a:t>
            </a:r>
            <a:r>
              <a:rPr lang="en-US" dirty="0"/>
              <a:t> (not bed rest) rest up to 1-2 weeks max</a:t>
            </a:r>
          </a:p>
          <a:p>
            <a:r>
              <a:rPr lang="en-US" dirty="0"/>
              <a:t>Education that symptoms will resolve, </a:t>
            </a:r>
          </a:p>
          <a:p>
            <a:r>
              <a:rPr lang="en-US" dirty="0"/>
              <a:t>Physical therapy including cervical and vestibular therapy</a:t>
            </a:r>
          </a:p>
          <a:p>
            <a:r>
              <a:rPr lang="en-US" dirty="0"/>
              <a:t>Progressive, subthreshold (i.e., stopping before significant symptom exacerbation) aerobic exercise</a:t>
            </a:r>
            <a:endParaRPr lang="en-US" dirty="0">
              <a:solidFill>
                <a:srgbClr val="FF0000"/>
              </a:solidFill>
            </a:endParaRPr>
          </a:p>
        </p:txBody>
      </p:sp>
    </p:spTree>
    <p:extLst>
      <p:ext uri="{BB962C8B-B14F-4D97-AF65-F5344CB8AC3E}">
        <p14:creationId xmlns:p14="http://schemas.microsoft.com/office/powerpoint/2010/main" val="817279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3761" y="358672"/>
            <a:ext cx="8422339" cy="831953"/>
          </a:xfrm>
        </p:spPr>
        <p:txBody>
          <a:bodyPr>
            <a:normAutofit fontScale="90000"/>
          </a:bodyPr>
          <a:lstStyle/>
          <a:p>
            <a:r>
              <a:rPr lang="en-US" dirty="0"/>
              <a:t>Persistent Post-Concussion Symptoms</a:t>
            </a:r>
          </a:p>
        </p:txBody>
      </p:sp>
      <p:sp>
        <p:nvSpPr>
          <p:cNvPr id="3" name="Content Placeholder 2"/>
          <p:cNvSpPr>
            <a:spLocks noGrp="1"/>
          </p:cNvSpPr>
          <p:nvPr>
            <p:ph idx="1"/>
          </p:nvPr>
        </p:nvSpPr>
        <p:spPr>
          <a:xfrm>
            <a:off x="704193" y="1446246"/>
            <a:ext cx="11192338" cy="4908060"/>
          </a:xfrm>
        </p:spPr>
        <p:txBody>
          <a:bodyPr>
            <a:normAutofit fontScale="70000" lnSpcReduction="20000"/>
          </a:bodyPr>
          <a:lstStyle/>
          <a:p>
            <a:pPr>
              <a:buFont typeface="Arial"/>
              <a:buChar char="•"/>
            </a:pPr>
            <a:r>
              <a:rPr lang="en-US" sz="3200" dirty="0"/>
              <a:t>Get help IMMEDIATELY if symptoms worsen over first 48 hours.</a:t>
            </a:r>
          </a:p>
          <a:p>
            <a:pPr lvl="1">
              <a:buFont typeface="Arial"/>
              <a:buChar char="•"/>
            </a:pPr>
            <a:r>
              <a:rPr lang="en-US" sz="2800" dirty="0"/>
              <a:t>Initial 6 hour observation period for worsening of symptoms</a:t>
            </a:r>
          </a:p>
          <a:p>
            <a:pPr lvl="1">
              <a:buFont typeface="Arial"/>
              <a:buChar char="•"/>
            </a:pPr>
            <a:r>
              <a:rPr lang="en-US" sz="2800" dirty="0"/>
              <a:t>Continue observation for 24-48 hours for any worsening</a:t>
            </a:r>
          </a:p>
          <a:p>
            <a:pPr>
              <a:buFont typeface="Arial"/>
              <a:buChar char="•"/>
            </a:pPr>
            <a:r>
              <a:rPr lang="en-US" sz="3200" dirty="0"/>
              <a:t>If NO symptom reduction after 5 days, or symptoms worsen, then refer to or consult with specialist </a:t>
            </a:r>
          </a:p>
          <a:p>
            <a:pPr>
              <a:buFont typeface="Arial"/>
              <a:buChar char="•"/>
            </a:pPr>
            <a:r>
              <a:rPr lang="en-US" sz="3200" dirty="0"/>
              <a:t>Up to 10 to 14 days is typical recovery time from concussion</a:t>
            </a:r>
          </a:p>
          <a:p>
            <a:pPr>
              <a:buFont typeface="Arial"/>
              <a:buChar char="•"/>
            </a:pPr>
            <a:r>
              <a:rPr lang="en-US" sz="3200" dirty="0"/>
              <a:t>Multiple or repeated concussions increase risk of longer recovery</a:t>
            </a:r>
          </a:p>
          <a:p>
            <a:pPr>
              <a:buFont typeface="Arial"/>
              <a:buChar char="•"/>
            </a:pPr>
            <a:r>
              <a:rPr lang="en-US" sz="3200" dirty="0"/>
              <a:t> Seek further care if symptoms improve but continue after </a:t>
            </a:r>
            <a:r>
              <a:rPr lang="en-US" sz="3200" b="1" dirty="0"/>
              <a:t>two weeks</a:t>
            </a:r>
          </a:p>
          <a:p>
            <a:pPr>
              <a:buFont typeface="Arial"/>
              <a:buChar char="•"/>
            </a:pPr>
            <a:r>
              <a:rPr lang="en-US" sz="3200" dirty="0"/>
              <a:t>Post-Concussion Syndrome can occur if symptoms persist for more than 30 days, </a:t>
            </a:r>
            <a:r>
              <a:rPr lang="en-US" sz="3200" b="1" u="sng" dirty="0"/>
              <a:t>about 40% of people with concussion experience symptoms up to a year after the injury</a:t>
            </a:r>
          </a:p>
          <a:p>
            <a:pPr>
              <a:buFont typeface="Arial"/>
              <a:buChar char="•"/>
            </a:pPr>
            <a:r>
              <a:rPr lang="en-US" sz="3200" dirty="0"/>
              <a:t>Treatments are effective:  Vestibular Ocular Motor (VOM), Vision, Sleep, Headaches, Psychotherapy etc.</a:t>
            </a:r>
          </a:p>
          <a:p>
            <a:pPr>
              <a:buFont typeface="Arial"/>
              <a:buChar char="•"/>
            </a:pPr>
            <a:r>
              <a:rPr lang="en-US" sz="3200" dirty="0"/>
              <a:t>Education on concussion helps people realize they are not going crazy and get much needed help.</a:t>
            </a:r>
          </a:p>
        </p:txBody>
      </p:sp>
      <p:sp>
        <p:nvSpPr>
          <p:cNvPr id="4" name="Date Placeholder 3">
            <a:extLst>
              <a:ext uri="{FF2B5EF4-FFF2-40B4-BE49-F238E27FC236}">
                <a16:creationId xmlns:a16="http://schemas.microsoft.com/office/drawing/2014/main" id="{75727FC4-5A9F-2774-7EDB-2FD5EEFBB7BB}"/>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BF3F5B2C-A02B-69FF-930A-3487D4B9B27B}"/>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F1E4DE11-79D1-5225-1036-44EF8F023220}"/>
              </a:ext>
            </a:extLst>
          </p:cNvPr>
          <p:cNvSpPr>
            <a:spLocks noGrp="1"/>
          </p:cNvSpPr>
          <p:nvPr>
            <p:ph type="sldNum" sz="quarter" idx="12"/>
          </p:nvPr>
        </p:nvSpPr>
        <p:spPr/>
        <p:txBody>
          <a:bodyPr/>
          <a:lstStyle/>
          <a:p>
            <a:fld id="{D530F0E9-51BC-4114-A71D-EE32294F3D21}" type="slidenum">
              <a:rPr lang="en-US" smtClean="0"/>
              <a:t>33</a:t>
            </a:fld>
            <a:endParaRPr lang="en-US"/>
          </a:p>
        </p:txBody>
      </p:sp>
    </p:spTree>
    <p:extLst>
      <p:ext uri="{BB962C8B-B14F-4D97-AF65-F5344CB8AC3E}">
        <p14:creationId xmlns:p14="http://schemas.microsoft.com/office/powerpoint/2010/main" val="4176575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Post-Traumatic Headache (PTH)</a:t>
            </a:r>
          </a:p>
        </p:txBody>
      </p:sp>
      <p:sp>
        <p:nvSpPr>
          <p:cNvPr id="2" name="Content Placeholder 1"/>
          <p:cNvSpPr>
            <a:spLocks noGrp="1"/>
          </p:cNvSpPr>
          <p:nvPr>
            <p:ph idx="1"/>
          </p:nvPr>
        </p:nvSpPr>
        <p:spPr/>
        <p:txBody>
          <a:bodyPr>
            <a:normAutofit/>
          </a:bodyPr>
          <a:lstStyle/>
          <a:p>
            <a:r>
              <a:rPr lang="en-US" sz="2800" dirty="0"/>
              <a:t>Most common physical complaint in TBI</a:t>
            </a:r>
          </a:p>
          <a:p>
            <a:r>
              <a:rPr lang="en-US" sz="2800" dirty="0"/>
              <a:t>Present in </a:t>
            </a:r>
            <a:r>
              <a:rPr lang="en-US" sz="2800" dirty="0" err="1"/>
              <a:t>mTBI</a:t>
            </a:r>
            <a:r>
              <a:rPr lang="en-US" sz="2800" dirty="0"/>
              <a:t>/concussion and severe</a:t>
            </a:r>
          </a:p>
          <a:p>
            <a:r>
              <a:rPr lang="en-US" sz="2800" dirty="0"/>
              <a:t>IHS classification has shortcomings</a:t>
            </a:r>
          </a:p>
          <a:p>
            <a:r>
              <a:rPr lang="en-US" sz="2800" dirty="0"/>
              <a:t>There is no </a:t>
            </a:r>
            <a:r>
              <a:rPr lang="en-US" sz="2800" i="1" dirty="0"/>
              <a:t>one type </a:t>
            </a:r>
            <a:r>
              <a:rPr lang="en-US" sz="2800" dirty="0"/>
              <a:t>of PTH</a:t>
            </a:r>
          </a:p>
          <a:p>
            <a:r>
              <a:rPr lang="en-US" sz="2800" dirty="0"/>
              <a:t>Limited repertoire of headache responses, regardless of </a:t>
            </a:r>
            <a:r>
              <a:rPr lang="en-US" sz="2800" dirty="0" err="1"/>
              <a:t>nociceptor</a:t>
            </a:r>
            <a:endParaRPr lang="en-US" sz="2800" dirty="0"/>
          </a:p>
          <a:p>
            <a:r>
              <a:rPr lang="en-US" sz="2800" dirty="0"/>
              <a:t>Treatment should be multi-faceted</a:t>
            </a:r>
          </a:p>
        </p:txBody>
      </p:sp>
      <p:sp>
        <p:nvSpPr>
          <p:cNvPr id="4" name="Date Placeholder 3">
            <a:extLst>
              <a:ext uri="{FF2B5EF4-FFF2-40B4-BE49-F238E27FC236}">
                <a16:creationId xmlns:a16="http://schemas.microsoft.com/office/drawing/2014/main" id="{A960FAA2-0A78-7027-1F98-6D1A2BA61ABC}"/>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0AD41BB5-3D11-7AAE-8BEA-8B923CAE18BD}"/>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5475D57A-C4E2-558E-7426-CAE9A0D90D1B}"/>
              </a:ext>
            </a:extLst>
          </p:cNvPr>
          <p:cNvSpPr>
            <a:spLocks noGrp="1"/>
          </p:cNvSpPr>
          <p:nvPr>
            <p:ph type="sldNum" sz="quarter" idx="12"/>
          </p:nvPr>
        </p:nvSpPr>
        <p:spPr/>
        <p:txBody>
          <a:bodyPr/>
          <a:lstStyle/>
          <a:p>
            <a:fld id="{D530F0E9-51BC-4114-A71D-EE32294F3D21}" type="slidenum">
              <a:rPr lang="en-US" smtClean="0"/>
              <a:t>34</a:t>
            </a:fld>
            <a:endParaRPr lang="en-US"/>
          </a:p>
        </p:txBody>
      </p:sp>
    </p:spTree>
    <p:extLst>
      <p:ext uri="{BB962C8B-B14F-4D97-AF65-F5344CB8AC3E}">
        <p14:creationId xmlns:p14="http://schemas.microsoft.com/office/powerpoint/2010/main" val="192662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of PTH: Civilian</a:t>
            </a:r>
          </a:p>
        </p:txBody>
      </p:sp>
      <p:sp>
        <p:nvSpPr>
          <p:cNvPr id="3" name="Content Placeholder 2"/>
          <p:cNvSpPr>
            <a:spLocks noGrp="1"/>
          </p:cNvSpPr>
          <p:nvPr>
            <p:ph idx="1"/>
          </p:nvPr>
        </p:nvSpPr>
        <p:spPr>
          <a:xfrm>
            <a:off x="838200" y="1690688"/>
            <a:ext cx="10681923" cy="4127989"/>
          </a:xfrm>
        </p:spPr>
        <p:txBody>
          <a:bodyPr>
            <a:normAutofit fontScale="92500" lnSpcReduction="20000"/>
          </a:bodyPr>
          <a:lstStyle/>
          <a:p>
            <a:r>
              <a:rPr lang="en-US" sz="4000" dirty="0"/>
              <a:t>30 – 90%</a:t>
            </a:r>
          </a:p>
          <a:p>
            <a:r>
              <a:rPr lang="en-US" sz="4000" dirty="0"/>
              <a:t>Most show improvement in first 3-6 months</a:t>
            </a:r>
          </a:p>
          <a:p>
            <a:r>
              <a:rPr lang="en-US" sz="4000" dirty="0"/>
              <a:t>40-50% moderate – severe in TBI Model Systems complain of PTH at 12 months</a:t>
            </a:r>
          </a:p>
          <a:p>
            <a:r>
              <a:rPr lang="en-US" sz="4000" dirty="0"/>
              <a:t>Dominant phenotype now appears to be “migraine”</a:t>
            </a:r>
          </a:p>
          <a:p>
            <a:r>
              <a:rPr lang="en-US" sz="4000" dirty="0"/>
              <a:t>Risk Factors:</a:t>
            </a:r>
          </a:p>
          <a:p>
            <a:pPr lvl="1"/>
            <a:r>
              <a:rPr lang="en-US" sz="3600" dirty="0"/>
              <a:t>Women</a:t>
            </a:r>
          </a:p>
          <a:p>
            <a:pPr lvl="1"/>
            <a:r>
              <a:rPr lang="en-US" sz="3600" dirty="0"/>
              <a:t>Premorbid </a:t>
            </a:r>
            <a:r>
              <a:rPr lang="en-US" sz="3600" dirty="0" err="1"/>
              <a:t>Hx</a:t>
            </a:r>
            <a:r>
              <a:rPr lang="en-US" sz="3600" dirty="0"/>
              <a:t> HA</a:t>
            </a:r>
          </a:p>
        </p:txBody>
      </p:sp>
      <p:sp>
        <p:nvSpPr>
          <p:cNvPr id="4" name="Date Placeholder 3">
            <a:extLst>
              <a:ext uri="{FF2B5EF4-FFF2-40B4-BE49-F238E27FC236}">
                <a16:creationId xmlns:a16="http://schemas.microsoft.com/office/drawing/2014/main" id="{F9E65E97-4742-7752-5B87-25694858B8BD}"/>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C44FCD3D-7571-E201-4692-DB3A49A84913}"/>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DA9F2BDD-FA19-1BCA-6B91-9668AB4194DE}"/>
              </a:ext>
            </a:extLst>
          </p:cNvPr>
          <p:cNvSpPr>
            <a:spLocks noGrp="1"/>
          </p:cNvSpPr>
          <p:nvPr>
            <p:ph type="sldNum" sz="quarter" idx="12"/>
          </p:nvPr>
        </p:nvSpPr>
        <p:spPr/>
        <p:txBody>
          <a:bodyPr/>
          <a:lstStyle/>
          <a:p>
            <a:fld id="{D530F0E9-51BC-4114-A71D-EE32294F3D21}" type="slidenum">
              <a:rPr lang="en-US" smtClean="0"/>
              <a:t>35</a:t>
            </a:fld>
            <a:endParaRPr lang="en-US"/>
          </a:p>
        </p:txBody>
      </p:sp>
    </p:spTree>
    <p:extLst>
      <p:ext uri="{BB962C8B-B14F-4D97-AF65-F5344CB8AC3E}">
        <p14:creationId xmlns:p14="http://schemas.microsoft.com/office/powerpoint/2010/main" val="4114576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Head Pain</a:t>
            </a:r>
          </a:p>
        </p:txBody>
      </p:sp>
      <p:sp>
        <p:nvSpPr>
          <p:cNvPr id="3" name="Content Placeholder 2"/>
          <p:cNvSpPr>
            <a:spLocks noGrp="1"/>
          </p:cNvSpPr>
          <p:nvPr>
            <p:ph idx="1"/>
          </p:nvPr>
        </p:nvSpPr>
        <p:spPr/>
        <p:txBody>
          <a:bodyPr>
            <a:normAutofit/>
          </a:bodyPr>
          <a:lstStyle/>
          <a:p>
            <a:r>
              <a:rPr lang="en-US" sz="2400" dirty="0"/>
              <a:t>Dura and Venous Sinuses</a:t>
            </a:r>
          </a:p>
          <a:p>
            <a:r>
              <a:rPr lang="en-US" sz="2400" dirty="0"/>
              <a:t>Skin, nerves, muscles, </a:t>
            </a:r>
            <a:r>
              <a:rPr lang="en-US" sz="2400" dirty="0" err="1"/>
              <a:t>periosteum</a:t>
            </a:r>
            <a:r>
              <a:rPr lang="en-US" sz="2400" dirty="0"/>
              <a:t> and cranial cavities of head and neck</a:t>
            </a:r>
          </a:p>
          <a:p>
            <a:r>
              <a:rPr lang="en-US" sz="2400" dirty="0"/>
              <a:t>Cervical joints</a:t>
            </a:r>
          </a:p>
          <a:p>
            <a:r>
              <a:rPr lang="en-US" sz="2400" dirty="0"/>
              <a:t>Cervical musculature</a:t>
            </a:r>
          </a:p>
          <a:p>
            <a:pPr marL="0" indent="0">
              <a:buNone/>
            </a:pPr>
            <a:r>
              <a:rPr lang="en-US" sz="2400" dirty="0">
                <a:solidFill>
                  <a:schemeClr val="tx1"/>
                </a:solidFill>
              </a:rPr>
              <a:t> your brain </a:t>
            </a:r>
            <a:r>
              <a:rPr lang="en-US" sz="2400" i="1" dirty="0">
                <a:solidFill>
                  <a:schemeClr val="tx1"/>
                </a:solidFill>
              </a:rPr>
              <a:t>can’t </a:t>
            </a:r>
            <a:r>
              <a:rPr lang="en-US" sz="2400" dirty="0">
                <a:solidFill>
                  <a:schemeClr val="tx1"/>
                </a:solidFill>
              </a:rPr>
              <a:t>hurt!</a:t>
            </a:r>
          </a:p>
        </p:txBody>
      </p:sp>
      <p:sp>
        <p:nvSpPr>
          <p:cNvPr id="4" name="Date Placeholder 3">
            <a:extLst>
              <a:ext uri="{FF2B5EF4-FFF2-40B4-BE49-F238E27FC236}">
                <a16:creationId xmlns:a16="http://schemas.microsoft.com/office/drawing/2014/main" id="{86C1AE85-8298-FDAD-F599-A0B2BE53A2A2}"/>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9D9CA8A3-17E8-BD5A-7613-CCE0DCC25EEC}"/>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AA13D79E-10E5-B57B-3297-567E06F87867}"/>
              </a:ext>
            </a:extLst>
          </p:cNvPr>
          <p:cNvSpPr>
            <a:spLocks noGrp="1"/>
          </p:cNvSpPr>
          <p:nvPr>
            <p:ph type="sldNum" sz="quarter" idx="12"/>
          </p:nvPr>
        </p:nvSpPr>
        <p:spPr/>
        <p:txBody>
          <a:bodyPr/>
          <a:lstStyle/>
          <a:p>
            <a:fld id="{D530F0E9-51BC-4114-A71D-EE32294F3D21}" type="slidenum">
              <a:rPr lang="en-US" smtClean="0"/>
              <a:t>36</a:t>
            </a:fld>
            <a:endParaRPr lang="en-US"/>
          </a:p>
        </p:txBody>
      </p:sp>
    </p:spTree>
    <p:extLst>
      <p:ext uri="{BB962C8B-B14F-4D97-AF65-F5344CB8AC3E}">
        <p14:creationId xmlns:p14="http://schemas.microsoft.com/office/powerpoint/2010/main" val="1976717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1257946"/>
          </a:xfrm>
        </p:spPr>
        <p:txBody>
          <a:bodyPr/>
          <a:lstStyle/>
          <a:p>
            <a:r>
              <a:rPr lang="en-US" dirty="0"/>
              <a:t>Nociceptive Pathways</a:t>
            </a:r>
          </a:p>
        </p:txBody>
      </p:sp>
      <p:sp>
        <p:nvSpPr>
          <p:cNvPr id="3" name="Content Placeholder 2"/>
          <p:cNvSpPr>
            <a:spLocks noGrp="1"/>
          </p:cNvSpPr>
          <p:nvPr>
            <p:ph sz="half" idx="1"/>
          </p:nvPr>
        </p:nvSpPr>
        <p:spPr>
          <a:xfrm>
            <a:off x="685802" y="2142066"/>
            <a:ext cx="4995334" cy="3910021"/>
          </a:xfrm>
        </p:spPr>
        <p:txBody>
          <a:bodyPr>
            <a:normAutofit/>
          </a:bodyPr>
          <a:lstStyle/>
          <a:p>
            <a:r>
              <a:rPr lang="en-US" sz="2400" dirty="0"/>
              <a:t>Tissue injury or inflammation</a:t>
            </a:r>
          </a:p>
          <a:p>
            <a:pPr lvl="1"/>
            <a:r>
              <a:rPr lang="en-US" sz="2000" dirty="0"/>
              <a:t>Bradykinin, serotonin, substance P, CGRP </a:t>
            </a:r>
            <a:r>
              <a:rPr lang="en-US" dirty="0"/>
              <a:t>…</a:t>
            </a:r>
          </a:p>
          <a:p>
            <a:r>
              <a:rPr lang="en-US" sz="2400" dirty="0"/>
              <a:t>DRG in C</a:t>
            </a:r>
            <a:r>
              <a:rPr lang="en-US" sz="2400" baseline="-25000" dirty="0"/>
              <a:t>1-3 </a:t>
            </a:r>
          </a:p>
          <a:p>
            <a:r>
              <a:rPr lang="en-US" sz="2400" dirty="0"/>
              <a:t>Nucleus </a:t>
            </a:r>
            <a:r>
              <a:rPr lang="en-US" sz="2400" dirty="0" err="1"/>
              <a:t>Caudalis</a:t>
            </a:r>
            <a:r>
              <a:rPr lang="en-US" sz="2400" dirty="0"/>
              <a:t> of V</a:t>
            </a:r>
          </a:p>
          <a:p>
            <a:r>
              <a:rPr lang="en-US" sz="2400" dirty="0"/>
              <a:t>Second order project to VPL</a:t>
            </a:r>
          </a:p>
          <a:p>
            <a:r>
              <a:rPr lang="en-US" sz="2400" dirty="0"/>
              <a:t>Third order to cortex</a:t>
            </a:r>
          </a:p>
        </p:txBody>
      </p:sp>
      <p:sp>
        <p:nvSpPr>
          <p:cNvPr id="4" name="Content Placeholder 3">
            <a:extLst>
              <a:ext uri="{FF2B5EF4-FFF2-40B4-BE49-F238E27FC236}">
                <a16:creationId xmlns:a16="http://schemas.microsoft.com/office/drawing/2014/main" id="{974498D8-32A0-4703-B956-483779C8117A}"/>
              </a:ext>
            </a:extLst>
          </p:cNvPr>
          <p:cNvSpPr>
            <a:spLocks noGrp="1"/>
          </p:cNvSpPr>
          <p:nvPr>
            <p:ph sz="half" idx="2"/>
          </p:nvPr>
        </p:nvSpPr>
        <p:spPr>
          <a:xfrm>
            <a:off x="5821895" y="2142067"/>
            <a:ext cx="4995332" cy="3832530"/>
          </a:xfrm>
        </p:spPr>
        <p:txBody>
          <a:bodyPr>
            <a:normAutofit/>
          </a:bodyPr>
          <a:lstStyle/>
          <a:p>
            <a:r>
              <a:rPr lang="en-US" sz="2400" dirty="0"/>
              <a:t>“Paleospinothalamic”</a:t>
            </a:r>
          </a:p>
          <a:p>
            <a:pPr lvl="1"/>
            <a:r>
              <a:rPr lang="en-US" sz="2000" dirty="0"/>
              <a:t>Bilateral</a:t>
            </a:r>
          </a:p>
          <a:p>
            <a:pPr lvl="1"/>
            <a:r>
              <a:rPr lang="en-US" sz="2000" dirty="0"/>
              <a:t>Projects to limbic system</a:t>
            </a:r>
          </a:p>
          <a:p>
            <a:pPr lvl="1"/>
            <a:r>
              <a:rPr lang="en-US" sz="2000" dirty="0"/>
              <a:t>Synapses in reticular formation, DM and intralaminar nuclei of thalamus</a:t>
            </a:r>
          </a:p>
          <a:p>
            <a:endParaRPr lang="en-US" dirty="0"/>
          </a:p>
        </p:txBody>
      </p:sp>
      <p:sp>
        <p:nvSpPr>
          <p:cNvPr id="5" name="Date Placeholder 4">
            <a:extLst>
              <a:ext uri="{FF2B5EF4-FFF2-40B4-BE49-F238E27FC236}">
                <a16:creationId xmlns:a16="http://schemas.microsoft.com/office/drawing/2014/main" id="{4A72C595-A760-0966-247C-87FE16625E12}"/>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6BB2876A-0085-E6A7-9B79-10D1E5FF349C}"/>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C7F83FCB-7B07-EFD7-089C-B0C5C0599180}"/>
              </a:ext>
            </a:extLst>
          </p:cNvPr>
          <p:cNvSpPr>
            <a:spLocks noGrp="1"/>
          </p:cNvSpPr>
          <p:nvPr>
            <p:ph type="sldNum" sz="quarter" idx="12"/>
          </p:nvPr>
        </p:nvSpPr>
        <p:spPr/>
        <p:txBody>
          <a:bodyPr/>
          <a:lstStyle/>
          <a:p>
            <a:fld id="{D530F0E9-51BC-4114-A71D-EE32294F3D21}" type="slidenum">
              <a:rPr lang="en-US" smtClean="0"/>
              <a:t>37</a:t>
            </a:fld>
            <a:endParaRPr lang="en-US"/>
          </a:p>
        </p:txBody>
      </p:sp>
    </p:spTree>
    <p:extLst>
      <p:ext uri="{BB962C8B-B14F-4D97-AF65-F5344CB8AC3E}">
        <p14:creationId xmlns:p14="http://schemas.microsoft.com/office/powerpoint/2010/main" val="528558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rry\Desktop\2012-04 (Apr)\scan0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62305"/>
            <a:ext cx="5105400" cy="6835959"/>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80C7FC52-1E2D-25A0-4EBA-38CD49192EDF}"/>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BD24065E-A5A0-125D-A941-0A0262F5204D}"/>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B370D701-958F-A8D2-53A7-2247A0ACE5F2}"/>
              </a:ext>
            </a:extLst>
          </p:cNvPr>
          <p:cNvSpPr>
            <a:spLocks noGrp="1"/>
          </p:cNvSpPr>
          <p:nvPr>
            <p:ph type="sldNum" sz="quarter" idx="12"/>
          </p:nvPr>
        </p:nvSpPr>
        <p:spPr/>
        <p:txBody>
          <a:bodyPr/>
          <a:lstStyle/>
          <a:p>
            <a:fld id="{D530F0E9-51BC-4114-A71D-EE32294F3D21}" type="slidenum">
              <a:rPr lang="en-US" smtClean="0"/>
              <a:t>38</a:t>
            </a:fld>
            <a:endParaRPr lang="en-US"/>
          </a:p>
        </p:txBody>
      </p:sp>
    </p:spTree>
    <p:extLst>
      <p:ext uri="{BB962C8B-B14F-4D97-AF65-F5344CB8AC3E}">
        <p14:creationId xmlns:p14="http://schemas.microsoft.com/office/powerpoint/2010/main" val="1453484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10131425" cy="1079715"/>
          </a:xfrm>
        </p:spPr>
        <p:txBody>
          <a:bodyPr/>
          <a:lstStyle/>
          <a:p>
            <a:r>
              <a:rPr lang="en-US" dirty="0"/>
              <a:t>Clinical Evaluation of PTH - C.O.L.D.E.R.</a:t>
            </a:r>
          </a:p>
        </p:txBody>
      </p:sp>
      <p:sp>
        <p:nvSpPr>
          <p:cNvPr id="3" name="Content Placeholder 2"/>
          <p:cNvSpPr>
            <a:spLocks noGrp="1"/>
          </p:cNvSpPr>
          <p:nvPr>
            <p:ph idx="1"/>
          </p:nvPr>
        </p:nvSpPr>
        <p:spPr>
          <a:xfrm>
            <a:off x="1333500" y="2053203"/>
            <a:ext cx="8836026" cy="4033272"/>
          </a:xfrm>
        </p:spPr>
        <p:txBody>
          <a:bodyPr>
            <a:normAutofit/>
          </a:bodyPr>
          <a:lstStyle/>
          <a:p>
            <a:r>
              <a:rPr lang="en-US" sz="2800" dirty="0">
                <a:solidFill>
                  <a:srgbClr val="92D050"/>
                </a:solidFill>
              </a:rPr>
              <a:t>C</a:t>
            </a:r>
            <a:r>
              <a:rPr lang="en-US" sz="2800" dirty="0"/>
              <a:t>haracter: Dull, throbbing, sharp…</a:t>
            </a:r>
          </a:p>
          <a:p>
            <a:r>
              <a:rPr lang="en-US" sz="2800" dirty="0">
                <a:solidFill>
                  <a:srgbClr val="92D050"/>
                </a:solidFill>
              </a:rPr>
              <a:t>O</a:t>
            </a:r>
            <a:r>
              <a:rPr lang="en-US" sz="2800" dirty="0"/>
              <a:t>nset: Precipitants, menses, time of day, time post injury</a:t>
            </a:r>
          </a:p>
          <a:p>
            <a:r>
              <a:rPr lang="en-US" sz="2800" dirty="0">
                <a:solidFill>
                  <a:srgbClr val="92D050"/>
                </a:solidFill>
              </a:rPr>
              <a:t>L</a:t>
            </a:r>
            <a:r>
              <a:rPr lang="en-US" sz="2800" dirty="0"/>
              <a:t>ocation: Unilateral, bilateral, occipital, at a scar</a:t>
            </a:r>
          </a:p>
          <a:p>
            <a:r>
              <a:rPr lang="en-US" sz="2800" dirty="0">
                <a:solidFill>
                  <a:srgbClr val="92D050"/>
                </a:solidFill>
              </a:rPr>
              <a:t>D</a:t>
            </a:r>
            <a:r>
              <a:rPr lang="en-US" sz="2800" dirty="0"/>
              <a:t>uration and Frequency</a:t>
            </a:r>
          </a:p>
          <a:p>
            <a:r>
              <a:rPr lang="en-US" sz="2800" dirty="0">
                <a:solidFill>
                  <a:srgbClr val="92D050"/>
                </a:solidFill>
              </a:rPr>
              <a:t>E</a:t>
            </a:r>
            <a:r>
              <a:rPr lang="en-US" sz="2800" dirty="0"/>
              <a:t>xacerbation: physical activity, touch, sleep, noise</a:t>
            </a:r>
          </a:p>
          <a:p>
            <a:r>
              <a:rPr lang="en-US" sz="2800" dirty="0">
                <a:solidFill>
                  <a:srgbClr val="92D050"/>
                </a:solidFill>
              </a:rPr>
              <a:t>R</a:t>
            </a:r>
            <a:r>
              <a:rPr lang="en-US" sz="2800" dirty="0"/>
              <a:t>elief: Medications (how much/often), rest</a:t>
            </a:r>
          </a:p>
          <a:p>
            <a:endParaRPr lang="en-US" dirty="0"/>
          </a:p>
        </p:txBody>
      </p:sp>
      <p:sp>
        <p:nvSpPr>
          <p:cNvPr id="4" name="Date Placeholder 3">
            <a:extLst>
              <a:ext uri="{FF2B5EF4-FFF2-40B4-BE49-F238E27FC236}">
                <a16:creationId xmlns:a16="http://schemas.microsoft.com/office/drawing/2014/main" id="{D2DA7F6F-03DB-A2C4-9AA1-DDC7E2667EF0}"/>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D9E00786-3737-F9F2-647C-777FF1396715}"/>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6115743B-E125-BF34-E99C-EB801B61AE22}"/>
              </a:ext>
            </a:extLst>
          </p:cNvPr>
          <p:cNvSpPr>
            <a:spLocks noGrp="1"/>
          </p:cNvSpPr>
          <p:nvPr>
            <p:ph type="sldNum" sz="quarter" idx="12"/>
          </p:nvPr>
        </p:nvSpPr>
        <p:spPr/>
        <p:txBody>
          <a:bodyPr/>
          <a:lstStyle/>
          <a:p>
            <a:fld id="{D530F0E9-51BC-4114-A71D-EE32294F3D21}" type="slidenum">
              <a:rPr lang="en-US" smtClean="0"/>
              <a:t>39</a:t>
            </a:fld>
            <a:endParaRPr lang="en-US"/>
          </a:p>
        </p:txBody>
      </p:sp>
    </p:spTree>
    <p:extLst>
      <p:ext uri="{BB962C8B-B14F-4D97-AF65-F5344CB8AC3E}">
        <p14:creationId xmlns:p14="http://schemas.microsoft.com/office/powerpoint/2010/main" val="361348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A31D-55C1-4935-A9F7-3563B73BE9F2}"/>
              </a:ext>
            </a:extLst>
          </p:cNvPr>
          <p:cNvSpPr>
            <a:spLocks noGrp="1"/>
          </p:cNvSpPr>
          <p:nvPr>
            <p:ph type="title"/>
          </p:nvPr>
        </p:nvSpPr>
        <p:spPr>
          <a:xfrm>
            <a:off x="1097280" y="286603"/>
            <a:ext cx="5056527" cy="943107"/>
          </a:xfrm>
        </p:spPr>
        <p:txBody>
          <a:bodyPr/>
          <a:lstStyle/>
          <a:p>
            <a:r>
              <a:rPr lang="en-US" dirty="0"/>
              <a:t>Learning Objectives</a:t>
            </a:r>
          </a:p>
        </p:txBody>
      </p:sp>
      <p:sp>
        <p:nvSpPr>
          <p:cNvPr id="3" name="Content Placeholder 2">
            <a:extLst>
              <a:ext uri="{FF2B5EF4-FFF2-40B4-BE49-F238E27FC236}">
                <a16:creationId xmlns:a16="http://schemas.microsoft.com/office/drawing/2014/main" id="{E7EEFDE8-CD39-4C99-9695-DAFCA5AF41DC}"/>
              </a:ext>
            </a:extLst>
          </p:cNvPr>
          <p:cNvSpPr>
            <a:spLocks noGrp="1"/>
          </p:cNvSpPr>
          <p:nvPr>
            <p:ph idx="1"/>
          </p:nvPr>
        </p:nvSpPr>
        <p:spPr>
          <a:xfrm>
            <a:off x="525779" y="1367073"/>
            <a:ext cx="10956773" cy="5033727"/>
          </a:xfrm>
        </p:spPr>
        <p:txBody>
          <a:bodyPr>
            <a:normAutofit/>
          </a:bodyPr>
          <a:lstStyle/>
          <a:p>
            <a:r>
              <a:rPr lang="en-US" sz="2400" dirty="0"/>
              <a:t>Describe prevalence, causes (including strangulation) and outcome of brain injury</a:t>
            </a:r>
          </a:p>
          <a:p>
            <a:r>
              <a:rPr lang="en-US" sz="2400" dirty="0"/>
              <a:t>Describe identification and management of concussion and emergent issues following brain injury</a:t>
            </a:r>
          </a:p>
          <a:p>
            <a:r>
              <a:rPr lang="en-US" sz="2400" dirty="0"/>
              <a:t>Describe management of medical,  psychosocial and cognitive sequelae</a:t>
            </a:r>
          </a:p>
          <a:p>
            <a:r>
              <a:rPr lang="en-US" sz="2400" dirty="0"/>
              <a:t>Describe DVBI Care Network</a:t>
            </a:r>
          </a:p>
          <a:p>
            <a:endParaRPr lang="en-US" sz="2400" dirty="0"/>
          </a:p>
          <a:p>
            <a:r>
              <a:rPr lang="en-US" sz="1800" dirty="0"/>
              <a:t>Provide a general understanding of the difficult, stressful, and courageous journey of recovery that many people living with brain injury must go through and the importance of empathy and support by health care providers to provide care and instill hope.</a:t>
            </a:r>
          </a:p>
          <a:p>
            <a:r>
              <a:rPr lang="en-US" sz="1800" dirty="0"/>
              <a:t>Additional training is available on specific topics reviewed here and other related topics.  Please call the BIANM for further information on additional training.</a:t>
            </a:r>
          </a:p>
          <a:p>
            <a:r>
              <a:rPr lang="en-US" sz="1800" dirty="0"/>
              <a:t>Note: The information presented in this training should be updated regularly, at least by June 2025. </a:t>
            </a:r>
          </a:p>
          <a:p>
            <a:endParaRPr lang="en-US" sz="1800" dirty="0"/>
          </a:p>
          <a:p>
            <a:endParaRPr lang="en-US" dirty="0"/>
          </a:p>
        </p:txBody>
      </p:sp>
      <p:pic>
        <p:nvPicPr>
          <p:cNvPr id="4" name="Picture 3"/>
          <p:cNvPicPr>
            <a:picLocks noChangeAspect="1"/>
          </p:cNvPicPr>
          <p:nvPr/>
        </p:nvPicPr>
        <p:blipFill>
          <a:blip r:embed="rId2"/>
          <a:stretch>
            <a:fillRect/>
          </a:stretch>
        </p:blipFill>
        <p:spPr>
          <a:xfrm>
            <a:off x="5585201" y="3091165"/>
            <a:ext cx="1583874" cy="675669"/>
          </a:xfrm>
          <a:prstGeom prst="rect">
            <a:avLst/>
          </a:prstGeom>
        </p:spPr>
      </p:pic>
      <p:pic>
        <p:nvPicPr>
          <p:cNvPr id="5" name="Picture 4"/>
          <p:cNvPicPr>
            <a:picLocks noChangeAspect="1"/>
          </p:cNvPicPr>
          <p:nvPr/>
        </p:nvPicPr>
        <p:blipFill>
          <a:blip r:embed="rId3"/>
          <a:stretch>
            <a:fillRect/>
          </a:stretch>
        </p:blipFill>
        <p:spPr>
          <a:xfrm>
            <a:off x="9751097" y="1811240"/>
            <a:ext cx="2222456" cy="2219976"/>
          </a:xfrm>
          <a:prstGeom prst="rect">
            <a:avLst/>
          </a:prstGeom>
        </p:spPr>
      </p:pic>
      <p:sp>
        <p:nvSpPr>
          <p:cNvPr id="6" name="Date Placeholder 5">
            <a:extLst>
              <a:ext uri="{FF2B5EF4-FFF2-40B4-BE49-F238E27FC236}">
                <a16:creationId xmlns:a16="http://schemas.microsoft.com/office/drawing/2014/main" id="{CA8FEE44-D217-738E-6A70-B1C45417E70F}"/>
              </a:ext>
            </a:extLst>
          </p:cNvPr>
          <p:cNvSpPr>
            <a:spLocks noGrp="1"/>
          </p:cNvSpPr>
          <p:nvPr>
            <p:ph type="dt" sz="half" idx="10"/>
          </p:nvPr>
        </p:nvSpPr>
        <p:spPr/>
        <p:txBody>
          <a:bodyPr/>
          <a:lstStyle/>
          <a:p>
            <a:r>
              <a:rPr lang="en-US"/>
              <a:t>6/10/2023</a:t>
            </a:r>
          </a:p>
        </p:txBody>
      </p:sp>
      <p:sp>
        <p:nvSpPr>
          <p:cNvPr id="7" name="Footer Placeholder 6">
            <a:extLst>
              <a:ext uri="{FF2B5EF4-FFF2-40B4-BE49-F238E27FC236}">
                <a16:creationId xmlns:a16="http://schemas.microsoft.com/office/drawing/2014/main" id="{1685F78D-43D3-E082-B003-AF271364C7A4}"/>
              </a:ext>
            </a:extLst>
          </p:cNvPr>
          <p:cNvSpPr>
            <a:spLocks noGrp="1"/>
          </p:cNvSpPr>
          <p:nvPr>
            <p:ph type="ftr" sz="quarter" idx="11"/>
          </p:nvPr>
        </p:nvSpPr>
        <p:spPr/>
        <p:txBody>
          <a:bodyPr/>
          <a:lstStyle/>
          <a:p>
            <a:r>
              <a:rPr lang="en-US"/>
              <a:t>www.braininjurynm.org</a:t>
            </a:r>
          </a:p>
        </p:txBody>
      </p:sp>
      <p:sp>
        <p:nvSpPr>
          <p:cNvPr id="8" name="Slide Number Placeholder 7">
            <a:extLst>
              <a:ext uri="{FF2B5EF4-FFF2-40B4-BE49-F238E27FC236}">
                <a16:creationId xmlns:a16="http://schemas.microsoft.com/office/drawing/2014/main" id="{02BDCB1F-35CE-2067-0B56-C29CBFDEFB15}"/>
              </a:ext>
            </a:extLst>
          </p:cNvPr>
          <p:cNvSpPr>
            <a:spLocks noGrp="1"/>
          </p:cNvSpPr>
          <p:nvPr>
            <p:ph type="sldNum" sz="quarter" idx="12"/>
          </p:nvPr>
        </p:nvSpPr>
        <p:spPr/>
        <p:txBody>
          <a:bodyPr/>
          <a:lstStyle/>
          <a:p>
            <a:fld id="{D530F0E9-51BC-4114-A71D-EE32294F3D21}" type="slidenum">
              <a:rPr lang="en-US" smtClean="0"/>
              <a:t>4</a:t>
            </a:fld>
            <a:endParaRPr lang="en-US"/>
          </a:p>
        </p:txBody>
      </p:sp>
    </p:spTree>
    <p:extLst>
      <p:ext uri="{BB962C8B-B14F-4D97-AF65-F5344CB8AC3E}">
        <p14:creationId xmlns:p14="http://schemas.microsoft.com/office/powerpoint/2010/main" val="3686953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Classification System PTH</a:t>
            </a:r>
          </a:p>
        </p:txBody>
      </p:sp>
      <p:sp>
        <p:nvSpPr>
          <p:cNvPr id="3" name="Content Placeholder 2"/>
          <p:cNvSpPr>
            <a:spLocks noGrp="1"/>
          </p:cNvSpPr>
          <p:nvPr>
            <p:ph sz="half" idx="1"/>
          </p:nvPr>
        </p:nvSpPr>
        <p:spPr>
          <a:xfrm>
            <a:off x="685802" y="1945038"/>
            <a:ext cx="5227104" cy="4494508"/>
          </a:xfrm>
        </p:spPr>
        <p:txBody>
          <a:bodyPr>
            <a:normAutofit fontScale="92500" lnSpcReduction="10000"/>
          </a:bodyPr>
          <a:lstStyle/>
          <a:p>
            <a:r>
              <a:rPr lang="en-US" sz="3200" dirty="0"/>
              <a:t>Post-traumatic Migraine/ Probable Migraine</a:t>
            </a:r>
            <a:endParaRPr lang="en-US" sz="2800" dirty="0"/>
          </a:p>
          <a:p>
            <a:pPr lvl="0"/>
            <a:r>
              <a:rPr lang="en-US" sz="3200" dirty="0"/>
              <a:t>Musculoskeletal PTH</a:t>
            </a:r>
            <a:endParaRPr lang="en-US" sz="2800" dirty="0"/>
          </a:p>
          <a:p>
            <a:pPr lvl="1"/>
            <a:r>
              <a:rPr lang="en-US" sz="2800" dirty="0"/>
              <a:t>Tension-Type</a:t>
            </a:r>
            <a:endParaRPr lang="en-US" sz="2400" dirty="0"/>
          </a:p>
          <a:p>
            <a:pPr lvl="1"/>
            <a:r>
              <a:rPr lang="en-US" sz="2800" dirty="0" err="1"/>
              <a:t>Myofascial</a:t>
            </a:r>
            <a:endParaRPr lang="en-US" sz="2400" dirty="0"/>
          </a:p>
          <a:p>
            <a:pPr lvl="1"/>
            <a:r>
              <a:rPr lang="en-US" sz="2800" dirty="0" err="1"/>
              <a:t>Cervicogenic</a:t>
            </a:r>
            <a:r>
              <a:rPr lang="en-US" sz="2800" dirty="0"/>
              <a:t> PTH</a:t>
            </a:r>
            <a:endParaRPr lang="en-US" sz="2400" dirty="0"/>
          </a:p>
          <a:p>
            <a:pPr lvl="1"/>
            <a:r>
              <a:rPr lang="en-US" sz="2800" dirty="0" err="1"/>
              <a:t>Craniomandibular</a:t>
            </a:r>
            <a:r>
              <a:rPr lang="en-US" sz="2800" dirty="0"/>
              <a:t> PTH</a:t>
            </a:r>
            <a:endParaRPr lang="en-US" sz="2400" dirty="0"/>
          </a:p>
          <a:p>
            <a:pPr lvl="0"/>
            <a:r>
              <a:rPr lang="en-US" sz="3200" dirty="0"/>
              <a:t>Medication Overuse Headache</a:t>
            </a:r>
          </a:p>
          <a:p>
            <a:pPr lvl="0"/>
            <a:r>
              <a:rPr lang="en-US" sz="3200" dirty="0"/>
              <a:t>Neuralgias/</a:t>
            </a:r>
            <a:r>
              <a:rPr lang="en-US" sz="3200" dirty="0" err="1"/>
              <a:t>Neuritic</a:t>
            </a:r>
            <a:endParaRPr lang="en-US" sz="2800" dirty="0"/>
          </a:p>
          <a:p>
            <a:pPr lvl="1"/>
            <a:r>
              <a:rPr lang="en-US" sz="2800" dirty="0"/>
              <a:t>Certain cranial neuralgias</a:t>
            </a:r>
            <a:endParaRPr lang="en-US" sz="2400" dirty="0"/>
          </a:p>
          <a:p>
            <a:endParaRPr lang="en-US" dirty="0"/>
          </a:p>
        </p:txBody>
      </p:sp>
      <p:sp>
        <p:nvSpPr>
          <p:cNvPr id="4" name="Content Placeholder 3">
            <a:extLst>
              <a:ext uri="{FF2B5EF4-FFF2-40B4-BE49-F238E27FC236}">
                <a16:creationId xmlns:a16="http://schemas.microsoft.com/office/drawing/2014/main" id="{2424386F-ED45-4042-98F2-730EB7CFD12D}"/>
              </a:ext>
            </a:extLst>
          </p:cNvPr>
          <p:cNvSpPr>
            <a:spLocks noGrp="1"/>
          </p:cNvSpPr>
          <p:nvPr>
            <p:ph sz="half" idx="2"/>
          </p:nvPr>
        </p:nvSpPr>
        <p:spPr>
          <a:xfrm>
            <a:off x="6279095" y="1903440"/>
            <a:ext cx="4995332" cy="4494508"/>
          </a:xfrm>
        </p:spPr>
        <p:txBody>
          <a:bodyPr>
            <a:normAutofit fontScale="92500" lnSpcReduction="10000"/>
          </a:bodyPr>
          <a:lstStyle/>
          <a:p>
            <a:pPr lvl="0"/>
            <a:r>
              <a:rPr lang="en-US" sz="3200" dirty="0"/>
              <a:t>PTH from intracranial pressure abnormalities</a:t>
            </a:r>
            <a:endParaRPr lang="en-US" sz="2800" dirty="0"/>
          </a:p>
          <a:p>
            <a:pPr lvl="1"/>
            <a:r>
              <a:rPr lang="en-US" sz="2800" dirty="0"/>
              <a:t>High intracranial pressure including tension pneumocephalus</a:t>
            </a:r>
            <a:endParaRPr lang="en-US" sz="2400" dirty="0"/>
          </a:p>
          <a:p>
            <a:pPr lvl="1"/>
            <a:r>
              <a:rPr lang="en-US" sz="2800" dirty="0"/>
              <a:t>Low intracranial pressure</a:t>
            </a:r>
            <a:endParaRPr lang="en-US" sz="2400" dirty="0"/>
          </a:p>
          <a:p>
            <a:pPr lvl="1"/>
            <a:r>
              <a:rPr lang="en-US" sz="2800" dirty="0"/>
              <a:t>Syndrome of the Trephined including post-craniectomy headache</a:t>
            </a:r>
            <a:endParaRPr lang="en-US" sz="2400" dirty="0"/>
          </a:p>
          <a:p>
            <a:pPr lvl="0"/>
            <a:r>
              <a:rPr lang="en-US" sz="3200" dirty="0" err="1"/>
              <a:t>Dysautonomic</a:t>
            </a:r>
            <a:r>
              <a:rPr lang="en-US" sz="3200" dirty="0"/>
              <a:t> Headaches</a:t>
            </a:r>
            <a:endParaRPr lang="en-US" sz="2800" dirty="0"/>
          </a:p>
          <a:p>
            <a:pPr lvl="0"/>
            <a:r>
              <a:rPr lang="en-US" sz="3200" dirty="0"/>
              <a:t>Blast Injury Headaches</a:t>
            </a:r>
            <a:endParaRPr lang="en-US" sz="2800" dirty="0"/>
          </a:p>
          <a:p>
            <a:endParaRPr lang="en-US" dirty="0"/>
          </a:p>
        </p:txBody>
      </p:sp>
      <p:sp>
        <p:nvSpPr>
          <p:cNvPr id="5" name="Date Placeholder 4">
            <a:extLst>
              <a:ext uri="{FF2B5EF4-FFF2-40B4-BE49-F238E27FC236}">
                <a16:creationId xmlns:a16="http://schemas.microsoft.com/office/drawing/2014/main" id="{E68ACEB3-647D-E218-8123-52347B2661A9}"/>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6C2C7551-0FC5-CE08-0F01-325D7F917DA9}"/>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E7D9EDAE-CB59-64C5-9551-A98E23355F7F}"/>
              </a:ext>
            </a:extLst>
          </p:cNvPr>
          <p:cNvSpPr>
            <a:spLocks noGrp="1"/>
          </p:cNvSpPr>
          <p:nvPr>
            <p:ph type="sldNum" sz="quarter" idx="12"/>
          </p:nvPr>
        </p:nvSpPr>
        <p:spPr/>
        <p:txBody>
          <a:bodyPr/>
          <a:lstStyle/>
          <a:p>
            <a:fld id="{D530F0E9-51BC-4114-A71D-EE32294F3D21}" type="slidenum">
              <a:rPr lang="en-US" smtClean="0"/>
              <a:t>40</a:t>
            </a:fld>
            <a:endParaRPr lang="en-US"/>
          </a:p>
        </p:txBody>
      </p:sp>
    </p:spTree>
    <p:extLst>
      <p:ext uri="{BB962C8B-B14F-4D97-AF65-F5344CB8AC3E}">
        <p14:creationId xmlns:p14="http://schemas.microsoft.com/office/powerpoint/2010/main" val="2067153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“Musculoskeletal” HA</a:t>
            </a:r>
          </a:p>
        </p:txBody>
      </p:sp>
      <p:sp>
        <p:nvSpPr>
          <p:cNvPr id="3" name="Content Placeholder 2"/>
          <p:cNvSpPr>
            <a:spLocks noGrp="1"/>
          </p:cNvSpPr>
          <p:nvPr>
            <p:ph idx="1"/>
          </p:nvPr>
        </p:nvSpPr>
        <p:spPr/>
        <p:txBody>
          <a:bodyPr>
            <a:normAutofit/>
          </a:bodyPr>
          <a:lstStyle/>
          <a:p>
            <a:r>
              <a:rPr lang="en-US" sz="2800" dirty="0"/>
              <a:t>Classic Tension </a:t>
            </a:r>
          </a:p>
          <a:p>
            <a:r>
              <a:rPr lang="en-US" sz="2800" dirty="0" err="1"/>
              <a:t>Myofascial</a:t>
            </a:r>
            <a:endParaRPr lang="en-US" sz="2800" dirty="0"/>
          </a:p>
          <a:p>
            <a:r>
              <a:rPr lang="en-US" sz="2800" dirty="0" err="1"/>
              <a:t>Cervicogenic</a:t>
            </a:r>
            <a:endParaRPr lang="en-US" sz="2800" dirty="0"/>
          </a:p>
          <a:p>
            <a:r>
              <a:rPr lang="en-US" sz="2800" dirty="0" err="1"/>
              <a:t>Cranio</a:t>
            </a:r>
            <a:r>
              <a:rPr lang="en-US" sz="2800" dirty="0"/>
              <a:t>-mandibular syndrome</a:t>
            </a:r>
          </a:p>
        </p:txBody>
      </p:sp>
      <p:pic>
        <p:nvPicPr>
          <p:cNvPr id="1026" name="Picture 2" descr="http://www.alleghenymedical.com/blog/wp-content/uploads/headach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828801"/>
            <a:ext cx="2819400" cy="4223975"/>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88C134D-3683-83AE-D096-0B3D0C5ADFCA}"/>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6513BEE9-50B4-1A16-A1D0-E34BCF58877B}"/>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4CD25C6B-DC5C-3DAF-E6CC-005C51CBCBFD}"/>
              </a:ext>
            </a:extLst>
          </p:cNvPr>
          <p:cNvSpPr>
            <a:spLocks noGrp="1"/>
          </p:cNvSpPr>
          <p:nvPr>
            <p:ph type="sldNum" sz="quarter" idx="12"/>
          </p:nvPr>
        </p:nvSpPr>
        <p:spPr/>
        <p:txBody>
          <a:bodyPr/>
          <a:lstStyle/>
          <a:p>
            <a:fld id="{D530F0E9-51BC-4114-A71D-EE32294F3D21}" type="slidenum">
              <a:rPr lang="en-US" smtClean="0"/>
              <a:t>41</a:t>
            </a:fld>
            <a:endParaRPr lang="en-US"/>
          </a:p>
        </p:txBody>
      </p:sp>
    </p:spTree>
    <p:extLst>
      <p:ext uri="{BB962C8B-B14F-4D97-AF65-F5344CB8AC3E}">
        <p14:creationId xmlns:p14="http://schemas.microsoft.com/office/powerpoint/2010/main" val="3112844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of Tension Type Headache (TTH)</a:t>
            </a:r>
          </a:p>
        </p:txBody>
      </p:sp>
      <p:sp>
        <p:nvSpPr>
          <p:cNvPr id="3" name="Content Placeholder 2"/>
          <p:cNvSpPr>
            <a:spLocks noGrp="1"/>
          </p:cNvSpPr>
          <p:nvPr>
            <p:ph sz="half" idx="1"/>
          </p:nvPr>
        </p:nvSpPr>
        <p:spPr/>
        <p:txBody>
          <a:bodyPr>
            <a:normAutofit/>
          </a:bodyPr>
          <a:lstStyle/>
          <a:p>
            <a:r>
              <a:rPr lang="en-US" sz="2800" dirty="0"/>
              <a:t>NSAID</a:t>
            </a:r>
          </a:p>
          <a:p>
            <a:r>
              <a:rPr lang="en-US" sz="2800" dirty="0"/>
              <a:t>Prophylaxis</a:t>
            </a:r>
          </a:p>
          <a:p>
            <a:pPr lvl="1"/>
            <a:r>
              <a:rPr lang="en-US" sz="2800" dirty="0"/>
              <a:t>TCA</a:t>
            </a:r>
          </a:p>
          <a:p>
            <a:pPr lvl="1"/>
            <a:r>
              <a:rPr lang="en-US" sz="2800" dirty="0"/>
              <a:t>Topiramate </a:t>
            </a:r>
          </a:p>
          <a:p>
            <a:pPr lvl="1"/>
            <a:r>
              <a:rPr lang="en-US" sz="2800" dirty="0"/>
              <a:t>Botulinum </a:t>
            </a:r>
          </a:p>
          <a:p>
            <a:pPr lvl="1"/>
            <a:endParaRPr lang="en-US" dirty="0"/>
          </a:p>
        </p:txBody>
      </p:sp>
      <p:sp>
        <p:nvSpPr>
          <p:cNvPr id="4" name="Content Placeholder 3">
            <a:extLst>
              <a:ext uri="{FF2B5EF4-FFF2-40B4-BE49-F238E27FC236}">
                <a16:creationId xmlns:a16="http://schemas.microsoft.com/office/drawing/2014/main" id="{D71E8E26-D446-4553-A5E3-13189B1112C1}"/>
              </a:ext>
            </a:extLst>
          </p:cNvPr>
          <p:cNvSpPr>
            <a:spLocks noGrp="1"/>
          </p:cNvSpPr>
          <p:nvPr>
            <p:ph sz="half" idx="2"/>
          </p:nvPr>
        </p:nvSpPr>
        <p:spPr/>
        <p:txBody>
          <a:bodyPr/>
          <a:lstStyle/>
          <a:p>
            <a:pPr lvl="1"/>
            <a:r>
              <a:rPr lang="en-US" sz="2800" dirty="0"/>
              <a:t>Acupuncture </a:t>
            </a:r>
          </a:p>
          <a:p>
            <a:pPr lvl="1"/>
            <a:r>
              <a:rPr lang="en-US" sz="2800" dirty="0"/>
              <a:t>Behavioral strategies</a:t>
            </a:r>
          </a:p>
          <a:p>
            <a:pPr lvl="2"/>
            <a:r>
              <a:rPr lang="en-US" sz="2800" dirty="0"/>
              <a:t>Biofeedback</a:t>
            </a:r>
          </a:p>
          <a:p>
            <a:pPr lvl="2"/>
            <a:r>
              <a:rPr lang="en-US" sz="2800" dirty="0"/>
              <a:t>Correct sleep disturbances</a:t>
            </a:r>
          </a:p>
          <a:p>
            <a:endParaRPr lang="en-US" dirty="0"/>
          </a:p>
        </p:txBody>
      </p:sp>
      <p:sp>
        <p:nvSpPr>
          <p:cNvPr id="5" name="Date Placeholder 4">
            <a:extLst>
              <a:ext uri="{FF2B5EF4-FFF2-40B4-BE49-F238E27FC236}">
                <a16:creationId xmlns:a16="http://schemas.microsoft.com/office/drawing/2014/main" id="{7C4A6CBC-0955-AC2B-FE71-3F58F538CC38}"/>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39F2D083-ABBC-9BA4-8BD7-0F9AF42A965F}"/>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ED6B14FD-236D-C030-E84E-E095E6305F7A}"/>
              </a:ext>
            </a:extLst>
          </p:cNvPr>
          <p:cNvSpPr>
            <a:spLocks noGrp="1"/>
          </p:cNvSpPr>
          <p:nvPr>
            <p:ph type="sldNum" sz="quarter" idx="12"/>
          </p:nvPr>
        </p:nvSpPr>
        <p:spPr/>
        <p:txBody>
          <a:bodyPr/>
          <a:lstStyle/>
          <a:p>
            <a:fld id="{D530F0E9-51BC-4114-A71D-EE32294F3D21}" type="slidenum">
              <a:rPr lang="en-US" smtClean="0"/>
              <a:t>42</a:t>
            </a:fld>
            <a:endParaRPr lang="en-US"/>
          </a:p>
        </p:txBody>
      </p:sp>
    </p:spTree>
    <p:extLst>
      <p:ext uri="{BB962C8B-B14F-4D97-AF65-F5344CB8AC3E}">
        <p14:creationId xmlns:p14="http://schemas.microsoft.com/office/powerpoint/2010/main" val="2165124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1" y="609600"/>
            <a:ext cx="10131425" cy="1102963"/>
          </a:xfrm>
        </p:spPr>
        <p:txBody>
          <a:bodyPr/>
          <a:lstStyle/>
          <a:p>
            <a:r>
              <a:rPr lang="en-US" dirty="0"/>
              <a:t>Migraine Clinical Presentation</a:t>
            </a:r>
          </a:p>
        </p:txBody>
      </p:sp>
      <p:sp>
        <p:nvSpPr>
          <p:cNvPr id="4" name="Content Placeholder 3"/>
          <p:cNvSpPr>
            <a:spLocks noGrp="1"/>
          </p:cNvSpPr>
          <p:nvPr>
            <p:ph idx="1"/>
          </p:nvPr>
        </p:nvSpPr>
        <p:spPr>
          <a:xfrm>
            <a:off x="1090047" y="1876424"/>
            <a:ext cx="9273152" cy="4438651"/>
          </a:xfrm>
        </p:spPr>
        <p:txBody>
          <a:bodyPr>
            <a:normAutofit/>
          </a:bodyPr>
          <a:lstStyle/>
          <a:p>
            <a:r>
              <a:rPr lang="en-US" sz="2800" dirty="0"/>
              <a:t>Episodic attacks of headaches</a:t>
            </a:r>
          </a:p>
          <a:p>
            <a:pPr lvl="1"/>
            <a:r>
              <a:rPr lang="en-US" sz="2800" dirty="0"/>
              <a:t>Throbbing (lasts 4-72 hours)</a:t>
            </a:r>
          </a:p>
          <a:p>
            <a:pPr lvl="1"/>
            <a:r>
              <a:rPr lang="en-US" sz="2800" dirty="0"/>
              <a:t>Unilateral (but up to 40% become bilateral)</a:t>
            </a:r>
          </a:p>
          <a:p>
            <a:pPr lvl="1"/>
            <a:r>
              <a:rPr lang="en-US" sz="2800" dirty="0"/>
              <a:t>Worse with coughing, bending, physical exertion</a:t>
            </a:r>
          </a:p>
          <a:p>
            <a:pPr lvl="1"/>
            <a:r>
              <a:rPr lang="en-US" sz="2800" dirty="0"/>
              <a:t>Photophobia, </a:t>
            </a:r>
            <a:r>
              <a:rPr lang="en-US" sz="2800" dirty="0" err="1"/>
              <a:t>phonophobia</a:t>
            </a:r>
            <a:endParaRPr lang="en-US" sz="2800" dirty="0"/>
          </a:p>
          <a:p>
            <a:r>
              <a:rPr lang="en-US" sz="2800" dirty="0"/>
              <a:t>Associated autonomic disturbances</a:t>
            </a:r>
          </a:p>
          <a:p>
            <a:pPr lvl="1"/>
            <a:r>
              <a:rPr lang="en-US" sz="2800" dirty="0"/>
              <a:t>Nausea, vomiting, anorexia</a:t>
            </a:r>
          </a:p>
          <a:p>
            <a:r>
              <a:rPr lang="en-US" sz="2800" dirty="0"/>
              <a:t>With or Without an Aura</a:t>
            </a:r>
          </a:p>
          <a:p>
            <a:pPr lvl="1"/>
            <a:r>
              <a:rPr lang="en-US" sz="2800" dirty="0"/>
              <a:t>Usually visual</a:t>
            </a:r>
            <a:endParaRPr lang="en-US" dirty="0"/>
          </a:p>
          <a:p>
            <a:endParaRPr lang="en-US" dirty="0"/>
          </a:p>
        </p:txBody>
      </p:sp>
      <p:sp>
        <p:nvSpPr>
          <p:cNvPr id="2" name="Date Placeholder 1">
            <a:extLst>
              <a:ext uri="{FF2B5EF4-FFF2-40B4-BE49-F238E27FC236}">
                <a16:creationId xmlns:a16="http://schemas.microsoft.com/office/drawing/2014/main" id="{5D7F9D7B-2B99-485B-2E94-E37E6DB61195}"/>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5601264A-410F-A45D-2351-14C7510374D4}"/>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5EAC9CF2-E584-A577-E532-1D8A395F4D73}"/>
              </a:ext>
            </a:extLst>
          </p:cNvPr>
          <p:cNvSpPr>
            <a:spLocks noGrp="1"/>
          </p:cNvSpPr>
          <p:nvPr>
            <p:ph type="sldNum" sz="quarter" idx="12"/>
          </p:nvPr>
        </p:nvSpPr>
        <p:spPr/>
        <p:txBody>
          <a:bodyPr/>
          <a:lstStyle/>
          <a:p>
            <a:fld id="{D530F0E9-51BC-4114-A71D-EE32294F3D21}" type="slidenum">
              <a:rPr lang="en-US" smtClean="0"/>
              <a:t>43</a:t>
            </a:fld>
            <a:endParaRPr lang="en-US"/>
          </a:p>
        </p:txBody>
      </p:sp>
    </p:spTree>
    <p:extLst>
      <p:ext uri="{BB962C8B-B14F-4D97-AF65-F5344CB8AC3E}">
        <p14:creationId xmlns:p14="http://schemas.microsoft.com/office/powerpoint/2010/main" val="3527063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Traumatic Migraine (PTM) Treatment: Prophylaxis</a:t>
            </a:r>
          </a:p>
        </p:txBody>
      </p:sp>
      <p:sp>
        <p:nvSpPr>
          <p:cNvPr id="3" name="Content Placeholder 2"/>
          <p:cNvSpPr>
            <a:spLocks noGrp="1"/>
          </p:cNvSpPr>
          <p:nvPr>
            <p:ph sz="half" idx="1"/>
          </p:nvPr>
        </p:nvSpPr>
        <p:spPr/>
        <p:txBody>
          <a:bodyPr>
            <a:normAutofit/>
          </a:bodyPr>
          <a:lstStyle/>
          <a:p>
            <a:r>
              <a:rPr lang="en-US" sz="2800" dirty="0"/>
              <a:t>TCA’s </a:t>
            </a:r>
          </a:p>
          <a:p>
            <a:pPr lvl="1"/>
            <a:r>
              <a:rPr lang="en-US" dirty="0"/>
              <a:t>5HT (blocks reuptake) and block 5HT2 receptors</a:t>
            </a:r>
          </a:p>
          <a:p>
            <a:pPr lvl="1"/>
            <a:r>
              <a:rPr lang="en-US" dirty="0"/>
              <a:t>May lower </a:t>
            </a:r>
            <a:r>
              <a:rPr lang="en-US" dirty="0" err="1"/>
              <a:t>Sz</a:t>
            </a:r>
            <a:r>
              <a:rPr lang="en-US" dirty="0"/>
              <a:t> threshold</a:t>
            </a:r>
          </a:p>
          <a:p>
            <a:r>
              <a:rPr lang="en-US" sz="2400" dirty="0"/>
              <a:t>Topiramate</a:t>
            </a:r>
          </a:p>
          <a:p>
            <a:pPr lvl="1"/>
            <a:r>
              <a:rPr lang="en-US" dirty="0"/>
              <a:t>Inhibits neuronal firing in </a:t>
            </a:r>
            <a:r>
              <a:rPr lang="en-US" dirty="0" err="1"/>
              <a:t>trigemino</a:t>
            </a:r>
            <a:r>
              <a:rPr lang="en-US" dirty="0"/>
              <a:t>-cervical complex</a:t>
            </a:r>
          </a:p>
          <a:p>
            <a:pPr lvl="1"/>
            <a:r>
              <a:rPr lang="en-US" dirty="0"/>
              <a:t>Cognitive side effects</a:t>
            </a:r>
          </a:p>
          <a:p>
            <a:r>
              <a:rPr lang="en-US" sz="2400" dirty="0"/>
              <a:t>Valproic Acid</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9C92F03-FA1C-4ECC-8CF9-53447AFC8AF8}"/>
                  </a:ext>
                </a:extLst>
              </p:cNvPr>
              <p:cNvSpPr>
                <a:spLocks noGrp="1"/>
              </p:cNvSpPr>
              <p:nvPr>
                <p:ph sz="half" idx="2"/>
              </p:nvPr>
            </p:nvSpPr>
            <p:spPr/>
            <p:txBody>
              <a:bodyPr>
                <a:normAutofit/>
              </a:bodyPr>
              <a:lstStyle/>
              <a:p>
                <a:r>
                  <a:rPr lang="en-US" sz="2400" dirty="0"/>
                  <a:t>NSAID’s</a:t>
                </a:r>
              </a:p>
              <a:p>
                <a14:m>
                  <m:oMath xmlns:m="http://schemas.openxmlformats.org/officeDocument/2006/math">
                    <m:r>
                      <a:rPr lang="en-US" sz="2400" i="1">
                        <a:latin typeface="Cambria Math"/>
                        <a:ea typeface="Cambria Math"/>
                      </a:rPr>
                      <m:t>𝛽</m:t>
                    </m:r>
                  </m:oMath>
                </a14:m>
                <a:r>
                  <a:rPr lang="en-US" sz="2400" dirty="0"/>
                  <a:t>-blockers</a:t>
                </a:r>
              </a:p>
              <a:p>
                <a:r>
                  <a:rPr lang="en-US" sz="2400" dirty="0" err="1"/>
                  <a:t>Ca</a:t>
                </a:r>
                <a:r>
                  <a:rPr lang="en-US" sz="2400" baseline="30000" dirty="0"/>
                  <a:t>++</a:t>
                </a:r>
                <a:r>
                  <a:rPr lang="en-US" sz="2400" dirty="0"/>
                  <a:t> channel blockers</a:t>
                </a:r>
              </a:p>
              <a:p>
                <a:r>
                  <a:rPr lang="en-US" sz="2400" dirty="0" err="1"/>
                  <a:t>Botulinum</a:t>
                </a:r>
                <a:r>
                  <a:rPr lang="en-US" sz="2400" dirty="0"/>
                  <a:t> Toxin for Chronic</a:t>
                </a:r>
              </a:p>
              <a:p>
                <a:endParaRPr lang="en-US" dirty="0"/>
              </a:p>
            </p:txBody>
          </p:sp>
        </mc:Choice>
        <mc:Fallback xmlns="">
          <p:sp>
            <p:nvSpPr>
              <p:cNvPr id="5" name="Content Placeholder 4">
                <a:extLst>
                  <a:ext uri="{FF2B5EF4-FFF2-40B4-BE49-F238E27FC236}">
                    <a16:creationId xmlns:a16="http://schemas.microsoft.com/office/drawing/2014/main" id="{C9C92F03-FA1C-4ECC-8CF9-53447AFC8AF8}"/>
                  </a:ext>
                </a:extLst>
              </p:cNvPr>
              <p:cNvSpPr>
                <a:spLocks noGrp="1" noRot="1" noChangeAspect="1" noMove="1" noResize="1" noEditPoints="1" noAdjustHandles="1" noChangeArrowheads="1" noChangeShapeType="1" noTextEdit="1"/>
              </p:cNvSpPr>
              <p:nvPr>
                <p:ph sz="half" idx="2"/>
              </p:nvPr>
            </p:nvSpPr>
            <p:spPr>
              <a:blipFill>
                <a:blip r:embed="rId2"/>
                <a:stretch>
                  <a:fillRect l="-158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84BD16D8-70A8-AB91-3A9A-DB309E928F93}"/>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64F235C4-A005-63C5-DF79-905CAABBD61B}"/>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8E1B14A3-E67F-FEFF-E563-D359EE13444A}"/>
              </a:ext>
            </a:extLst>
          </p:cNvPr>
          <p:cNvSpPr>
            <a:spLocks noGrp="1"/>
          </p:cNvSpPr>
          <p:nvPr>
            <p:ph type="sldNum" sz="quarter" idx="12"/>
          </p:nvPr>
        </p:nvSpPr>
        <p:spPr/>
        <p:txBody>
          <a:bodyPr/>
          <a:lstStyle/>
          <a:p>
            <a:fld id="{D530F0E9-51BC-4114-A71D-EE32294F3D21}" type="slidenum">
              <a:rPr lang="en-US" smtClean="0"/>
              <a:t>44</a:t>
            </a:fld>
            <a:endParaRPr lang="en-US"/>
          </a:p>
        </p:txBody>
      </p:sp>
    </p:spTree>
    <p:extLst>
      <p:ext uri="{BB962C8B-B14F-4D97-AF65-F5344CB8AC3E}">
        <p14:creationId xmlns:p14="http://schemas.microsoft.com/office/powerpoint/2010/main" val="1423829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DF66-AA5C-4F91-A314-592BC1D59CB9}"/>
              </a:ext>
            </a:extLst>
          </p:cNvPr>
          <p:cNvSpPr>
            <a:spLocks noGrp="1"/>
          </p:cNvSpPr>
          <p:nvPr>
            <p:ph type="title"/>
          </p:nvPr>
        </p:nvSpPr>
        <p:spPr>
          <a:xfrm>
            <a:off x="609601" y="171451"/>
            <a:ext cx="10131425" cy="1295400"/>
          </a:xfrm>
        </p:spPr>
        <p:txBody>
          <a:bodyPr/>
          <a:lstStyle/>
          <a:p>
            <a:r>
              <a:rPr lang="en-US" dirty="0"/>
              <a:t>Newer Rx: Target CGRP</a:t>
            </a:r>
          </a:p>
        </p:txBody>
      </p:sp>
      <p:sp>
        <p:nvSpPr>
          <p:cNvPr id="3" name="Content Placeholder 2">
            <a:extLst>
              <a:ext uri="{FF2B5EF4-FFF2-40B4-BE49-F238E27FC236}">
                <a16:creationId xmlns:a16="http://schemas.microsoft.com/office/drawing/2014/main" id="{C9E70D54-75B1-4A24-ABFC-EC0587FEC249}"/>
              </a:ext>
            </a:extLst>
          </p:cNvPr>
          <p:cNvSpPr>
            <a:spLocks noGrp="1"/>
          </p:cNvSpPr>
          <p:nvPr>
            <p:ph sz="half" idx="1"/>
          </p:nvPr>
        </p:nvSpPr>
        <p:spPr>
          <a:xfrm>
            <a:off x="511731" y="1929846"/>
            <a:ext cx="4995334" cy="3649134"/>
          </a:xfrm>
        </p:spPr>
        <p:txBody>
          <a:bodyPr>
            <a:normAutofit fontScale="40000" lnSpcReduction="20000"/>
          </a:bodyPr>
          <a:lstStyle/>
          <a:p>
            <a:r>
              <a:rPr lang="en-US" sz="7400" dirty="0" err="1"/>
              <a:t>Erenumab</a:t>
            </a:r>
            <a:r>
              <a:rPr lang="en-US" sz="7400" dirty="0"/>
              <a:t>: CGRP receptor </a:t>
            </a:r>
            <a:r>
              <a:rPr lang="en-US" sz="7400" dirty="0" err="1"/>
              <a:t>antag</a:t>
            </a:r>
            <a:endParaRPr lang="en-US" sz="7400" dirty="0"/>
          </a:p>
          <a:p>
            <a:pPr lvl="1"/>
            <a:r>
              <a:rPr lang="en-US" sz="6400" dirty="0"/>
              <a:t>SQ for </a:t>
            </a:r>
            <a:r>
              <a:rPr lang="en-US" sz="6400" dirty="0" err="1"/>
              <a:t>prophylaxix</a:t>
            </a:r>
            <a:endParaRPr lang="en-US" sz="6400" dirty="0"/>
          </a:p>
          <a:p>
            <a:pPr lvl="1"/>
            <a:r>
              <a:rPr lang="en-US" sz="6400" dirty="0"/>
              <a:t>Cramps, constipation, HTN</a:t>
            </a:r>
          </a:p>
          <a:p>
            <a:r>
              <a:rPr lang="en-US" sz="7400" dirty="0" err="1"/>
              <a:t>Eptinezumab</a:t>
            </a:r>
            <a:r>
              <a:rPr lang="en-US" sz="7400" dirty="0"/>
              <a:t>: IgG1 antibody binds to CGRP ligand so it can’t bind to receptor</a:t>
            </a:r>
          </a:p>
          <a:p>
            <a:pPr lvl="1"/>
            <a:r>
              <a:rPr lang="en-US" sz="6400" dirty="0"/>
              <a:t>IV every 3 months for prophylaxis</a:t>
            </a:r>
          </a:p>
          <a:p>
            <a:pPr lvl="1"/>
            <a:r>
              <a:rPr lang="en-US" sz="6400" dirty="0"/>
              <a:t>Runny nose, hypersensitivity </a:t>
            </a:r>
          </a:p>
          <a:p>
            <a:endParaRPr lang="en-US" sz="4800" b="1" dirty="0"/>
          </a:p>
          <a:p>
            <a:pPr lvl="1"/>
            <a:endParaRPr lang="en-US" b="1" dirty="0"/>
          </a:p>
          <a:p>
            <a:pPr lvl="1"/>
            <a:endParaRPr lang="en-US" dirty="0"/>
          </a:p>
        </p:txBody>
      </p:sp>
      <p:sp>
        <p:nvSpPr>
          <p:cNvPr id="4" name="Content Placeholder 3">
            <a:extLst>
              <a:ext uri="{FF2B5EF4-FFF2-40B4-BE49-F238E27FC236}">
                <a16:creationId xmlns:a16="http://schemas.microsoft.com/office/drawing/2014/main" id="{728942BC-EC65-413A-91F4-A34D298AA679}"/>
              </a:ext>
            </a:extLst>
          </p:cNvPr>
          <p:cNvSpPr>
            <a:spLocks noGrp="1"/>
          </p:cNvSpPr>
          <p:nvPr>
            <p:ph sz="half" idx="2"/>
          </p:nvPr>
        </p:nvSpPr>
        <p:spPr>
          <a:xfrm>
            <a:off x="6684937" y="1770872"/>
            <a:ext cx="4995332" cy="4496578"/>
          </a:xfrm>
        </p:spPr>
        <p:txBody>
          <a:bodyPr>
            <a:normAutofit fontScale="40000" lnSpcReduction="20000"/>
          </a:bodyPr>
          <a:lstStyle/>
          <a:p>
            <a:r>
              <a:rPr lang="en-US" sz="7400" dirty="0"/>
              <a:t>Ubrogepant: CGRPR antagonist</a:t>
            </a:r>
          </a:p>
          <a:p>
            <a:pPr lvl="1"/>
            <a:r>
              <a:rPr lang="en-US" sz="6400" dirty="0"/>
              <a:t>Oral, Abortive</a:t>
            </a:r>
          </a:p>
          <a:p>
            <a:pPr lvl="1"/>
            <a:r>
              <a:rPr lang="en-US" sz="6400" b="1" dirty="0"/>
              <a:t>CYP3A4 inhibitors contraindicated</a:t>
            </a:r>
          </a:p>
          <a:p>
            <a:pPr lvl="1"/>
            <a:r>
              <a:rPr lang="en-US" sz="6400" b="1" dirty="0"/>
              <a:t>Nausea, somnolence</a:t>
            </a:r>
          </a:p>
          <a:p>
            <a:r>
              <a:rPr lang="en-US" sz="7400" b="1" dirty="0"/>
              <a:t>Rimegepant: CGRPR antagonist</a:t>
            </a:r>
          </a:p>
          <a:p>
            <a:pPr lvl="1"/>
            <a:r>
              <a:rPr lang="en-US" sz="6400" b="1" dirty="0"/>
              <a:t>Oral, abortive</a:t>
            </a:r>
          </a:p>
          <a:p>
            <a:pPr lvl="1"/>
            <a:r>
              <a:rPr lang="en-US" sz="6400" b="1" dirty="0"/>
              <a:t>CYP3A4 inhibitors contraindicated</a:t>
            </a:r>
          </a:p>
          <a:p>
            <a:pPr lvl="1"/>
            <a:r>
              <a:rPr lang="en-US" sz="6400" b="1" dirty="0"/>
              <a:t>Nausea, somnolence</a:t>
            </a:r>
          </a:p>
          <a:p>
            <a:pPr lvl="1"/>
            <a:r>
              <a:rPr lang="en-US" sz="5000" b="1" dirty="0"/>
              <a:t>Khloe’ Kardashian likes it</a:t>
            </a:r>
          </a:p>
          <a:p>
            <a:endParaRPr lang="en-US" dirty="0"/>
          </a:p>
        </p:txBody>
      </p:sp>
      <p:sp>
        <p:nvSpPr>
          <p:cNvPr id="5" name="Date Placeholder 4">
            <a:extLst>
              <a:ext uri="{FF2B5EF4-FFF2-40B4-BE49-F238E27FC236}">
                <a16:creationId xmlns:a16="http://schemas.microsoft.com/office/drawing/2014/main" id="{643ABB46-0289-C5DA-1C77-4C8A9C339CC2}"/>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15A571C3-00A8-BEA2-198D-CE0411DAB5EC}"/>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4DFE305D-3A8E-ACA3-2344-3046F92E9825}"/>
              </a:ext>
            </a:extLst>
          </p:cNvPr>
          <p:cNvSpPr>
            <a:spLocks noGrp="1"/>
          </p:cNvSpPr>
          <p:nvPr>
            <p:ph type="sldNum" sz="quarter" idx="12"/>
          </p:nvPr>
        </p:nvSpPr>
        <p:spPr/>
        <p:txBody>
          <a:bodyPr/>
          <a:lstStyle/>
          <a:p>
            <a:fld id="{D530F0E9-51BC-4114-A71D-EE32294F3D21}" type="slidenum">
              <a:rPr lang="en-US" smtClean="0"/>
              <a:t>45</a:t>
            </a:fld>
            <a:endParaRPr lang="en-US"/>
          </a:p>
        </p:txBody>
      </p:sp>
    </p:spTree>
    <p:extLst>
      <p:ext uri="{BB962C8B-B14F-4D97-AF65-F5344CB8AC3E}">
        <p14:creationId xmlns:p14="http://schemas.microsoft.com/office/powerpoint/2010/main" val="216181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19126"/>
            <a:ext cx="10131425" cy="1180042"/>
          </a:xfrm>
        </p:spPr>
        <p:txBody>
          <a:bodyPr>
            <a:normAutofit/>
          </a:bodyPr>
          <a:lstStyle/>
          <a:p>
            <a:r>
              <a:rPr lang="en-US" dirty="0"/>
              <a:t>Other PTM Treatments</a:t>
            </a:r>
          </a:p>
        </p:txBody>
      </p:sp>
      <p:sp>
        <p:nvSpPr>
          <p:cNvPr id="3" name="Content Placeholder 2"/>
          <p:cNvSpPr>
            <a:spLocks noGrp="1"/>
          </p:cNvSpPr>
          <p:nvPr>
            <p:ph idx="1"/>
          </p:nvPr>
        </p:nvSpPr>
        <p:spPr>
          <a:xfrm>
            <a:off x="561976" y="1789642"/>
            <a:ext cx="10131425" cy="4325408"/>
          </a:xfrm>
        </p:spPr>
        <p:txBody>
          <a:bodyPr>
            <a:normAutofit/>
          </a:bodyPr>
          <a:lstStyle/>
          <a:p>
            <a:r>
              <a:rPr lang="en-US" sz="2400" dirty="0"/>
              <a:t>Sphenopalatine block – nerve block</a:t>
            </a:r>
          </a:p>
          <a:p>
            <a:pPr lvl="1"/>
            <a:r>
              <a:rPr lang="en-US" sz="2400" dirty="0"/>
              <a:t>Used in past for cluster HA</a:t>
            </a:r>
          </a:p>
          <a:p>
            <a:pPr lvl="1"/>
            <a:r>
              <a:rPr lang="en-US" sz="2400" dirty="0"/>
              <a:t>Parasympathetic to face and meninges</a:t>
            </a:r>
          </a:p>
          <a:p>
            <a:r>
              <a:rPr lang="en-US" sz="2400" dirty="0"/>
              <a:t>Therapy to musculoskeletal component</a:t>
            </a:r>
          </a:p>
          <a:p>
            <a:pPr lvl="1"/>
            <a:r>
              <a:rPr lang="en-US" sz="2400" dirty="0"/>
              <a:t>Trigger points</a:t>
            </a:r>
          </a:p>
          <a:p>
            <a:pPr lvl="1"/>
            <a:r>
              <a:rPr lang="en-US" sz="2400" dirty="0"/>
              <a:t>Heat, stretch, massage, strengthening</a:t>
            </a:r>
          </a:p>
          <a:p>
            <a:r>
              <a:rPr lang="en-US" sz="2400" dirty="0"/>
              <a:t>Naturopathic</a:t>
            </a:r>
          </a:p>
          <a:p>
            <a:pPr lvl="1"/>
            <a:r>
              <a:rPr lang="en-US" sz="2400" dirty="0" err="1"/>
              <a:t>Butterbar</a:t>
            </a:r>
            <a:endParaRPr lang="en-US" sz="2400" dirty="0"/>
          </a:p>
          <a:p>
            <a:pPr lvl="1"/>
            <a:r>
              <a:rPr lang="en-US" sz="2400" dirty="0"/>
              <a:t>Feverfew</a:t>
            </a:r>
          </a:p>
        </p:txBody>
      </p:sp>
      <p:sp>
        <p:nvSpPr>
          <p:cNvPr id="4" name="Date Placeholder 3">
            <a:extLst>
              <a:ext uri="{FF2B5EF4-FFF2-40B4-BE49-F238E27FC236}">
                <a16:creationId xmlns:a16="http://schemas.microsoft.com/office/drawing/2014/main" id="{2F1D594C-BC3F-8390-390F-BD59BA8397EE}"/>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B1295A6D-91F8-E4E0-88D7-55241057D0B7}"/>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B89F44C5-6D45-FA8B-6BF6-397B12EFEA81}"/>
              </a:ext>
            </a:extLst>
          </p:cNvPr>
          <p:cNvSpPr>
            <a:spLocks noGrp="1"/>
          </p:cNvSpPr>
          <p:nvPr>
            <p:ph type="sldNum" sz="quarter" idx="12"/>
          </p:nvPr>
        </p:nvSpPr>
        <p:spPr/>
        <p:txBody>
          <a:bodyPr/>
          <a:lstStyle/>
          <a:p>
            <a:fld id="{D530F0E9-51BC-4114-A71D-EE32294F3D21}" type="slidenum">
              <a:rPr lang="en-US" smtClean="0"/>
              <a:t>46</a:t>
            </a:fld>
            <a:endParaRPr lang="en-US"/>
          </a:p>
        </p:txBody>
      </p:sp>
    </p:spTree>
    <p:extLst>
      <p:ext uri="{BB962C8B-B14F-4D97-AF65-F5344CB8AC3E}">
        <p14:creationId xmlns:p14="http://schemas.microsoft.com/office/powerpoint/2010/main" val="3281976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39B01-28A2-4202-A6E0-EAF4DBE5083C}"/>
              </a:ext>
            </a:extLst>
          </p:cNvPr>
          <p:cNvSpPr>
            <a:spLocks noGrp="1"/>
          </p:cNvSpPr>
          <p:nvPr>
            <p:ph type="title"/>
          </p:nvPr>
        </p:nvSpPr>
        <p:spPr>
          <a:xfrm>
            <a:off x="685801" y="609601"/>
            <a:ext cx="10131425" cy="1181100"/>
          </a:xfrm>
        </p:spPr>
        <p:txBody>
          <a:bodyPr/>
          <a:lstStyle/>
          <a:p>
            <a:r>
              <a:rPr lang="en-US" dirty="0"/>
              <a:t>Sleep Disorders</a:t>
            </a:r>
          </a:p>
        </p:txBody>
      </p:sp>
      <p:sp>
        <p:nvSpPr>
          <p:cNvPr id="3" name="Content Placeholder 2">
            <a:extLst>
              <a:ext uri="{FF2B5EF4-FFF2-40B4-BE49-F238E27FC236}">
                <a16:creationId xmlns:a16="http://schemas.microsoft.com/office/drawing/2014/main" id="{BAB3F875-D81D-43F4-8323-45EA3FE99812}"/>
              </a:ext>
            </a:extLst>
          </p:cNvPr>
          <p:cNvSpPr>
            <a:spLocks noGrp="1"/>
          </p:cNvSpPr>
          <p:nvPr>
            <p:ph idx="1"/>
          </p:nvPr>
        </p:nvSpPr>
        <p:spPr>
          <a:xfrm>
            <a:off x="685801" y="1790701"/>
            <a:ext cx="10131425" cy="4724399"/>
          </a:xfrm>
        </p:spPr>
        <p:txBody>
          <a:bodyPr>
            <a:norm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An estimated 30%–70% of post–traumatic brain injury (TBI) patients report difficulty sleeping in the first few weeks postinjury.</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Hypersomnia is likely to be present in 25% of TBI patients within the first few days after injury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Calibri" panose="020F0502020204030204" pitchFamily="34" charset="0"/>
                <a:ea typeface="Calibri" panose="020F0502020204030204" pitchFamily="34" charset="0"/>
                <a:cs typeface="Times New Roman" panose="02020603050405020304" pitchFamily="18" charset="0"/>
              </a:rPr>
              <a:t>Following the acute phase of injury, insomnia symptoms are reported in 30% of people</a:t>
            </a:r>
            <a:r>
              <a:rPr lang="en-US" sz="2400" u="sng" baseline="30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3</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circadian rhythm shifts can also present in approximately 36% of those in the post acute phase.</a:t>
            </a:r>
          </a:p>
          <a:p>
            <a:r>
              <a:rPr lang="en-US" sz="2400" dirty="0">
                <a:latin typeface="Calibri" panose="020F0502020204030204" pitchFamily="34" charset="0"/>
                <a:ea typeface="Calibri" panose="020F0502020204030204" pitchFamily="34" charset="0"/>
                <a:cs typeface="Times New Roman" panose="02020603050405020304" pitchFamily="18" charset="0"/>
              </a:rPr>
              <a:t>Overlap with psychological problems: PTSD, depression</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Check for sleep apnea, including central and OSA</a:t>
            </a:r>
            <a:r>
              <a:rPr lang="en-US" sz="2400" dirty="0">
                <a:latin typeface="Calibri" panose="020F0502020204030204" pitchFamily="34" charset="0"/>
                <a:ea typeface="Calibri" panose="020F0502020204030204" pitchFamily="34" charset="0"/>
                <a:cs typeface="Times New Roman" panose="02020603050405020304" pitchFamily="18" charset="0"/>
              </a:rPr>
              <a:t>, with a sleep study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cs typeface="Times New Roman" panose="02020603050405020304" pitchFamily="18" charset="0"/>
              </a:rPr>
              <a:t>Treatment involves “sleep hygiene,” behavioral interventions, and medication</a:t>
            </a:r>
            <a:endParaRPr lang="en-US" sz="2400" dirty="0"/>
          </a:p>
        </p:txBody>
      </p:sp>
      <p:sp>
        <p:nvSpPr>
          <p:cNvPr id="4" name="Date Placeholder 3">
            <a:extLst>
              <a:ext uri="{FF2B5EF4-FFF2-40B4-BE49-F238E27FC236}">
                <a16:creationId xmlns:a16="http://schemas.microsoft.com/office/drawing/2014/main" id="{22084B55-FBC3-558A-E3B7-9A838ED811FE}"/>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3A1D784E-5A30-7FC4-2E68-B211C01A4E2B}"/>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4040929D-3461-387E-E0AF-7C094131579A}"/>
              </a:ext>
            </a:extLst>
          </p:cNvPr>
          <p:cNvSpPr>
            <a:spLocks noGrp="1"/>
          </p:cNvSpPr>
          <p:nvPr>
            <p:ph type="sldNum" sz="quarter" idx="12"/>
          </p:nvPr>
        </p:nvSpPr>
        <p:spPr/>
        <p:txBody>
          <a:bodyPr/>
          <a:lstStyle/>
          <a:p>
            <a:fld id="{D530F0E9-51BC-4114-A71D-EE32294F3D21}" type="slidenum">
              <a:rPr lang="en-US" smtClean="0"/>
              <a:t>47</a:t>
            </a:fld>
            <a:endParaRPr lang="en-US"/>
          </a:p>
        </p:txBody>
      </p:sp>
    </p:spTree>
    <p:extLst>
      <p:ext uri="{BB962C8B-B14F-4D97-AF65-F5344CB8AC3E}">
        <p14:creationId xmlns:p14="http://schemas.microsoft.com/office/powerpoint/2010/main" val="4093945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300" y="378780"/>
            <a:ext cx="7984645" cy="901508"/>
          </a:xfrm>
        </p:spPr>
        <p:txBody>
          <a:bodyPr>
            <a:normAutofit/>
          </a:bodyPr>
          <a:lstStyle/>
          <a:p>
            <a:r>
              <a:rPr lang="en-US" dirty="0"/>
              <a:t>Sleep Disorders, Fatigue &amp; TBI</a:t>
            </a:r>
          </a:p>
        </p:txBody>
      </p:sp>
      <p:sp>
        <p:nvSpPr>
          <p:cNvPr id="3" name="Content Placeholder 2"/>
          <p:cNvSpPr>
            <a:spLocks noGrp="1"/>
          </p:cNvSpPr>
          <p:nvPr>
            <p:ph sz="half" idx="1"/>
          </p:nvPr>
        </p:nvSpPr>
        <p:spPr/>
        <p:txBody>
          <a:bodyPr>
            <a:normAutofit/>
          </a:bodyPr>
          <a:lstStyle/>
          <a:p>
            <a:r>
              <a:rPr lang="en-US" sz="2400" dirty="0"/>
              <a:t>Sleep disturbance and fatigue are  persistent  and common sequela of  TBI </a:t>
            </a:r>
          </a:p>
          <a:p>
            <a:r>
              <a:rPr lang="en-US" sz="2400" dirty="0"/>
              <a:t>Fatigue may cause depression and anxiety</a:t>
            </a:r>
          </a:p>
          <a:p>
            <a:r>
              <a:rPr lang="en-US" sz="2400" dirty="0"/>
              <a:t>Impaired cognitive functioning may  create fatigue which in turn requires greater cognitive effort and can result in pain. (</a:t>
            </a:r>
            <a:r>
              <a:rPr lang="en-US" sz="2400" dirty="0" err="1"/>
              <a:t>Ponsford</a:t>
            </a:r>
            <a:r>
              <a:rPr lang="en-US" sz="2400" dirty="0"/>
              <a:t> and Sinclair, 2014)</a:t>
            </a:r>
          </a:p>
        </p:txBody>
      </p:sp>
      <p:graphicFrame>
        <p:nvGraphicFramePr>
          <p:cNvPr id="5" name="Content Placeholder 4"/>
          <p:cNvGraphicFramePr>
            <a:graphicFrameLocks noGrp="1"/>
          </p:cNvGraphicFramePr>
          <p:nvPr>
            <p:ph sz="half" idx="2"/>
          </p:nvPr>
        </p:nvGraphicFramePr>
        <p:xfrm>
          <a:off x="5824464" y="1511108"/>
          <a:ext cx="4184650"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48840BDA-FABC-1135-8E59-61BCEA775C6C}"/>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80BA9ABD-8841-9424-83EE-0D7BDD1832AD}"/>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E4394F2C-4A22-B781-C59D-B8DAA24AA7AB}"/>
              </a:ext>
            </a:extLst>
          </p:cNvPr>
          <p:cNvSpPr>
            <a:spLocks noGrp="1"/>
          </p:cNvSpPr>
          <p:nvPr>
            <p:ph type="sldNum" sz="quarter" idx="12"/>
          </p:nvPr>
        </p:nvSpPr>
        <p:spPr/>
        <p:txBody>
          <a:bodyPr/>
          <a:lstStyle/>
          <a:p>
            <a:fld id="{D530F0E9-51BC-4114-A71D-EE32294F3D21}" type="slidenum">
              <a:rPr lang="en-US" smtClean="0"/>
              <a:t>48</a:t>
            </a:fld>
            <a:endParaRPr lang="en-US"/>
          </a:p>
        </p:txBody>
      </p:sp>
    </p:spTree>
    <p:extLst>
      <p:ext uri="{BB962C8B-B14F-4D97-AF65-F5344CB8AC3E}">
        <p14:creationId xmlns:p14="http://schemas.microsoft.com/office/powerpoint/2010/main" val="909785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0FDB-F842-4EFC-BDFB-0652C04EA91A}"/>
              </a:ext>
            </a:extLst>
          </p:cNvPr>
          <p:cNvSpPr>
            <a:spLocks noGrp="1"/>
          </p:cNvSpPr>
          <p:nvPr>
            <p:ph type="title"/>
          </p:nvPr>
        </p:nvSpPr>
        <p:spPr/>
        <p:txBody>
          <a:bodyPr/>
          <a:lstStyle/>
          <a:p>
            <a:r>
              <a:rPr lang="en-US" dirty="0"/>
              <a:t>Most Common Sleep Disorders in TBI Overall</a:t>
            </a:r>
          </a:p>
        </p:txBody>
      </p:sp>
      <p:sp>
        <p:nvSpPr>
          <p:cNvPr id="3" name="Content Placeholder 2">
            <a:extLst>
              <a:ext uri="{FF2B5EF4-FFF2-40B4-BE49-F238E27FC236}">
                <a16:creationId xmlns:a16="http://schemas.microsoft.com/office/drawing/2014/main" id="{6D16CA3C-D4B6-4966-AFC4-01A0E60D48AF}"/>
              </a:ext>
            </a:extLst>
          </p:cNvPr>
          <p:cNvSpPr>
            <a:spLocks noGrp="1"/>
          </p:cNvSpPr>
          <p:nvPr>
            <p:ph idx="1"/>
          </p:nvPr>
        </p:nvSpPr>
        <p:spPr>
          <a:xfrm>
            <a:off x="685801" y="2142067"/>
            <a:ext cx="10131425" cy="4239683"/>
          </a:xfrm>
        </p:spPr>
        <p:txBody>
          <a:bodyPr>
            <a:normAutofit/>
          </a:bodyPr>
          <a:lstStyle/>
          <a:p>
            <a:r>
              <a:rPr lang="en-US" sz="2400" dirty="0"/>
              <a:t>Insomnia: 50%</a:t>
            </a:r>
          </a:p>
          <a:p>
            <a:r>
              <a:rPr lang="en-US" sz="2400" dirty="0"/>
              <a:t>Poor sleep maintenance and sleep efficiency (49–50%)</a:t>
            </a:r>
          </a:p>
          <a:p>
            <a:pPr lvl="1"/>
            <a:r>
              <a:rPr lang="en-US" sz="2400" dirty="0"/>
              <a:t>shorter total sleep duration and greater wake after sleep onset time</a:t>
            </a:r>
          </a:p>
          <a:p>
            <a:pPr lvl="1"/>
            <a:r>
              <a:rPr lang="en-US" sz="2400" dirty="0"/>
              <a:t>Decreased time in REM</a:t>
            </a:r>
          </a:p>
          <a:p>
            <a:r>
              <a:rPr lang="en-US" sz="2400" dirty="0"/>
              <a:t>delayed sleep onset (36%), </a:t>
            </a:r>
          </a:p>
          <a:p>
            <a:r>
              <a:rPr lang="en-US" sz="2400" dirty="0"/>
              <a:t>early morning awakenings (38%), </a:t>
            </a:r>
          </a:p>
          <a:p>
            <a:r>
              <a:rPr lang="en-US" sz="2400" dirty="0"/>
              <a:t>nightmares (27%) </a:t>
            </a:r>
          </a:p>
        </p:txBody>
      </p:sp>
      <p:sp>
        <p:nvSpPr>
          <p:cNvPr id="4" name="Date Placeholder 3">
            <a:extLst>
              <a:ext uri="{FF2B5EF4-FFF2-40B4-BE49-F238E27FC236}">
                <a16:creationId xmlns:a16="http://schemas.microsoft.com/office/drawing/2014/main" id="{68DEDB94-6E39-0822-CB4E-E4D0DF024F67}"/>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BC842094-BAD7-1771-E495-D40A6E19D2AD}"/>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DF46F7AC-60F0-681C-8D13-094B76AF945D}"/>
              </a:ext>
            </a:extLst>
          </p:cNvPr>
          <p:cNvSpPr>
            <a:spLocks noGrp="1"/>
          </p:cNvSpPr>
          <p:nvPr>
            <p:ph type="sldNum" sz="quarter" idx="12"/>
          </p:nvPr>
        </p:nvSpPr>
        <p:spPr/>
        <p:txBody>
          <a:bodyPr/>
          <a:lstStyle/>
          <a:p>
            <a:fld id="{D530F0E9-51BC-4114-A71D-EE32294F3D21}" type="slidenum">
              <a:rPr lang="en-US" smtClean="0"/>
              <a:t>49</a:t>
            </a:fld>
            <a:endParaRPr lang="en-US"/>
          </a:p>
        </p:txBody>
      </p:sp>
    </p:spTree>
    <p:extLst>
      <p:ext uri="{BB962C8B-B14F-4D97-AF65-F5344CB8AC3E}">
        <p14:creationId xmlns:p14="http://schemas.microsoft.com/office/powerpoint/2010/main" val="3350128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2664E-FD19-463E-B347-9DC9D429D643}"/>
              </a:ext>
            </a:extLst>
          </p:cNvPr>
          <p:cNvSpPr>
            <a:spLocks noGrp="1"/>
          </p:cNvSpPr>
          <p:nvPr>
            <p:ph type="title"/>
          </p:nvPr>
        </p:nvSpPr>
        <p:spPr>
          <a:xfrm>
            <a:off x="924540" y="299105"/>
            <a:ext cx="3375856" cy="1499616"/>
          </a:xfrm>
        </p:spPr>
        <p:txBody>
          <a:bodyPr/>
          <a:lstStyle/>
          <a:p>
            <a:r>
              <a:rPr lang="en-US" dirty="0"/>
              <a:t>Human Brain</a:t>
            </a:r>
          </a:p>
        </p:txBody>
      </p:sp>
      <p:pic>
        <p:nvPicPr>
          <p:cNvPr id="11" name="Content Placeholder 10" descr="A close up of a tattoo&#10;&#10;Description automatically generated">
            <a:extLst>
              <a:ext uri="{FF2B5EF4-FFF2-40B4-BE49-F238E27FC236}">
                <a16:creationId xmlns:a16="http://schemas.microsoft.com/office/drawing/2014/main" id="{C9A0D6A0-553D-472A-9A86-848A9DC5BB2C}"/>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35047" y="1703771"/>
            <a:ext cx="5596834" cy="4022725"/>
          </a:xfrm>
        </p:spPr>
      </p:pic>
      <p:sp>
        <p:nvSpPr>
          <p:cNvPr id="3" name="TextBox 2">
            <a:extLst>
              <a:ext uri="{FF2B5EF4-FFF2-40B4-BE49-F238E27FC236}">
                <a16:creationId xmlns:a16="http://schemas.microsoft.com/office/drawing/2014/main" id="{61D3B57C-96D5-424E-B320-63E022E14A1F}"/>
              </a:ext>
            </a:extLst>
          </p:cNvPr>
          <p:cNvSpPr txBox="1"/>
          <p:nvPr/>
        </p:nvSpPr>
        <p:spPr>
          <a:xfrm>
            <a:off x="795935" y="3018168"/>
            <a:ext cx="1958100" cy="523220"/>
          </a:xfrm>
          <a:prstGeom prst="rect">
            <a:avLst/>
          </a:prstGeom>
          <a:noFill/>
        </p:spPr>
        <p:txBody>
          <a:bodyPr wrap="none" rtlCol="0">
            <a:spAutoFit/>
          </a:bodyPr>
          <a:lstStyle/>
          <a:p>
            <a:r>
              <a:rPr lang="en-US" sz="2800" dirty="0"/>
              <a:t>Frontal Lobe</a:t>
            </a:r>
          </a:p>
        </p:txBody>
      </p:sp>
      <p:sp>
        <p:nvSpPr>
          <p:cNvPr id="4" name="TextBox 3">
            <a:extLst>
              <a:ext uri="{FF2B5EF4-FFF2-40B4-BE49-F238E27FC236}">
                <a16:creationId xmlns:a16="http://schemas.microsoft.com/office/drawing/2014/main" id="{D1429A3E-ADB8-4F50-9160-A13815136688}"/>
              </a:ext>
            </a:extLst>
          </p:cNvPr>
          <p:cNvSpPr txBox="1"/>
          <p:nvPr/>
        </p:nvSpPr>
        <p:spPr>
          <a:xfrm>
            <a:off x="8699715" y="3018168"/>
            <a:ext cx="2339788" cy="523220"/>
          </a:xfrm>
          <a:prstGeom prst="rect">
            <a:avLst/>
          </a:prstGeom>
          <a:noFill/>
        </p:spPr>
        <p:txBody>
          <a:bodyPr wrap="square" rtlCol="0">
            <a:spAutoFit/>
          </a:bodyPr>
          <a:lstStyle/>
          <a:p>
            <a:r>
              <a:rPr lang="en-US" sz="2800" dirty="0"/>
              <a:t>Occipital Lobe</a:t>
            </a:r>
          </a:p>
        </p:txBody>
      </p:sp>
      <p:sp>
        <p:nvSpPr>
          <p:cNvPr id="5" name="TextBox 4">
            <a:extLst>
              <a:ext uri="{FF2B5EF4-FFF2-40B4-BE49-F238E27FC236}">
                <a16:creationId xmlns:a16="http://schemas.microsoft.com/office/drawing/2014/main" id="{ADDB3AE6-7AB7-47CE-9567-5180FC127886}"/>
              </a:ext>
            </a:extLst>
          </p:cNvPr>
          <p:cNvSpPr txBox="1"/>
          <p:nvPr/>
        </p:nvSpPr>
        <p:spPr>
          <a:xfrm>
            <a:off x="5215013" y="1195975"/>
            <a:ext cx="2160270" cy="523220"/>
          </a:xfrm>
          <a:prstGeom prst="rect">
            <a:avLst/>
          </a:prstGeom>
          <a:noFill/>
        </p:spPr>
        <p:txBody>
          <a:bodyPr wrap="square" rtlCol="0">
            <a:spAutoFit/>
          </a:bodyPr>
          <a:lstStyle/>
          <a:p>
            <a:r>
              <a:rPr lang="en-US" sz="2800" dirty="0"/>
              <a:t>Parietal Lobe</a:t>
            </a:r>
          </a:p>
        </p:txBody>
      </p:sp>
      <p:sp>
        <p:nvSpPr>
          <p:cNvPr id="6" name="TextBox 5">
            <a:extLst>
              <a:ext uri="{FF2B5EF4-FFF2-40B4-BE49-F238E27FC236}">
                <a16:creationId xmlns:a16="http://schemas.microsoft.com/office/drawing/2014/main" id="{9EEF77CA-6FCE-43C6-AF52-91FB2C6261F9}"/>
              </a:ext>
            </a:extLst>
          </p:cNvPr>
          <p:cNvSpPr txBox="1"/>
          <p:nvPr/>
        </p:nvSpPr>
        <p:spPr>
          <a:xfrm>
            <a:off x="3488141" y="5149492"/>
            <a:ext cx="2495320" cy="523220"/>
          </a:xfrm>
          <a:prstGeom prst="rect">
            <a:avLst/>
          </a:prstGeom>
          <a:noFill/>
        </p:spPr>
        <p:txBody>
          <a:bodyPr wrap="square" rtlCol="0">
            <a:spAutoFit/>
          </a:bodyPr>
          <a:lstStyle/>
          <a:p>
            <a:r>
              <a:rPr lang="en-US" sz="2800" dirty="0"/>
              <a:t>Temporal Lobe</a:t>
            </a:r>
          </a:p>
        </p:txBody>
      </p:sp>
      <p:sp>
        <p:nvSpPr>
          <p:cNvPr id="7" name="TextBox 6">
            <a:extLst>
              <a:ext uri="{FF2B5EF4-FFF2-40B4-BE49-F238E27FC236}">
                <a16:creationId xmlns:a16="http://schemas.microsoft.com/office/drawing/2014/main" id="{1431DA2E-2203-4EDC-8E26-5C67726B92A1}"/>
              </a:ext>
            </a:extLst>
          </p:cNvPr>
          <p:cNvSpPr txBox="1"/>
          <p:nvPr/>
        </p:nvSpPr>
        <p:spPr>
          <a:xfrm>
            <a:off x="8033592" y="4626272"/>
            <a:ext cx="1804533" cy="523220"/>
          </a:xfrm>
          <a:prstGeom prst="rect">
            <a:avLst/>
          </a:prstGeom>
          <a:noFill/>
        </p:spPr>
        <p:txBody>
          <a:bodyPr wrap="none" rtlCol="0">
            <a:spAutoFit/>
          </a:bodyPr>
          <a:lstStyle/>
          <a:p>
            <a:r>
              <a:rPr lang="en-US" sz="2800" dirty="0"/>
              <a:t>Cerebellum</a:t>
            </a:r>
          </a:p>
        </p:txBody>
      </p:sp>
      <p:sp>
        <p:nvSpPr>
          <p:cNvPr id="8" name="TextBox 7">
            <a:extLst>
              <a:ext uri="{FF2B5EF4-FFF2-40B4-BE49-F238E27FC236}">
                <a16:creationId xmlns:a16="http://schemas.microsoft.com/office/drawing/2014/main" id="{E979E542-CDCE-4BB2-87F4-7B849F1AFC40}"/>
              </a:ext>
            </a:extLst>
          </p:cNvPr>
          <p:cNvSpPr txBox="1"/>
          <p:nvPr/>
        </p:nvSpPr>
        <p:spPr>
          <a:xfrm>
            <a:off x="6116221" y="5824583"/>
            <a:ext cx="1943834" cy="523220"/>
          </a:xfrm>
          <a:prstGeom prst="rect">
            <a:avLst/>
          </a:prstGeom>
          <a:noFill/>
        </p:spPr>
        <p:txBody>
          <a:bodyPr wrap="square" rtlCol="0">
            <a:spAutoFit/>
          </a:bodyPr>
          <a:lstStyle/>
          <a:p>
            <a:r>
              <a:rPr lang="en-US" sz="2800" dirty="0"/>
              <a:t>Brain Stem</a:t>
            </a:r>
          </a:p>
        </p:txBody>
      </p:sp>
      <p:sp>
        <p:nvSpPr>
          <p:cNvPr id="9" name="TextBox 8">
            <a:extLst>
              <a:ext uri="{FF2B5EF4-FFF2-40B4-BE49-F238E27FC236}">
                <a16:creationId xmlns:a16="http://schemas.microsoft.com/office/drawing/2014/main" id="{25E1AFEF-20D8-4E8E-B01A-217CCF57E89C}"/>
              </a:ext>
            </a:extLst>
          </p:cNvPr>
          <p:cNvSpPr txBox="1"/>
          <p:nvPr/>
        </p:nvSpPr>
        <p:spPr>
          <a:xfrm>
            <a:off x="424435" y="3680092"/>
            <a:ext cx="2610612" cy="923330"/>
          </a:xfrm>
          <a:prstGeom prst="rect">
            <a:avLst/>
          </a:prstGeom>
          <a:noFill/>
        </p:spPr>
        <p:txBody>
          <a:bodyPr wrap="square" rtlCol="0">
            <a:spAutoFit/>
          </a:bodyPr>
          <a:lstStyle/>
          <a:p>
            <a:r>
              <a:rPr lang="en-US" dirty="0"/>
              <a:t>Planning, doing, evaluating, organizing, inhibiting</a:t>
            </a:r>
          </a:p>
        </p:txBody>
      </p:sp>
      <p:sp>
        <p:nvSpPr>
          <p:cNvPr id="10" name="TextBox 9">
            <a:extLst>
              <a:ext uri="{FF2B5EF4-FFF2-40B4-BE49-F238E27FC236}">
                <a16:creationId xmlns:a16="http://schemas.microsoft.com/office/drawing/2014/main" id="{51C42C4E-26F2-4658-B488-82721AAF3519}"/>
              </a:ext>
            </a:extLst>
          </p:cNvPr>
          <p:cNvSpPr txBox="1"/>
          <p:nvPr/>
        </p:nvSpPr>
        <p:spPr>
          <a:xfrm>
            <a:off x="7733790" y="1126236"/>
            <a:ext cx="3454319" cy="923330"/>
          </a:xfrm>
          <a:prstGeom prst="rect">
            <a:avLst/>
          </a:prstGeom>
          <a:noFill/>
        </p:spPr>
        <p:txBody>
          <a:bodyPr wrap="square" rtlCol="0">
            <a:spAutoFit/>
          </a:bodyPr>
          <a:lstStyle/>
          <a:p>
            <a:r>
              <a:rPr lang="en-US" dirty="0"/>
              <a:t>Integrating sensory information, knowledge of numbers and their relations,  visual spatial processing</a:t>
            </a:r>
          </a:p>
        </p:txBody>
      </p:sp>
      <p:sp>
        <p:nvSpPr>
          <p:cNvPr id="12" name="TextBox 11">
            <a:extLst>
              <a:ext uri="{FF2B5EF4-FFF2-40B4-BE49-F238E27FC236}">
                <a16:creationId xmlns:a16="http://schemas.microsoft.com/office/drawing/2014/main" id="{D11F5EDF-7DAE-44AC-9C91-3222E7B5C45F}"/>
              </a:ext>
            </a:extLst>
          </p:cNvPr>
          <p:cNvSpPr txBox="1"/>
          <p:nvPr/>
        </p:nvSpPr>
        <p:spPr>
          <a:xfrm>
            <a:off x="9239836" y="3657198"/>
            <a:ext cx="1746184" cy="369332"/>
          </a:xfrm>
          <a:prstGeom prst="rect">
            <a:avLst/>
          </a:prstGeom>
          <a:noFill/>
        </p:spPr>
        <p:txBody>
          <a:bodyPr wrap="none" rtlCol="0">
            <a:spAutoFit/>
          </a:bodyPr>
          <a:lstStyle/>
          <a:p>
            <a:r>
              <a:rPr lang="en-US" dirty="0"/>
              <a:t>Visual processing</a:t>
            </a:r>
          </a:p>
        </p:txBody>
      </p:sp>
      <p:sp>
        <p:nvSpPr>
          <p:cNvPr id="13" name="TextBox 12">
            <a:extLst>
              <a:ext uri="{FF2B5EF4-FFF2-40B4-BE49-F238E27FC236}">
                <a16:creationId xmlns:a16="http://schemas.microsoft.com/office/drawing/2014/main" id="{7FB8218A-CB49-473B-B224-E36E54752985}"/>
              </a:ext>
            </a:extLst>
          </p:cNvPr>
          <p:cNvSpPr txBox="1"/>
          <p:nvPr/>
        </p:nvSpPr>
        <p:spPr>
          <a:xfrm>
            <a:off x="9841269" y="4645662"/>
            <a:ext cx="2281473" cy="646331"/>
          </a:xfrm>
          <a:prstGeom prst="rect">
            <a:avLst/>
          </a:prstGeom>
          <a:noFill/>
        </p:spPr>
        <p:txBody>
          <a:bodyPr wrap="square" rtlCol="0">
            <a:spAutoFit/>
          </a:bodyPr>
          <a:lstStyle/>
          <a:p>
            <a:r>
              <a:rPr lang="en-US" dirty="0"/>
              <a:t>Movement, balance, attention</a:t>
            </a:r>
          </a:p>
        </p:txBody>
      </p:sp>
      <p:sp>
        <p:nvSpPr>
          <p:cNvPr id="14" name="TextBox 13">
            <a:extLst>
              <a:ext uri="{FF2B5EF4-FFF2-40B4-BE49-F238E27FC236}">
                <a16:creationId xmlns:a16="http://schemas.microsoft.com/office/drawing/2014/main" id="{0BDC12A1-E924-4328-B479-E9E6AC3AC827}"/>
              </a:ext>
            </a:extLst>
          </p:cNvPr>
          <p:cNvSpPr txBox="1"/>
          <p:nvPr/>
        </p:nvSpPr>
        <p:spPr>
          <a:xfrm>
            <a:off x="7905349" y="5727272"/>
            <a:ext cx="3649211" cy="646331"/>
          </a:xfrm>
          <a:prstGeom prst="rect">
            <a:avLst/>
          </a:prstGeom>
          <a:noFill/>
        </p:spPr>
        <p:txBody>
          <a:bodyPr wrap="square" rtlCol="0">
            <a:spAutoFit/>
          </a:bodyPr>
          <a:lstStyle/>
          <a:p>
            <a:r>
              <a:rPr lang="en-US" dirty="0"/>
              <a:t>Heart rate, blood pressure, alertness breathing, swallowing, digestion</a:t>
            </a:r>
          </a:p>
        </p:txBody>
      </p:sp>
      <p:sp>
        <p:nvSpPr>
          <p:cNvPr id="17" name="Rectangle 16"/>
          <p:cNvSpPr/>
          <p:nvPr/>
        </p:nvSpPr>
        <p:spPr>
          <a:xfrm>
            <a:off x="2340837" y="5665457"/>
            <a:ext cx="3203559" cy="646331"/>
          </a:xfrm>
          <a:prstGeom prst="rect">
            <a:avLst/>
          </a:prstGeom>
        </p:spPr>
        <p:txBody>
          <a:bodyPr wrap="square">
            <a:spAutoFit/>
          </a:bodyPr>
          <a:lstStyle/>
          <a:p>
            <a:r>
              <a:rPr lang="en-US" dirty="0"/>
              <a:t>Language, speech, memory, emotion, facial recognition                                       </a:t>
            </a:r>
          </a:p>
        </p:txBody>
      </p:sp>
      <p:sp>
        <p:nvSpPr>
          <p:cNvPr id="15" name="TextBox 14">
            <a:extLst>
              <a:ext uri="{FF2B5EF4-FFF2-40B4-BE49-F238E27FC236}">
                <a16:creationId xmlns:a16="http://schemas.microsoft.com/office/drawing/2014/main" id="{97BD6D27-242B-06ED-1B75-7695D8B424A5}"/>
              </a:ext>
            </a:extLst>
          </p:cNvPr>
          <p:cNvSpPr txBox="1"/>
          <p:nvPr/>
        </p:nvSpPr>
        <p:spPr>
          <a:xfrm>
            <a:off x="4300396" y="241351"/>
            <a:ext cx="3853004" cy="461665"/>
          </a:xfrm>
          <a:prstGeom prst="rect">
            <a:avLst/>
          </a:prstGeom>
          <a:noFill/>
        </p:spPr>
        <p:txBody>
          <a:bodyPr wrap="square" rtlCol="0">
            <a:spAutoFit/>
          </a:bodyPr>
          <a:lstStyle/>
          <a:p>
            <a:r>
              <a:rPr lang="en-US" sz="2400" dirty="0"/>
              <a:t>Every brain injury is unique</a:t>
            </a:r>
            <a:r>
              <a:rPr lang="en-US" dirty="0"/>
              <a:t>.</a:t>
            </a:r>
          </a:p>
        </p:txBody>
      </p:sp>
      <p:sp>
        <p:nvSpPr>
          <p:cNvPr id="16" name="Date Placeholder 15">
            <a:extLst>
              <a:ext uri="{FF2B5EF4-FFF2-40B4-BE49-F238E27FC236}">
                <a16:creationId xmlns:a16="http://schemas.microsoft.com/office/drawing/2014/main" id="{5A478277-69E7-94EA-5A87-9D5F26956D27}"/>
              </a:ext>
            </a:extLst>
          </p:cNvPr>
          <p:cNvSpPr>
            <a:spLocks noGrp="1"/>
          </p:cNvSpPr>
          <p:nvPr>
            <p:ph type="dt" sz="half" idx="10"/>
          </p:nvPr>
        </p:nvSpPr>
        <p:spPr/>
        <p:txBody>
          <a:bodyPr/>
          <a:lstStyle/>
          <a:p>
            <a:r>
              <a:rPr lang="en-US"/>
              <a:t>6/10/2023</a:t>
            </a:r>
          </a:p>
        </p:txBody>
      </p:sp>
      <p:sp>
        <p:nvSpPr>
          <p:cNvPr id="18" name="Footer Placeholder 17">
            <a:extLst>
              <a:ext uri="{FF2B5EF4-FFF2-40B4-BE49-F238E27FC236}">
                <a16:creationId xmlns:a16="http://schemas.microsoft.com/office/drawing/2014/main" id="{96404AC7-69B8-B728-4100-875982CC7310}"/>
              </a:ext>
            </a:extLst>
          </p:cNvPr>
          <p:cNvSpPr>
            <a:spLocks noGrp="1"/>
          </p:cNvSpPr>
          <p:nvPr>
            <p:ph type="ftr" sz="quarter" idx="11"/>
          </p:nvPr>
        </p:nvSpPr>
        <p:spPr/>
        <p:txBody>
          <a:bodyPr/>
          <a:lstStyle/>
          <a:p>
            <a:r>
              <a:rPr lang="en-US"/>
              <a:t>www.braininjurynm.org</a:t>
            </a:r>
          </a:p>
        </p:txBody>
      </p:sp>
      <p:sp>
        <p:nvSpPr>
          <p:cNvPr id="19" name="Slide Number Placeholder 18">
            <a:extLst>
              <a:ext uri="{FF2B5EF4-FFF2-40B4-BE49-F238E27FC236}">
                <a16:creationId xmlns:a16="http://schemas.microsoft.com/office/drawing/2014/main" id="{E003B503-218C-02A5-5E51-02D65917CAC4}"/>
              </a:ext>
            </a:extLst>
          </p:cNvPr>
          <p:cNvSpPr>
            <a:spLocks noGrp="1"/>
          </p:cNvSpPr>
          <p:nvPr>
            <p:ph type="sldNum" sz="quarter" idx="12"/>
          </p:nvPr>
        </p:nvSpPr>
        <p:spPr/>
        <p:txBody>
          <a:bodyPr/>
          <a:lstStyle/>
          <a:p>
            <a:fld id="{D530F0E9-51BC-4114-A71D-EE32294F3D21}" type="slidenum">
              <a:rPr lang="en-US" smtClean="0"/>
              <a:t>5</a:t>
            </a:fld>
            <a:endParaRPr lang="en-US"/>
          </a:p>
        </p:txBody>
      </p:sp>
    </p:spTree>
    <p:extLst>
      <p:ext uri="{BB962C8B-B14F-4D97-AF65-F5344CB8AC3E}">
        <p14:creationId xmlns:p14="http://schemas.microsoft.com/office/powerpoint/2010/main" val="1751585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CA267-E8B3-4CB4-976B-3231BB2A638E}"/>
              </a:ext>
            </a:extLst>
          </p:cNvPr>
          <p:cNvSpPr>
            <a:spLocks noGrp="1"/>
          </p:cNvSpPr>
          <p:nvPr>
            <p:ph type="title"/>
          </p:nvPr>
        </p:nvSpPr>
        <p:spPr>
          <a:xfrm>
            <a:off x="685801" y="609601"/>
            <a:ext cx="10658474" cy="858472"/>
          </a:xfrm>
        </p:spPr>
        <p:txBody>
          <a:bodyPr>
            <a:normAutofit fontScale="90000"/>
          </a:bodyPr>
          <a:lstStyle/>
          <a:p>
            <a:r>
              <a:rPr lang="en-US" sz="4000" dirty="0"/>
              <a:t>Non-Pharmacologic Management of Sleep Disorders</a:t>
            </a:r>
          </a:p>
        </p:txBody>
      </p:sp>
      <p:sp>
        <p:nvSpPr>
          <p:cNvPr id="3" name="Content Placeholder 2">
            <a:extLst>
              <a:ext uri="{FF2B5EF4-FFF2-40B4-BE49-F238E27FC236}">
                <a16:creationId xmlns:a16="http://schemas.microsoft.com/office/drawing/2014/main" id="{E7203568-94E8-404C-A1EA-B234B8B0027E}"/>
              </a:ext>
            </a:extLst>
          </p:cNvPr>
          <p:cNvSpPr>
            <a:spLocks noGrp="1"/>
          </p:cNvSpPr>
          <p:nvPr>
            <p:ph sz="half" idx="1"/>
          </p:nvPr>
        </p:nvSpPr>
        <p:spPr>
          <a:xfrm>
            <a:off x="685801" y="1735220"/>
            <a:ext cx="4995334" cy="4353983"/>
          </a:xfrm>
        </p:spPr>
        <p:txBody>
          <a:bodyPr>
            <a:normAutofit/>
          </a:bodyPr>
          <a:lstStyle/>
          <a:p>
            <a:r>
              <a:rPr lang="en-US" sz="2600" dirty="0"/>
              <a:t>Sleep Hygiene:</a:t>
            </a:r>
          </a:p>
          <a:p>
            <a:pPr lvl="1"/>
            <a:r>
              <a:rPr lang="en-US" sz="2400" dirty="0"/>
              <a:t>Sleep homeostatic factors (exercise)</a:t>
            </a:r>
          </a:p>
          <a:p>
            <a:pPr lvl="1"/>
            <a:r>
              <a:rPr lang="en-US" sz="2400" dirty="0"/>
              <a:t>Circadian factors</a:t>
            </a:r>
          </a:p>
          <a:p>
            <a:pPr lvl="1"/>
            <a:r>
              <a:rPr lang="en-US" sz="2400" dirty="0"/>
              <a:t>Medication/drug effects</a:t>
            </a:r>
          </a:p>
          <a:p>
            <a:pPr lvl="1"/>
            <a:r>
              <a:rPr lang="en-US" sz="2400" dirty="0"/>
              <a:t>Arousal in sleep setting</a:t>
            </a:r>
          </a:p>
          <a:p>
            <a:r>
              <a:rPr lang="en-US" sz="2600" dirty="0"/>
              <a:t>Behavioral Strategies (CBT)</a:t>
            </a:r>
          </a:p>
          <a:p>
            <a:r>
              <a:rPr lang="en-US" sz="2600" dirty="0"/>
              <a:t>Light Therapy: blue light (during day) increases wakefulness</a:t>
            </a:r>
          </a:p>
          <a:p>
            <a:r>
              <a:rPr lang="en-US" sz="2600" dirty="0"/>
              <a:t>OMT</a:t>
            </a:r>
          </a:p>
          <a:p>
            <a:endParaRPr lang="en-US" dirty="0"/>
          </a:p>
        </p:txBody>
      </p:sp>
      <p:sp>
        <p:nvSpPr>
          <p:cNvPr id="4" name="Content Placeholder 3">
            <a:extLst>
              <a:ext uri="{FF2B5EF4-FFF2-40B4-BE49-F238E27FC236}">
                <a16:creationId xmlns:a16="http://schemas.microsoft.com/office/drawing/2014/main" id="{FE348C4C-7446-4AF7-B155-2B643C2F46BA}"/>
              </a:ext>
            </a:extLst>
          </p:cNvPr>
          <p:cNvSpPr>
            <a:spLocks noGrp="1"/>
          </p:cNvSpPr>
          <p:nvPr>
            <p:ph sz="half" idx="2"/>
          </p:nvPr>
        </p:nvSpPr>
        <p:spPr>
          <a:xfrm>
            <a:off x="5840945" y="1619251"/>
            <a:ext cx="4995332" cy="5019674"/>
          </a:xfrm>
        </p:spPr>
        <p:txBody>
          <a:bodyPr>
            <a:noAutofit/>
          </a:bodyPr>
          <a:lstStyle/>
          <a:p>
            <a:r>
              <a:rPr lang="en-US" sz="2400" dirty="0"/>
              <a:t>Acupuncture</a:t>
            </a:r>
          </a:p>
          <a:p>
            <a:r>
              <a:rPr lang="en-US" sz="2400" dirty="0"/>
              <a:t>Mindfulness meditation</a:t>
            </a:r>
          </a:p>
          <a:p>
            <a:r>
              <a:rPr lang="en-US" sz="2400" dirty="0"/>
              <a:t>Diet: </a:t>
            </a:r>
          </a:p>
          <a:p>
            <a:pPr lvl="1"/>
            <a:r>
              <a:rPr lang="en-US" sz="2400" dirty="0"/>
              <a:t>Branched chain amino acids – Orexin</a:t>
            </a:r>
          </a:p>
          <a:p>
            <a:pPr lvl="1"/>
            <a:r>
              <a:rPr lang="en-US" sz="2400" dirty="0"/>
              <a:t>Tryptophan and carbohydrates – serotonin</a:t>
            </a:r>
          </a:p>
          <a:p>
            <a:r>
              <a:rPr lang="en-US" sz="2400" dirty="0"/>
              <a:t>Possibly Melatonin</a:t>
            </a:r>
          </a:p>
          <a:p>
            <a:r>
              <a:rPr lang="en-US" sz="2400" dirty="0"/>
              <a:t>Herbs: Valerian and others</a:t>
            </a:r>
          </a:p>
          <a:p>
            <a:pPr lvl="1"/>
            <a:r>
              <a:rPr lang="en-US" sz="2400" dirty="0"/>
              <a:t>Marijuana</a:t>
            </a:r>
          </a:p>
        </p:txBody>
      </p:sp>
      <p:sp>
        <p:nvSpPr>
          <p:cNvPr id="5" name="Date Placeholder 4">
            <a:extLst>
              <a:ext uri="{FF2B5EF4-FFF2-40B4-BE49-F238E27FC236}">
                <a16:creationId xmlns:a16="http://schemas.microsoft.com/office/drawing/2014/main" id="{05468CAF-19FB-7FF4-B05D-BEE9D58C0607}"/>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18F3BDBD-F4EA-DA1B-329C-D163B6F6B6C9}"/>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39C09853-6581-07FF-425F-93CA57C49B69}"/>
              </a:ext>
            </a:extLst>
          </p:cNvPr>
          <p:cNvSpPr>
            <a:spLocks noGrp="1"/>
          </p:cNvSpPr>
          <p:nvPr>
            <p:ph type="sldNum" sz="quarter" idx="12"/>
          </p:nvPr>
        </p:nvSpPr>
        <p:spPr/>
        <p:txBody>
          <a:bodyPr/>
          <a:lstStyle/>
          <a:p>
            <a:fld id="{D530F0E9-51BC-4114-A71D-EE32294F3D21}" type="slidenum">
              <a:rPr lang="en-US" smtClean="0"/>
              <a:t>50</a:t>
            </a:fld>
            <a:endParaRPr lang="en-US"/>
          </a:p>
        </p:txBody>
      </p:sp>
    </p:spTree>
    <p:extLst>
      <p:ext uri="{BB962C8B-B14F-4D97-AF65-F5344CB8AC3E}">
        <p14:creationId xmlns:p14="http://schemas.microsoft.com/office/powerpoint/2010/main" val="3694261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B1ED-A39F-4BCC-A996-FDC5EA16A36C}"/>
              </a:ext>
            </a:extLst>
          </p:cNvPr>
          <p:cNvSpPr>
            <a:spLocks noGrp="1"/>
          </p:cNvSpPr>
          <p:nvPr>
            <p:ph type="title"/>
          </p:nvPr>
        </p:nvSpPr>
        <p:spPr>
          <a:xfrm>
            <a:off x="685801" y="609601"/>
            <a:ext cx="10639424" cy="1162050"/>
          </a:xfrm>
        </p:spPr>
        <p:txBody>
          <a:bodyPr>
            <a:normAutofit fontScale="90000"/>
          </a:bodyPr>
          <a:lstStyle/>
          <a:p>
            <a:r>
              <a:rPr lang="en-US" dirty="0"/>
              <a:t>Pharmacologic Management of Sleep Disorders</a:t>
            </a:r>
          </a:p>
        </p:txBody>
      </p:sp>
      <p:sp>
        <p:nvSpPr>
          <p:cNvPr id="3" name="Content Placeholder 2">
            <a:extLst>
              <a:ext uri="{FF2B5EF4-FFF2-40B4-BE49-F238E27FC236}">
                <a16:creationId xmlns:a16="http://schemas.microsoft.com/office/drawing/2014/main" id="{FFEA0974-E06E-45F4-8715-61A12EA0161A}"/>
              </a:ext>
            </a:extLst>
          </p:cNvPr>
          <p:cNvSpPr>
            <a:spLocks noGrp="1"/>
          </p:cNvSpPr>
          <p:nvPr>
            <p:ph idx="1"/>
          </p:nvPr>
        </p:nvSpPr>
        <p:spPr>
          <a:xfrm>
            <a:off x="685801" y="1857375"/>
            <a:ext cx="10131425" cy="4752975"/>
          </a:xfrm>
        </p:spPr>
        <p:txBody>
          <a:bodyPr>
            <a:normAutofit/>
          </a:bodyPr>
          <a:lstStyle/>
          <a:p>
            <a:r>
              <a:rPr lang="en-US" sz="2400" dirty="0"/>
              <a:t>Low dose Trazodone </a:t>
            </a:r>
          </a:p>
          <a:p>
            <a:r>
              <a:rPr lang="en-US" sz="2400" dirty="0"/>
              <a:t>Prazosin: if nightmares and PTSD</a:t>
            </a:r>
          </a:p>
          <a:p>
            <a:r>
              <a:rPr lang="en-US" sz="2400" dirty="0"/>
              <a:t>Mirtazapine</a:t>
            </a:r>
          </a:p>
          <a:p>
            <a:r>
              <a:rPr lang="en-US" sz="2400" dirty="0"/>
              <a:t>TCA’s, reasonable in concussion but not first line, avoid with more severe brain injuries because of anticholinergic effects on cognition, etc. </a:t>
            </a:r>
          </a:p>
          <a:p>
            <a:pPr lvl="1"/>
            <a:r>
              <a:rPr lang="en-US" sz="2400" dirty="0"/>
              <a:t>Doxepin</a:t>
            </a:r>
          </a:p>
          <a:p>
            <a:pPr lvl="1"/>
            <a:r>
              <a:rPr lang="en-US" sz="2400" dirty="0">
                <a:effectLst/>
              </a:rPr>
              <a:t>Amitriptyline</a:t>
            </a:r>
          </a:p>
          <a:p>
            <a:r>
              <a:rPr lang="en-US" sz="2400" dirty="0">
                <a:effectLst/>
              </a:rPr>
              <a:t>Avoid Benzodiazepines</a:t>
            </a:r>
          </a:p>
          <a:p>
            <a:pPr lvl="1"/>
            <a:r>
              <a:rPr lang="en-US" sz="2400" dirty="0">
                <a:effectLst/>
              </a:rPr>
              <a:t>Non-benzo Zopiclone and </a:t>
            </a:r>
            <a:r>
              <a:rPr lang="en-US" sz="2400" dirty="0" err="1">
                <a:effectLst/>
              </a:rPr>
              <a:t>Exzopiclone</a:t>
            </a:r>
            <a:r>
              <a:rPr lang="en-US" sz="2400" dirty="0">
                <a:effectLst/>
              </a:rPr>
              <a:t> short term</a:t>
            </a:r>
          </a:p>
          <a:p>
            <a:r>
              <a:rPr lang="en-US" sz="2400" dirty="0" err="1">
                <a:effectLst/>
              </a:rPr>
              <a:t>Neurostimulants</a:t>
            </a:r>
            <a:r>
              <a:rPr lang="en-US" sz="2400" dirty="0">
                <a:effectLst/>
              </a:rPr>
              <a:t> as needed to promote daytime arousal, such as Modafinil </a:t>
            </a:r>
          </a:p>
          <a:p>
            <a:endParaRPr lang="en-US" dirty="0"/>
          </a:p>
        </p:txBody>
      </p:sp>
      <p:sp>
        <p:nvSpPr>
          <p:cNvPr id="4" name="Date Placeholder 3">
            <a:extLst>
              <a:ext uri="{FF2B5EF4-FFF2-40B4-BE49-F238E27FC236}">
                <a16:creationId xmlns:a16="http://schemas.microsoft.com/office/drawing/2014/main" id="{816FB87B-44B6-2DDF-51B5-6533D762F1CB}"/>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5492C821-32CE-B1E0-D74F-9157EE9805FF}"/>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F8E8498A-8680-4E7B-6130-319B8689F039}"/>
              </a:ext>
            </a:extLst>
          </p:cNvPr>
          <p:cNvSpPr>
            <a:spLocks noGrp="1"/>
          </p:cNvSpPr>
          <p:nvPr>
            <p:ph type="sldNum" sz="quarter" idx="12"/>
          </p:nvPr>
        </p:nvSpPr>
        <p:spPr/>
        <p:txBody>
          <a:bodyPr/>
          <a:lstStyle/>
          <a:p>
            <a:fld id="{D530F0E9-51BC-4114-A71D-EE32294F3D21}" type="slidenum">
              <a:rPr lang="en-US" smtClean="0"/>
              <a:t>51</a:t>
            </a:fld>
            <a:endParaRPr lang="en-US"/>
          </a:p>
        </p:txBody>
      </p:sp>
    </p:spTree>
    <p:extLst>
      <p:ext uri="{BB962C8B-B14F-4D97-AF65-F5344CB8AC3E}">
        <p14:creationId xmlns:p14="http://schemas.microsoft.com/office/powerpoint/2010/main" val="3367503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289F-177F-4724-ABEC-05C53A56EB60}"/>
              </a:ext>
            </a:extLst>
          </p:cNvPr>
          <p:cNvSpPr>
            <a:spLocks noGrp="1"/>
          </p:cNvSpPr>
          <p:nvPr>
            <p:ph type="title"/>
          </p:nvPr>
        </p:nvSpPr>
        <p:spPr/>
        <p:txBody>
          <a:bodyPr/>
          <a:lstStyle/>
          <a:p>
            <a:r>
              <a:rPr lang="en-US" dirty="0"/>
              <a:t>Dizziness/Dysequilibrium</a:t>
            </a:r>
          </a:p>
        </p:txBody>
      </p:sp>
      <p:sp>
        <p:nvSpPr>
          <p:cNvPr id="3" name="Content Placeholder 2">
            <a:extLst>
              <a:ext uri="{FF2B5EF4-FFF2-40B4-BE49-F238E27FC236}">
                <a16:creationId xmlns:a16="http://schemas.microsoft.com/office/drawing/2014/main" id="{728A07A8-ABD0-4583-8330-301526714D36}"/>
              </a:ext>
            </a:extLst>
          </p:cNvPr>
          <p:cNvSpPr>
            <a:spLocks noGrp="1"/>
          </p:cNvSpPr>
          <p:nvPr>
            <p:ph idx="1"/>
          </p:nvPr>
        </p:nvSpPr>
        <p:spPr>
          <a:xfrm>
            <a:off x="685801" y="2142067"/>
            <a:ext cx="10131425" cy="4487333"/>
          </a:xfrm>
        </p:spPr>
        <p:txBody>
          <a:bodyPr>
            <a:noAutofit/>
          </a:bodyPr>
          <a:lstStyle/>
          <a:p>
            <a:r>
              <a:rPr lang="en-US" sz="2400" dirty="0"/>
              <a:t>May be central or due to “concussion” to labarynthian systems</a:t>
            </a:r>
          </a:p>
          <a:p>
            <a:r>
              <a:rPr lang="en-US" sz="2400" dirty="0"/>
              <a:t>Reported to occur in 23% to 81% of cases in the first days after injury</a:t>
            </a:r>
          </a:p>
          <a:p>
            <a:r>
              <a:rPr lang="en-US" sz="2400" dirty="0"/>
              <a:t>Estimates of the prevalence of persistent dizziness after mild TBI vary widely from 1.2% at 6 months to 32.5% at 5 years.</a:t>
            </a:r>
            <a:r>
              <a:rPr lang="en-US" sz="2400" baseline="30000" dirty="0"/>
              <a:t>5–</a:t>
            </a:r>
            <a:endParaRPr lang="en-US" sz="2400" dirty="0"/>
          </a:p>
          <a:p>
            <a:pPr lvl="1"/>
            <a:r>
              <a:rPr lang="en-US" sz="2400" dirty="0"/>
              <a:t>Usually dissipates in 3 months</a:t>
            </a:r>
          </a:p>
          <a:p>
            <a:pPr lvl="1"/>
            <a:r>
              <a:rPr lang="en-US" dirty="0"/>
              <a:t>Vestibular therapy shortens time to resolution</a:t>
            </a:r>
            <a:endParaRPr lang="en-US" sz="2400" dirty="0"/>
          </a:p>
          <a:p>
            <a:r>
              <a:rPr lang="en-US" sz="2400" dirty="0"/>
              <a:t>Persistent complaints warrant treatment</a:t>
            </a:r>
          </a:p>
          <a:p>
            <a:pPr lvl="1"/>
            <a:r>
              <a:rPr lang="en-US" sz="2400" dirty="0"/>
              <a:t>Medication</a:t>
            </a:r>
          </a:p>
          <a:p>
            <a:pPr lvl="1"/>
            <a:r>
              <a:rPr lang="en-US" sz="2400" dirty="0"/>
              <a:t>Physical therapy techniques</a:t>
            </a:r>
          </a:p>
          <a:p>
            <a:pPr lvl="1"/>
            <a:r>
              <a:rPr lang="en-US" sz="2400" dirty="0"/>
              <a:t>Rarely surgery</a:t>
            </a:r>
          </a:p>
        </p:txBody>
      </p:sp>
      <p:sp>
        <p:nvSpPr>
          <p:cNvPr id="4" name="Date Placeholder 3">
            <a:extLst>
              <a:ext uri="{FF2B5EF4-FFF2-40B4-BE49-F238E27FC236}">
                <a16:creationId xmlns:a16="http://schemas.microsoft.com/office/drawing/2014/main" id="{3160B007-90D2-74FC-B68C-1D3DB24606A8}"/>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AA41A31D-CD3A-7816-EC65-DBE3BEF9B5F9}"/>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4DF73980-4D16-C49F-3A7F-D7A56D64AE37}"/>
              </a:ext>
            </a:extLst>
          </p:cNvPr>
          <p:cNvSpPr>
            <a:spLocks noGrp="1"/>
          </p:cNvSpPr>
          <p:nvPr>
            <p:ph type="sldNum" sz="quarter" idx="12"/>
          </p:nvPr>
        </p:nvSpPr>
        <p:spPr/>
        <p:txBody>
          <a:bodyPr/>
          <a:lstStyle/>
          <a:p>
            <a:fld id="{D530F0E9-51BC-4114-A71D-EE32294F3D21}" type="slidenum">
              <a:rPr lang="en-US" smtClean="0"/>
              <a:t>52</a:t>
            </a:fld>
            <a:endParaRPr lang="en-US"/>
          </a:p>
        </p:txBody>
      </p:sp>
    </p:spTree>
    <p:extLst>
      <p:ext uri="{BB962C8B-B14F-4D97-AF65-F5344CB8AC3E}">
        <p14:creationId xmlns:p14="http://schemas.microsoft.com/office/powerpoint/2010/main" val="505959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55EE62D-2E07-46C9-B8FF-1D65EDAA9630}"/>
              </a:ext>
            </a:extLst>
          </p:cNvPr>
          <p:cNvSpPr>
            <a:spLocks noGrp="1" noChangeArrowheads="1"/>
          </p:cNvSpPr>
          <p:nvPr>
            <p:ph type="title"/>
          </p:nvPr>
        </p:nvSpPr>
        <p:spPr/>
        <p:txBody>
          <a:bodyPr/>
          <a:lstStyle/>
          <a:p>
            <a:r>
              <a:rPr lang="en-US" altLang="en-US" sz="3600" dirty="0"/>
              <a:t>Evaluation of Post-Concussive Dizziness with Focal Neurologic Deficits</a:t>
            </a:r>
          </a:p>
        </p:txBody>
      </p:sp>
      <p:sp>
        <p:nvSpPr>
          <p:cNvPr id="22531" name="Rectangle 3">
            <a:extLst>
              <a:ext uri="{FF2B5EF4-FFF2-40B4-BE49-F238E27FC236}">
                <a16:creationId xmlns:a16="http://schemas.microsoft.com/office/drawing/2014/main" id="{0FE134E1-73CB-46A6-874E-5AB4361BCC2C}"/>
              </a:ext>
            </a:extLst>
          </p:cNvPr>
          <p:cNvSpPr>
            <a:spLocks noGrp="1" noChangeArrowheads="1"/>
          </p:cNvSpPr>
          <p:nvPr>
            <p:ph idx="1"/>
          </p:nvPr>
        </p:nvSpPr>
        <p:spPr/>
        <p:txBody>
          <a:bodyPr>
            <a:normAutofit/>
          </a:bodyPr>
          <a:lstStyle/>
          <a:p>
            <a:r>
              <a:rPr lang="en-US" altLang="en-US" sz="2800" dirty="0"/>
              <a:t>Neuro-otology consult</a:t>
            </a:r>
          </a:p>
          <a:p>
            <a:r>
              <a:rPr lang="en-US" altLang="en-US" sz="2800" dirty="0"/>
              <a:t>Imaging</a:t>
            </a:r>
          </a:p>
          <a:p>
            <a:r>
              <a:rPr lang="en-US" altLang="en-US" sz="2800" dirty="0"/>
              <a:t>Electronystagmography (ENG)</a:t>
            </a:r>
          </a:p>
          <a:p>
            <a:r>
              <a:rPr lang="en-US" altLang="en-US" sz="2800" dirty="0"/>
              <a:t>Caloric/rotary testing</a:t>
            </a:r>
          </a:p>
          <a:p>
            <a:r>
              <a:rPr lang="en-US" altLang="en-US" sz="2800" dirty="0" err="1"/>
              <a:t>Posturography</a:t>
            </a:r>
            <a:endParaRPr lang="en-US" altLang="en-US" sz="2800" dirty="0"/>
          </a:p>
        </p:txBody>
      </p:sp>
      <p:sp>
        <p:nvSpPr>
          <p:cNvPr id="2" name="Date Placeholder 1">
            <a:extLst>
              <a:ext uri="{FF2B5EF4-FFF2-40B4-BE49-F238E27FC236}">
                <a16:creationId xmlns:a16="http://schemas.microsoft.com/office/drawing/2014/main" id="{773B0868-8B14-5C65-8407-CD283E1C18ED}"/>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AB2C512E-06EF-759E-17D3-00A7ADC87620}"/>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3A2AE49C-0311-81FE-B119-C3F036ABB8C0}"/>
              </a:ext>
            </a:extLst>
          </p:cNvPr>
          <p:cNvSpPr>
            <a:spLocks noGrp="1"/>
          </p:cNvSpPr>
          <p:nvPr>
            <p:ph type="sldNum" sz="quarter" idx="12"/>
          </p:nvPr>
        </p:nvSpPr>
        <p:spPr/>
        <p:txBody>
          <a:bodyPr/>
          <a:lstStyle/>
          <a:p>
            <a:fld id="{D530F0E9-51BC-4114-A71D-EE32294F3D21}" type="slidenum">
              <a:rPr lang="en-US" smtClean="0"/>
              <a:t>53</a:t>
            </a:fld>
            <a:endParaRPr lang="en-US"/>
          </a:p>
        </p:txBody>
      </p:sp>
    </p:spTree>
    <p:extLst>
      <p:ext uri="{BB962C8B-B14F-4D97-AF65-F5344CB8AC3E}">
        <p14:creationId xmlns:p14="http://schemas.microsoft.com/office/powerpoint/2010/main" val="23253145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D249210-41CA-40B5-B336-33EBCE916837}"/>
              </a:ext>
            </a:extLst>
          </p:cNvPr>
          <p:cNvSpPr>
            <a:spLocks noGrp="1" noChangeArrowheads="1"/>
          </p:cNvSpPr>
          <p:nvPr>
            <p:ph type="title"/>
          </p:nvPr>
        </p:nvSpPr>
        <p:spPr/>
        <p:txBody>
          <a:bodyPr/>
          <a:lstStyle/>
          <a:p>
            <a:r>
              <a:rPr lang="en-US" altLang="en-US" dirty="0"/>
              <a:t>Treatment of Post-concussive Dizziness</a:t>
            </a:r>
          </a:p>
        </p:txBody>
      </p:sp>
      <p:sp>
        <p:nvSpPr>
          <p:cNvPr id="26627" name="Rectangle 3">
            <a:extLst>
              <a:ext uri="{FF2B5EF4-FFF2-40B4-BE49-F238E27FC236}">
                <a16:creationId xmlns:a16="http://schemas.microsoft.com/office/drawing/2014/main" id="{E6A62BC8-561F-43D6-A78C-ECA41645EDF8}"/>
              </a:ext>
            </a:extLst>
          </p:cNvPr>
          <p:cNvSpPr>
            <a:spLocks noGrp="1" noChangeArrowheads="1"/>
          </p:cNvSpPr>
          <p:nvPr>
            <p:ph idx="1"/>
          </p:nvPr>
        </p:nvSpPr>
        <p:spPr>
          <a:xfrm>
            <a:off x="685801" y="2142067"/>
            <a:ext cx="10131425" cy="4106333"/>
          </a:xfrm>
        </p:spPr>
        <p:txBody>
          <a:bodyPr>
            <a:noAutofit/>
          </a:bodyPr>
          <a:lstStyle/>
          <a:p>
            <a:r>
              <a:rPr lang="en-US" altLang="en-US" sz="2800" dirty="0"/>
              <a:t>Physical Therapy</a:t>
            </a:r>
          </a:p>
          <a:p>
            <a:pPr lvl="1"/>
            <a:r>
              <a:rPr lang="en-US" altLang="en-US" sz="2800" dirty="0"/>
              <a:t>Habituation Exercises</a:t>
            </a:r>
          </a:p>
          <a:p>
            <a:pPr lvl="1"/>
            <a:r>
              <a:rPr lang="en-US" altLang="en-US" sz="2800" dirty="0"/>
              <a:t>“Liberatory” Exercises (BPPV)</a:t>
            </a:r>
          </a:p>
          <a:p>
            <a:pPr lvl="1"/>
            <a:r>
              <a:rPr lang="en-US" altLang="en-US" sz="2800" dirty="0"/>
              <a:t>Oculo-vestibular Exercises</a:t>
            </a:r>
          </a:p>
          <a:p>
            <a:r>
              <a:rPr lang="en-US" altLang="en-US" sz="2800" dirty="0"/>
              <a:t>Behavioral</a:t>
            </a:r>
          </a:p>
          <a:p>
            <a:r>
              <a:rPr lang="en-US" altLang="en-US" sz="2800" dirty="0"/>
              <a:t>Pharmacological</a:t>
            </a:r>
          </a:p>
          <a:p>
            <a:pPr marL="0" indent="0">
              <a:buNone/>
            </a:pPr>
            <a:endParaRPr lang="en-US" altLang="en-US" sz="2800" dirty="0"/>
          </a:p>
        </p:txBody>
      </p:sp>
      <p:sp>
        <p:nvSpPr>
          <p:cNvPr id="2" name="Date Placeholder 1">
            <a:extLst>
              <a:ext uri="{FF2B5EF4-FFF2-40B4-BE49-F238E27FC236}">
                <a16:creationId xmlns:a16="http://schemas.microsoft.com/office/drawing/2014/main" id="{A0F1301C-4AB7-08CE-6E8D-83D69B83CDE8}"/>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0AD724A4-BC84-865C-A823-826263F6959E}"/>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C304703B-2F03-601C-834E-196902740E22}"/>
              </a:ext>
            </a:extLst>
          </p:cNvPr>
          <p:cNvSpPr>
            <a:spLocks noGrp="1"/>
          </p:cNvSpPr>
          <p:nvPr>
            <p:ph type="sldNum" sz="quarter" idx="12"/>
          </p:nvPr>
        </p:nvSpPr>
        <p:spPr/>
        <p:txBody>
          <a:bodyPr/>
          <a:lstStyle/>
          <a:p>
            <a:fld id="{D530F0E9-51BC-4114-A71D-EE32294F3D21}" type="slidenum">
              <a:rPr lang="en-US" smtClean="0"/>
              <a:t>54</a:t>
            </a:fld>
            <a:endParaRPr lang="en-US"/>
          </a:p>
        </p:txBody>
      </p:sp>
    </p:spTree>
    <p:extLst>
      <p:ext uri="{BB962C8B-B14F-4D97-AF65-F5344CB8AC3E}">
        <p14:creationId xmlns:p14="http://schemas.microsoft.com/office/powerpoint/2010/main" val="907291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11D0882-94A7-4A65-ABAF-9B859F402997}"/>
              </a:ext>
            </a:extLst>
          </p:cNvPr>
          <p:cNvSpPr>
            <a:spLocks noGrp="1" noChangeArrowheads="1"/>
          </p:cNvSpPr>
          <p:nvPr>
            <p:ph type="title"/>
          </p:nvPr>
        </p:nvSpPr>
        <p:spPr>
          <a:xfrm>
            <a:off x="419101" y="365125"/>
            <a:ext cx="11325224" cy="1325563"/>
          </a:xfrm>
        </p:spPr>
        <p:txBody>
          <a:bodyPr>
            <a:normAutofit/>
          </a:bodyPr>
          <a:lstStyle/>
          <a:p>
            <a:r>
              <a:rPr lang="en-US" altLang="en-US" sz="3600" dirty="0"/>
              <a:t>Pharmacological Treatment of Post-Concussive Dizziness</a:t>
            </a:r>
          </a:p>
        </p:txBody>
      </p:sp>
      <p:sp>
        <p:nvSpPr>
          <p:cNvPr id="28675" name="Rectangle 3">
            <a:extLst>
              <a:ext uri="{FF2B5EF4-FFF2-40B4-BE49-F238E27FC236}">
                <a16:creationId xmlns:a16="http://schemas.microsoft.com/office/drawing/2014/main" id="{E3999A38-D28B-4712-ADB2-690784CD61D4}"/>
              </a:ext>
            </a:extLst>
          </p:cNvPr>
          <p:cNvSpPr>
            <a:spLocks noGrp="1" noChangeArrowheads="1"/>
          </p:cNvSpPr>
          <p:nvPr>
            <p:ph idx="1"/>
          </p:nvPr>
        </p:nvSpPr>
        <p:spPr>
          <a:xfrm>
            <a:off x="685801" y="2142067"/>
            <a:ext cx="10131425" cy="4106333"/>
          </a:xfrm>
        </p:spPr>
        <p:txBody>
          <a:bodyPr>
            <a:normAutofit/>
          </a:bodyPr>
          <a:lstStyle/>
          <a:p>
            <a:r>
              <a:rPr lang="en-US" altLang="en-US" sz="2800" dirty="0"/>
              <a:t>Meclizine (Antivert)</a:t>
            </a:r>
          </a:p>
          <a:p>
            <a:r>
              <a:rPr lang="en-US" altLang="en-US" dirty="0"/>
              <a:t>Antihistamines</a:t>
            </a:r>
          </a:p>
          <a:p>
            <a:pPr lvl="1"/>
            <a:r>
              <a:rPr lang="en-US" altLang="en-US" dirty="0"/>
              <a:t>Loratadine</a:t>
            </a:r>
          </a:p>
          <a:p>
            <a:r>
              <a:rPr lang="en-US" altLang="en-US" sz="2800" dirty="0"/>
              <a:t>Secondary options that have significant side effects and can delay recovery from concussion and dizziness</a:t>
            </a:r>
          </a:p>
          <a:p>
            <a:pPr lvl="1"/>
            <a:r>
              <a:rPr lang="en-US" altLang="en-US" dirty="0"/>
              <a:t>Scopolamine (anticholinergics)</a:t>
            </a:r>
          </a:p>
          <a:p>
            <a:pPr lvl="1"/>
            <a:r>
              <a:rPr lang="en-US" altLang="en-US" dirty="0"/>
              <a:t>Benzodiazepines</a:t>
            </a:r>
            <a:endParaRPr lang="en-US" altLang="en-US" sz="2800" dirty="0"/>
          </a:p>
          <a:p>
            <a:pPr>
              <a:buFontTx/>
              <a:buNone/>
            </a:pPr>
            <a:r>
              <a:rPr lang="en-US" altLang="en-US" sz="2800" b="1" i="1" dirty="0"/>
              <a:t>	</a:t>
            </a:r>
            <a:r>
              <a:rPr lang="en-US" altLang="en-US" sz="2400" dirty="0"/>
              <a:t>All may impede “natural” recovery and/or effectiveness of therapy</a:t>
            </a:r>
          </a:p>
        </p:txBody>
      </p:sp>
      <p:sp>
        <p:nvSpPr>
          <p:cNvPr id="2" name="Date Placeholder 1">
            <a:extLst>
              <a:ext uri="{FF2B5EF4-FFF2-40B4-BE49-F238E27FC236}">
                <a16:creationId xmlns:a16="http://schemas.microsoft.com/office/drawing/2014/main" id="{C1A507A2-AB6F-4F3A-3027-4E4DF18B7ABE}"/>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FD8150E2-2D9A-E4CF-2AC2-ECC8FDF1F639}"/>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EB2B4022-8588-EBAE-868F-FCEFA045139B}"/>
              </a:ext>
            </a:extLst>
          </p:cNvPr>
          <p:cNvSpPr>
            <a:spLocks noGrp="1"/>
          </p:cNvSpPr>
          <p:nvPr>
            <p:ph type="sldNum" sz="quarter" idx="12"/>
          </p:nvPr>
        </p:nvSpPr>
        <p:spPr/>
        <p:txBody>
          <a:bodyPr/>
          <a:lstStyle/>
          <a:p>
            <a:fld id="{D530F0E9-51BC-4114-A71D-EE32294F3D21}" type="slidenum">
              <a:rPr lang="en-US" smtClean="0"/>
              <a:t>55</a:t>
            </a:fld>
            <a:endParaRPr lang="en-US"/>
          </a:p>
        </p:txBody>
      </p:sp>
    </p:spTree>
    <p:extLst>
      <p:ext uri="{BB962C8B-B14F-4D97-AF65-F5344CB8AC3E}">
        <p14:creationId xmlns:p14="http://schemas.microsoft.com/office/powerpoint/2010/main" val="488281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E52C-377D-4C69-B1E5-88885E05D3DA}"/>
              </a:ext>
            </a:extLst>
          </p:cNvPr>
          <p:cNvSpPr>
            <a:spLocks noGrp="1"/>
          </p:cNvSpPr>
          <p:nvPr>
            <p:ph type="title"/>
          </p:nvPr>
        </p:nvSpPr>
        <p:spPr>
          <a:xfrm>
            <a:off x="3353859" y="397538"/>
            <a:ext cx="3065991" cy="838200"/>
          </a:xfrm>
        </p:spPr>
        <p:txBody>
          <a:bodyPr/>
          <a:lstStyle/>
          <a:p>
            <a:r>
              <a:rPr lang="en-US" dirty="0"/>
              <a:t>Summary</a:t>
            </a:r>
          </a:p>
        </p:txBody>
      </p:sp>
      <p:sp>
        <p:nvSpPr>
          <p:cNvPr id="3" name="Content Placeholder 2">
            <a:extLst>
              <a:ext uri="{FF2B5EF4-FFF2-40B4-BE49-F238E27FC236}">
                <a16:creationId xmlns:a16="http://schemas.microsoft.com/office/drawing/2014/main" id="{11EB142C-71B8-48C3-A836-E883B05D3ECA}"/>
              </a:ext>
            </a:extLst>
          </p:cNvPr>
          <p:cNvSpPr>
            <a:spLocks noGrp="1"/>
          </p:cNvSpPr>
          <p:nvPr>
            <p:ph idx="1"/>
          </p:nvPr>
        </p:nvSpPr>
        <p:spPr>
          <a:xfrm>
            <a:off x="618611" y="1845055"/>
            <a:ext cx="9428774" cy="4069184"/>
          </a:xfrm>
        </p:spPr>
        <p:txBody>
          <a:bodyPr/>
          <a:lstStyle/>
          <a:p>
            <a:r>
              <a:rPr lang="en-US" sz="2400" dirty="0"/>
              <a:t>Many somatic symptoms resolve within 6 months of brain injury</a:t>
            </a:r>
          </a:p>
          <a:p>
            <a:pPr lvl="1"/>
            <a:r>
              <a:rPr lang="en-US" sz="2200" dirty="0"/>
              <a:t>Headache, Sleep disorders and fatigue, </a:t>
            </a:r>
            <a:r>
              <a:rPr lang="en-US" sz="2200" dirty="0" err="1"/>
              <a:t>dysequilibrium</a:t>
            </a:r>
            <a:endParaRPr lang="en-US" sz="2200" dirty="0"/>
          </a:p>
          <a:p>
            <a:r>
              <a:rPr lang="en-US" sz="2400" dirty="0"/>
              <a:t>It is important to clarify type of headache to determine the initial intervention, but given overlap in central </a:t>
            </a:r>
            <a:r>
              <a:rPr lang="en-US" sz="2400" dirty="0" err="1"/>
              <a:t>nocioception</a:t>
            </a:r>
            <a:r>
              <a:rPr lang="en-US" sz="2400" dirty="0"/>
              <a:t>, treatment may require a multi-faceted approach ( i.e., migraine treatment may include management of musculoskeletal/tension headache)</a:t>
            </a:r>
          </a:p>
          <a:p>
            <a:r>
              <a:rPr lang="en-US" sz="2400" dirty="0"/>
              <a:t>There are several interventions for dizziness</a:t>
            </a:r>
          </a:p>
          <a:p>
            <a:r>
              <a:rPr lang="en-US" sz="2400" dirty="0"/>
              <a:t>It is important to clarify type of sleep problems to determine best intervention</a:t>
            </a:r>
          </a:p>
          <a:p>
            <a:endParaRPr lang="en-US" dirty="0"/>
          </a:p>
          <a:p>
            <a:endParaRPr lang="en-US" dirty="0"/>
          </a:p>
        </p:txBody>
      </p:sp>
      <p:sp>
        <p:nvSpPr>
          <p:cNvPr id="4" name="Date Placeholder 3">
            <a:extLst>
              <a:ext uri="{FF2B5EF4-FFF2-40B4-BE49-F238E27FC236}">
                <a16:creationId xmlns:a16="http://schemas.microsoft.com/office/drawing/2014/main" id="{E4024D68-8108-1CFD-EC9A-4E3415EF89FF}"/>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641D0225-F6C0-048C-6F1B-2AFDB575C97A}"/>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42273286-7680-B229-BBF9-3EFBC239391A}"/>
              </a:ext>
            </a:extLst>
          </p:cNvPr>
          <p:cNvSpPr>
            <a:spLocks noGrp="1"/>
          </p:cNvSpPr>
          <p:nvPr>
            <p:ph type="sldNum" sz="quarter" idx="12"/>
          </p:nvPr>
        </p:nvSpPr>
        <p:spPr/>
        <p:txBody>
          <a:bodyPr/>
          <a:lstStyle/>
          <a:p>
            <a:fld id="{D530F0E9-51BC-4114-A71D-EE32294F3D21}" type="slidenum">
              <a:rPr lang="en-US" smtClean="0"/>
              <a:t>56</a:t>
            </a:fld>
            <a:endParaRPr lang="en-US"/>
          </a:p>
        </p:txBody>
      </p:sp>
    </p:spTree>
    <p:extLst>
      <p:ext uri="{BB962C8B-B14F-4D97-AF65-F5344CB8AC3E}">
        <p14:creationId xmlns:p14="http://schemas.microsoft.com/office/powerpoint/2010/main" val="23892065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53BB-4596-421F-A29C-8FDF528EA00A}"/>
              </a:ext>
            </a:extLst>
          </p:cNvPr>
          <p:cNvSpPr>
            <a:spLocks noGrp="1"/>
          </p:cNvSpPr>
          <p:nvPr>
            <p:ph type="title"/>
          </p:nvPr>
        </p:nvSpPr>
        <p:spPr>
          <a:xfrm>
            <a:off x="1097280" y="286604"/>
            <a:ext cx="9246870" cy="948308"/>
          </a:xfrm>
        </p:spPr>
        <p:txBody>
          <a:bodyPr>
            <a:normAutofit fontScale="90000"/>
          </a:bodyPr>
          <a:lstStyle/>
          <a:p>
            <a:r>
              <a:rPr lang="en-US" dirty="0"/>
              <a:t>Medications for Behavioral Health Issues</a:t>
            </a:r>
          </a:p>
        </p:txBody>
      </p:sp>
      <p:sp>
        <p:nvSpPr>
          <p:cNvPr id="3" name="Content Placeholder 2">
            <a:extLst>
              <a:ext uri="{FF2B5EF4-FFF2-40B4-BE49-F238E27FC236}">
                <a16:creationId xmlns:a16="http://schemas.microsoft.com/office/drawing/2014/main" id="{4D742C1B-101F-438F-84B7-670066E7F08B}"/>
              </a:ext>
            </a:extLst>
          </p:cNvPr>
          <p:cNvSpPr>
            <a:spLocks noGrp="1"/>
          </p:cNvSpPr>
          <p:nvPr>
            <p:ph idx="1"/>
          </p:nvPr>
        </p:nvSpPr>
        <p:spPr>
          <a:xfrm>
            <a:off x="904108" y="1476376"/>
            <a:ext cx="10459983" cy="4962524"/>
          </a:xfrm>
        </p:spPr>
        <p:txBody>
          <a:bodyPr>
            <a:noAutofit/>
          </a:bodyPr>
          <a:lstStyle/>
          <a:p>
            <a:r>
              <a:rPr lang="en-US" sz="2400" dirty="0"/>
              <a:t>Evaluate interactions of medications and potential side effects</a:t>
            </a:r>
          </a:p>
          <a:p>
            <a:r>
              <a:rPr lang="en-US" sz="2400" dirty="0"/>
              <a:t>Minimize, as much as possible, the use of medications, </a:t>
            </a:r>
          </a:p>
          <a:p>
            <a:r>
              <a:rPr lang="en-US" sz="2400" dirty="0"/>
              <a:t>Discontinue any medications that could be contributing to reduced cognition, confusion, etc. as appropriate (Beers criteria for medication)</a:t>
            </a:r>
          </a:p>
          <a:p>
            <a:r>
              <a:rPr lang="en-US" sz="2400" dirty="0"/>
              <a:t>Prescribe medicine and psychotherapy together to maximize outcome</a:t>
            </a:r>
          </a:p>
          <a:p>
            <a:r>
              <a:rPr lang="en-US" sz="2400" dirty="0"/>
              <a:t>Start low and go slow, assess risk for overdose and need for support to take medicine</a:t>
            </a:r>
          </a:p>
          <a:p>
            <a:r>
              <a:rPr lang="en-US" sz="2400" dirty="0"/>
              <a:t>For aggression assess if it is due to top down or bottom-up issues to select medications</a:t>
            </a:r>
          </a:p>
          <a:p>
            <a:r>
              <a:rPr lang="en-US" sz="2400" dirty="0"/>
              <a:t>Refer to psychiatrist, neuropsychiatrist (Dr. D. Quinn), physiatrist (Dr. W. Austin Davis), Call UNM PALS (505-272-2000) for consultation.</a:t>
            </a:r>
          </a:p>
        </p:txBody>
      </p:sp>
      <p:sp>
        <p:nvSpPr>
          <p:cNvPr id="4" name="Date Placeholder 3">
            <a:extLst>
              <a:ext uri="{FF2B5EF4-FFF2-40B4-BE49-F238E27FC236}">
                <a16:creationId xmlns:a16="http://schemas.microsoft.com/office/drawing/2014/main" id="{6494EDE4-66BA-C472-A78B-0FFFF396F525}"/>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06F7500E-C354-389C-453E-D56E9495B996}"/>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4A28F6A2-9A19-A18C-2647-3A6274ABEF11}"/>
              </a:ext>
            </a:extLst>
          </p:cNvPr>
          <p:cNvSpPr>
            <a:spLocks noGrp="1"/>
          </p:cNvSpPr>
          <p:nvPr>
            <p:ph type="sldNum" sz="quarter" idx="12"/>
          </p:nvPr>
        </p:nvSpPr>
        <p:spPr/>
        <p:txBody>
          <a:bodyPr/>
          <a:lstStyle/>
          <a:p>
            <a:fld id="{D530F0E9-51BC-4114-A71D-EE32294F3D21}" type="slidenum">
              <a:rPr lang="en-US" smtClean="0"/>
              <a:t>57</a:t>
            </a:fld>
            <a:endParaRPr lang="en-US"/>
          </a:p>
        </p:txBody>
      </p:sp>
    </p:spTree>
    <p:extLst>
      <p:ext uri="{BB962C8B-B14F-4D97-AF65-F5344CB8AC3E}">
        <p14:creationId xmlns:p14="http://schemas.microsoft.com/office/powerpoint/2010/main" val="32624444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text&#10;&#10;Description automatically generated">
            <a:extLst>
              <a:ext uri="{FF2B5EF4-FFF2-40B4-BE49-F238E27FC236}">
                <a16:creationId xmlns:a16="http://schemas.microsoft.com/office/drawing/2014/main" id="{3501EAD7-EA6D-172E-DDC4-645E89CABDB3}"/>
              </a:ext>
            </a:extLst>
          </p:cNvPr>
          <p:cNvPicPr>
            <a:picLocks noGrp="1" noChangeAspect="1"/>
          </p:cNvPicPr>
          <p:nvPr>
            <p:ph idx="4294967295"/>
          </p:nvPr>
        </p:nvPicPr>
        <p:blipFill rotWithShape="1">
          <a:blip r:embed="rId2"/>
          <a:srcRect l="31731" t="15384" r="17147" b="17095"/>
          <a:stretch/>
        </p:blipFill>
        <p:spPr bwMode="auto">
          <a:xfrm>
            <a:off x="4141000" y="457200"/>
            <a:ext cx="7910628" cy="6067425"/>
          </a:xfrm>
          <a:prstGeom prst="rect">
            <a:avLst/>
          </a:prstGeom>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ECB5E1E-85FC-1BF4-51EA-334BE5F5F981}"/>
              </a:ext>
            </a:extLst>
          </p:cNvPr>
          <p:cNvSpPr txBox="1"/>
          <p:nvPr/>
        </p:nvSpPr>
        <p:spPr>
          <a:xfrm flipH="1">
            <a:off x="302395" y="1085850"/>
            <a:ext cx="3419957" cy="4031873"/>
          </a:xfrm>
          <a:prstGeom prst="rect">
            <a:avLst/>
          </a:prstGeom>
          <a:noFill/>
        </p:spPr>
        <p:txBody>
          <a:bodyPr wrap="square" rtlCol="0">
            <a:spAutoFit/>
          </a:bodyPr>
          <a:lstStyle/>
          <a:p>
            <a:r>
              <a:rPr lang="en-US" sz="3200" dirty="0"/>
              <a:t>It is imperative to code brain injury so that the person is eligible to receive appropriate services. </a:t>
            </a:r>
          </a:p>
          <a:p>
            <a:r>
              <a:rPr lang="en-US" sz="3200" dirty="0"/>
              <a:t>See appendix for more information.</a:t>
            </a:r>
          </a:p>
        </p:txBody>
      </p:sp>
      <p:sp>
        <p:nvSpPr>
          <p:cNvPr id="2" name="Date Placeholder 1">
            <a:extLst>
              <a:ext uri="{FF2B5EF4-FFF2-40B4-BE49-F238E27FC236}">
                <a16:creationId xmlns:a16="http://schemas.microsoft.com/office/drawing/2014/main" id="{3B5F9B88-F436-F7C0-E3AF-D2E52B1D2CDE}"/>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0BAABDAD-6F2A-067A-AC55-84918FAB67FB}"/>
              </a:ext>
            </a:extLst>
          </p:cNvPr>
          <p:cNvSpPr>
            <a:spLocks noGrp="1"/>
          </p:cNvSpPr>
          <p:nvPr>
            <p:ph type="ftr" sz="quarter" idx="11"/>
          </p:nvPr>
        </p:nvSpPr>
        <p:spPr/>
        <p:txBody>
          <a:bodyPr/>
          <a:lstStyle/>
          <a:p>
            <a:r>
              <a:rPr lang="en-US"/>
              <a:t>www.braininjurynm.org</a:t>
            </a:r>
          </a:p>
        </p:txBody>
      </p:sp>
      <p:sp>
        <p:nvSpPr>
          <p:cNvPr id="5" name="Slide Number Placeholder 4">
            <a:extLst>
              <a:ext uri="{FF2B5EF4-FFF2-40B4-BE49-F238E27FC236}">
                <a16:creationId xmlns:a16="http://schemas.microsoft.com/office/drawing/2014/main" id="{71A43CE7-8AE0-F1C0-7D45-0D57234E04EC}"/>
              </a:ext>
            </a:extLst>
          </p:cNvPr>
          <p:cNvSpPr>
            <a:spLocks noGrp="1"/>
          </p:cNvSpPr>
          <p:nvPr>
            <p:ph type="sldNum" sz="quarter" idx="12"/>
          </p:nvPr>
        </p:nvSpPr>
        <p:spPr/>
        <p:txBody>
          <a:bodyPr/>
          <a:lstStyle/>
          <a:p>
            <a:fld id="{D530F0E9-51BC-4114-A71D-EE32294F3D21}" type="slidenum">
              <a:rPr lang="en-US" smtClean="0"/>
              <a:t>58</a:t>
            </a:fld>
            <a:endParaRPr lang="en-US"/>
          </a:p>
        </p:txBody>
      </p:sp>
    </p:spTree>
    <p:extLst>
      <p:ext uri="{BB962C8B-B14F-4D97-AF65-F5344CB8AC3E}">
        <p14:creationId xmlns:p14="http://schemas.microsoft.com/office/powerpoint/2010/main" val="12676841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98083-C2CA-435D-944B-29A35DF0B883}"/>
              </a:ext>
            </a:extLst>
          </p:cNvPr>
          <p:cNvSpPr>
            <a:spLocks noGrp="1"/>
          </p:cNvSpPr>
          <p:nvPr>
            <p:ph type="title"/>
          </p:nvPr>
        </p:nvSpPr>
        <p:spPr/>
        <p:txBody>
          <a:bodyPr/>
          <a:lstStyle/>
          <a:p>
            <a:r>
              <a:rPr lang="en-US" dirty="0"/>
              <a:t>What is Domestic Violence (DV), or  Intimate Partner Violence (IPV)?</a:t>
            </a:r>
          </a:p>
        </p:txBody>
      </p:sp>
      <p:sp>
        <p:nvSpPr>
          <p:cNvPr id="3" name="Content Placeholder 2">
            <a:extLst>
              <a:ext uri="{FF2B5EF4-FFF2-40B4-BE49-F238E27FC236}">
                <a16:creationId xmlns:a16="http://schemas.microsoft.com/office/drawing/2014/main" id="{0028D380-0A75-4F16-B301-5184FC5F5064}"/>
              </a:ext>
            </a:extLst>
          </p:cNvPr>
          <p:cNvSpPr>
            <a:spLocks noGrp="1"/>
          </p:cNvSpPr>
          <p:nvPr>
            <p:ph idx="1"/>
          </p:nvPr>
        </p:nvSpPr>
        <p:spPr>
          <a:xfrm>
            <a:off x="838200" y="1794647"/>
            <a:ext cx="10930270" cy="4720855"/>
          </a:xfrm>
        </p:spPr>
        <p:txBody>
          <a:bodyPr>
            <a:normAutofit fontScale="92500" lnSpcReduction="20000"/>
          </a:bodyPr>
          <a:lstStyle/>
          <a:p>
            <a:pPr marL="274320" marR="0" lvl="0" indent="-256032" algn="l" defTabSz="457207" rtl="0" eaLnBrk="1" fontAlgn="auto" latinLnBrk="0" hangingPunct="1">
              <a:lnSpc>
                <a:spcPct val="100000"/>
              </a:lnSpc>
              <a:spcBef>
                <a:spcPts val="1000"/>
              </a:spcBef>
              <a:spcAft>
                <a:spcPts val="0"/>
              </a:spcAft>
              <a:buClr>
                <a:srgbClr val="1E5155">
                  <a:lumMod val="40000"/>
                  <a:lumOff val="60000"/>
                </a:srgbClr>
              </a:buClr>
              <a:buSzPct val="80000"/>
              <a:buFont typeface="Wingdings 2" charset="0"/>
              <a:buChar char=""/>
              <a:tabLst/>
              <a:defRPr/>
            </a:pPr>
            <a:r>
              <a:rPr kumimoji="0" lang="en-US" sz="3300" b="0" i="0" u="none" strike="noStrike" kern="1200" cap="none" spc="0" normalizeH="0" baseline="0" noProof="0" dirty="0">
                <a:ln>
                  <a:noFill/>
                </a:ln>
                <a:solidFill>
                  <a:schemeClr val="tx1"/>
                </a:solidFill>
                <a:effectLst/>
                <a:uLnTx/>
                <a:uFillTx/>
                <a:latin typeface="Century Gothic" panose="020B0502020202020204"/>
                <a:ea typeface="+mj-ea"/>
                <a:cs typeface="+mj-cs"/>
              </a:rPr>
              <a:t>It is one of the most common forms of violence against people, the most violent against women, and includes: </a:t>
            </a:r>
          </a:p>
          <a:p>
            <a:pPr marL="274320" marR="0" lvl="0" indent="-256032" algn="l" defTabSz="457207" rtl="0" eaLnBrk="1" fontAlgn="auto" latinLnBrk="0" hangingPunct="1">
              <a:lnSpc>
                <a:spcPct val="100000"/>
              </a:lnSpc>
              <a:spcBef>
                <a:spcPts val="1000"/>
              </a:spcBef>
              <a:spcAft>
                <a:spcPts val="0"/>
              </a:spcAft>
              <a:buClr>
                <a:srgbClr val="1E5155">
                  <a:lumMod val="40000"/>
                  <a:lumOff val="60000"/>
                </a:srgbClr>
              </a:buClr>
              <a:buSzPct val="80000"/>
              <a:buFont typeface="Wingdings 2" charset="0"/>
              <a:buChar char=""/>
              <a:tabLst/>
              <a:defRPr/>
            </a:pPr>
            <a:r>
              <a:rPr lang="en-US" sz="3100" b="1" dirty="0">
                <a:latin typeface="Century Gothic" panose="020B0502020202020204"/>
                <a:ea typeface="+mj-ea"/>
                <a:cs typeface="+mj-cs"/>
              </a:rPr>
              <a:t>P</a:t>
            </a:r>
            <a:r>
              <a:rPr kumimoji="0" lang="en-US" sz="3100" b="1" i="0" u="none" strike="noStrike" kern="1200" cap="none" spc="0" normalizeH="0" baseline="0" noProof="0" dirty="0" err="1">
                <a:ln>
                  <a:noFill/>
                </a:ln>
                <a:solidFill>
                  <a:schemeClr val="tx1"/>
                </a:solidFill>
                <a:effectLst/>
                <a:uLnTx/>
                <a:uFillTx/>
                <a:latin typeface="Century Gothic" panose="020B0502020202020204"/>
                <a:ea typeface="+mj-ea"/>
                <a:cs typeface="+mj-cs"/>
              </a:rPr>
              <a:t>hysical</a:t>
            </a:r>
            <a:r>
              <a:rPr kumimoji="0" lang="en-US" sz="3100" b="0" i="0" u="none" strike="noStrike" kern="1200" cap="none" spc="0" normalizeH="0" baseline="0" noProof="0" dirty="0">
                <a:ln>
                  <a:noFill/>
                </a:ln>
                <a:solidFill>
                  <a:schemeClr val="tx1"/>
                </a:solidFill>
                <a:effectLst/>
                <a:uLnTx/>
                <a:uFillTx/>
                <a:latin typeface="Century Gothic" panose="020B0502020202020204"/>
                <a:ea typeface="+mj-ea"/>
                <a:cs typeface="+mj-cs"/>
              </a:rPr>
              <a:t>, </a:t>
            </a:r>
            <a:r>
              <a:rPr kumimoji="0" lang="en-US" sz="3100" b="1" i="0" u="none" strike="noStrike" kern="1200" cap="none" spc="0" normalizeH="0" baseline="0" noProof="0" dirty="0">
                <a:ln>
                  <a:noFill/>
                </a:ln>
                <a:solidFill>
                  <a:schemeClr val="tx1"/>
                </a:solidFill>
                <a:effectLst/>
                <a:uLnTx/>
                <a:uFillTx/>
                <a:latin typeface="Century Gothic" panose="020B0502020202020204"/>
                <a:ea typeface="+mj-ea"/>
                <a:cs typeface="+mj-cs"/>
              </a:rPr>
              <a:t>sexual</a:t>
            </a:r>
            <a:r>
              <a:rPr kumimoji="0" lang="en-US" sz="3100" b="0" i="0" u="none" strike="noStrike" kern="1200" cap="none" spc="0" normalizeH="0" baseline="0" noProof="0" dirty="0">
                <a:ln>
                  <a:noFill/>
                </a:ln>
                <a:solidFill>
                  <a:schemeClr val="tx1"/>
                </a:solidFill>
                <a:effectLst/>
                <a:uLnTx/>
                <a:uFillTx/>
                <a:latin typeface="Century Gothic" panose="020B0502020202020204"/>
                <a:ea typeface="+mj-ea"/>
                <a:cs typeface="+mj-cs"/>
              </a:rPr>
              <a:t>, </a:t>
            </a:r>
            <a:r>
              <a:rPr lang="en-US" sz="3100" b="1" dirty="0">
                <a:solidFill>
                  <a:schemeClr val="tx1"/>
                </a:solidFill>
                <a:latin typeface="Century Gothic" panose="020B0502020202020204"/>
                <a:ea typeface="+mj-ea"/>
                <a:cs typeface="+mj-cs"/>
              </a:rPr>
              <a:t>f</a:t>
            </a:r>
            <a:r>
              <a:rPr kumimoji="0" lang="en-US" sz="3100" b="1" i="0" u="none" strike="noStrike" kern="1200" cap="none" spc="0" normalizeH="0" baseline="0" noProof="0" dirty="0" err="1">
                <a:ln>
                  <a:noFill/>
                </a:ln>
                <a:solidFill>
                  <a:schemeClr val="tx1"/>
                </a:solidFill>
                <a:effectLst/>
                <a:uLnTx/>
                <a:uFillTx/>
                <a:latin typeface="Century Gothic" panose="020B0502020202020204"/>
                <a:ea typeface="+mj-ea"/>
                <a:cs typeface="+mj-cs"/>
              </a:rPr>
              <a:t>inancial</a:t>
            </a:r>
            <a:r>
              <a:rPr lang="en-US" sz="3100" dirty="0">
                <a:solidFill>
                  <a:schemeClr val="tx1"/>
                </a:solidFill>
                <a:latin typeface="Century Gothic" panose="020B0502020202020204"/>
                <a:ea typeface="+mj-ea"/>
                <a:cs typeface="+mj-cs"/>
              </a:rPr>
              <a:t>,</a:t>
            </a:r>
            <a:r>
              <a:rPr kumimoji="0" lang="en-US" sz="3100" b="1" i="0" u="none" strike="noStrike" kern="1200" cap="none" spc="0" normalizeH="0" baseline="0" noProof="0" dirty="0">
                <a:ln>
                  <a:noFill/>
                </a:ln>
                <a:solidFill>
                  <a:schemeClr val="tx1"/>
                </a:solidFill>
                <a:effectLst/>
                <a:uLnTx/>
                <a:uFillTx/>
                <a:latin typeface="Century Gothic" panose="020B0502020202020204"/>
                <a:ea typeface="+mj-ea"/>
                <a:cs typeface="+mj-cs"/>
              </a:rPr>
              <a:t>emotional abuse, controlling behaviors </a:t>
            </a:r>
            <a:r>
              <a:rPr kumimoji="0" lang="en-US" sz="3100" b="0" i="0" u="none" strike="noStrike" kern="1200" cap="none" spc="0" normalizeH="0" baseline="0" noProof="0" dirty="0">
                <a:ln>
                  <a:noFill/>
                </a:ln>
                <a:solidFill>
                  <a:schemeClr val="tx1"/>
                </a:solidFill>
                <a:effectLst/>
                <a:uLnTx/>
                <a:uFillTx/>
                <a:latin typeface="Century Gothic" panose="020B0502020202020204"/>
                <a:ea typeface="+mj-ea"/>
                <a:cs typeface="+mj-cs"/>
              </a:rPr>
              <a:t>by person they are having an intimate relationship with.</a:t>
            </a:r>
          </a:p>
          <a:p>
            <a:pPr marL="274320" marR="0" lvl="0" indent="-256032" algn="l" defTabSz="457207" rtl="0" eaLnBrk="1" fontAlgn="auto" latinLnBrk="0" hangingPunct="1">
              <a:lnSpc>
                <a:spcPct val="100000"/>
              </a:lnSpc>
              <a:spcBef>
                <a:spcPts val="1000"/>
              </a:spcBef>
              <a:spcAft>
                <a:spcPts val="0"/>
              </a:spcAft>
              <a:buClr>
                <a:srgbClr val="1E5155">
                  <a:lumMod val="40000"/>
                  <a:lumOff val="60000"/>
                </a:srgbClr>
              </a:buClr>
              <a:buSzPct val="80000"/>
              <a:buFont typeface="Wingdings 2" charset="0"/>
              <a:buChar char=""/>
              <a:tabLst/>
              <a:defRPr/>
            </a:pPr>
            <a:r>
              <a:rPr lang="en-US" sz="3100" dirty="0">
                <a:latin typeface="Century Gothic" panose="020B0502020202020204"/>
                <a:ea typeface="+mj-ea"/>
                <a:cs typeface="+mj-cs"/>
              </a:rPr>
              <a:t>Strangulation is an extreme source of control, instills a fear for their life, </a:t>
            </a:r>
            <a:r>
              <a:rPr lang="en-US" sz="3100" b="1" u="sng" dirty="0">
                <a:latin typeface="Century Gothic" panose="020B0502020202020204"/>
                <a:ea typeface="+mj-ea"/>
                <a:cs typeface="+mj-cs"/>
              </a:rPr>
              <a:t>increases risk of murder within the year by 750%</a:t>
            </a:r>
          </a:p>
          <a:p>
            <a:pPr marL="274320" marR="0" lvl="0" indent="-256032" algn="l" defTabSz="457207" rtl="0" eaLnBrk="1" fontAlgn="auto" latinLnBrk="0" hangingPunct="1">
              <a:lnSpc>
                <a:spcPct val="100000"/>
              </a:lnSpc>
              <a:spcBef>
                <a:spcPts val="1000"/>
              </a:spcBef>
              <a:spcAft>
                <a:spcPts val="0"/>
              </a:spcAft>
              <a:buClr>
                <a:srgbClr val="1E5155">
                  <a:lumMod val="40000"/>
                  <a:lumOff val="60000"/>
                </a:srgbClr>
              </a:buClr>
              <a:buSzPct val="80000"/>
              <a:buFont typeface="Wingdings 2" charset="0"/>
              <a:buChar char=""/>
              <a:tabLst/>
              <a:defRPr/>
            </a:pPr>
            <a:r>
              <a:rPr kumimoji="0" lang="en-US" sz="3100" b="0" i="0" u="none" strike="noStrike" kern="1200" cap="none" spc="0" normalizeH="0" baseline="0" noProof="0" dirty="0">
                <a:ln>
                  <a:noFill/>
                </a:ln>
                <a:solidFill>
                  <a:schemeClr val="tx1"/>
                </a:solidFill>
                <a:effectLst/>
                <a:uLnTx/>
                <a:uFillTx/>
                <a:latin typeface="Century Gothic" panose="020B0502020202020204"/>
                <a:ea typeface="+mj-ea"/>
                <a:cs typeface="+mj-cs"/>
              </a:rPr>
              <a:t>Victims who are strangled are </a:t>
            </a:r>
            <a:r>
              <a:rPr lang="en-US" sz="3100" b="1" dirty="0">
                <a:latin typeface="Century Gothic" panose="020B0502020202020204"/>
                <a:ea typeface="+mj-ea"/>
                <a:cs typeface="+mj-cs"/>
              </a:rPr>
              <a:t>7.5</a:t>
            </a:r>
            <a:r>
              <a:rPr kumimoji="0" lang="en-US" sz="3100" b="1" i="0" u="none" strike="noStrike" kern="1200" cap="none" spc="0" normalizeH="0" baseline="0" noProof="0" dirty="0">
                <a:ln>
                  <a:noFill/>
                </a:ln>
                <a:solidFill>
                  <a:schemeClr val="tx1"/>
                </a:solidFill>
                <a:effectLst/>
                <a:uLnTx/>
                <a:uFillTx/>
                <a:latin typeface="Century Gothic" panose="020B0502020202020204"/>
                <a:ea typeface="+mj-ea"/>
                <a:cs typeface="+mj-cs"/>
              </a:rPr>
              <a:t> times more likely to die </a:t>
            </a:r>
            <a:r>
              <a:rPr kumimoji="0" lang="en-US" sz="3100" b="0" i="0" u="none" strike="noStrike" kern="1200" cap="none" spc="0" normalizeH="0" baseline="0" noProof="0" dirty="0">
                <a:ln>
                  <a:noFill/>
                </a:ln>
                <a:solidFill>
                  <a:schemeClr val="tx1"/>
                </a:solidFill>
                <a:effectLst/>
                <a:uLnTx/>
                <a:uFillTx/>
                <a:latin typeface="Century Gothic" panose="020B0502020202020204"/>
                <a:ea typeface="+mj-ea"/>
                <a:cs typeface="+mj-cs"/>
              </a:rPr>
              <a:t>in the next year.</a:t>
            </a:r>
          </a:p>
          <a:p>
            <a:endParaRPr lang="en-US" dirty="0"/>
          </a:p>
        </p:txBody>
      </p:sp>
      <p:sp>
        <p:nvSpPr>
          <p:cNvPr id="4" name="Date Placeholder 3">
            <a:extLst>
              <a:ext uri="{FF2B5EF4-FFF2-40B4-BE49-F238E27FC236}">
                <a16:creationId xmlns:a16="http://schemas.microsoft.com/office/drawing/2014/main" id="{43754F9D-6305-32C6-25AB-E44CC0EBB9D1}"/>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096F0487-63BF-7F0B-DEB6-BD26C745A04E}"/>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6EE3E811-67BC-7706-14E7-453B33D2671A}"/>
              </a:ext>
            </a:extLst>
          </p:cNvPr>
          <p:cNvSpPr>
            <a:spLocks noGrp="1"/>
          </p:cNvSpPr>
          <p:nvPr>
            <p:ph type="sldNum" sz="quarter" idx="12"/>
          </p:nvPr>
        </p:nvSpPr>
        <p:spPr/>
        <p:txBody>
          <a:bodyPr/>
          <a:lstStyle/>
          <a:p>
            <a:fld id="{D530F0E9-51BC-4114-A71D-EE32294F3D21}" type="slidenum">
              <a:rPr lang="en-US" smtClean="0"/>
              <a:t>59</a:t>
            </a:fld>
            <a:endParaRPr lang="en-US"/>
          </a:p>
        </p:txBody>
      </p:sp>
    </p:spTree>
    <p:extLst>
      <p:ext uri="{BB962C8B-B14F-4D97-AF65-F5344CB8AC3E}">
        <p14:creationId xmlns:p14="http://schemas.microsoft.com/office/powerpoint/2010/main" val="3623176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AC27C-87EF-A0E9-22EA-AAF52F0F32B4}"/>
              </a:ext>
            </a:extLst>
          </p:cNvPr>
          <p:cNvSpPr>
            <a:spLocks noGrp="1"/>
          </p:cNvSpPr>
          <p:nvPr>
            <p:ph type="title"/>
          </p:nvPr>
        </p:nvSpPr>
        <p:spPr/>
        <p:txBody>
          <a:bodyPr/>
          <a:lstStyle/>
          <a:p>
            <a:r>
              <a:rPr lang="en-US" dirty="0"/>
              <a:t>Who Gets Brain Injuries</a:t>
            </a:r>
          </a:p>
        </p:txBody>
      </p:sp>
      <p:sp>
        <p:nvSpPr>
          <p:cNvPr id="3" name="Content Placeholder 2">
            <a:extLst>
              <a:ext uri="{FF2B5EF4-FFF2-40B4-BE49-F238E27FC236}">
                <a16:creationId xmlns:a16="http://schemas.microsoft.com/office/drawing/2014/main" id="{3CB6085B-70EB-FAD8-2280-28D5FC69040D}"/>
              </a:ext>
            </a:extLst>
          </p:cNvPr>
          <p:cNvSpPr>
            <a:spLocks noGrp="1"/>
          </p:cNvSpPr>
          <p:nvPr>
            <p:ph sz="half" idx="1"/>
          </p:nvPr>
        </p:nvSpPr>
        <p:spPr>
          <a:xfrm>
            <a:off x="838200" y="1592734"/>
            <a:ext cx="5181600" cy="4817119"/>
          </a:xfrm>
        </p:spPr>
        <p:txBody>
          <a:bodyPr>
            <a:normAutofit fontScale="62500" lnSpcReduction="20000"/>
          </a:bodyPr>
          <a:lstStyle/>
          <a:p>
            <a:r>
              <a:rPr lang="en-US" dirty="0"/>
              <a:t>Anyone can get a  brain injury!</a:t>
            </a:r>
          </a:p>
          <a:p>
            <a:r>
              <a:rPr lang="en-US" dirty="0"/>
              <a:t>Every 15 seconds someone gets a TBI (Upenn.edu)</a:t>
            </a:r>
          </a:p>
          <a:p>
            <a:r>
              <a:rPr lang="en-US" dirty="0"/>
              <a:t>Every 40 seconds someone has a stroke</a:t>
            </a:r>
          </a:p>
          <a:p>
            <a:r>
              <a:rPr lang="en-US" dirty="0"/>
              <a:t>Several groups have more brain injuries than the typical group</a:t>
            </a:r>
          </a:p>
          <a:p>
            <a:pPr lvl="1"/>
            <a:r>
              <a:rPr lang="en-US" dirty="0"/>
              <a:t>Homeless have 50% more TBI and  25% have moderate to severe TBI</a:t>
            </a:r>
          </a:p>
          <a:p>
            <a:pPr lvl="1"/>
            <a:r>
              <a:rPr lang="en-US" dirty="0"/>
              <a:t>Incarcerated have 30% more TBI</a:t>
            </a:r>
          </a:p>
          <a:p>
            <a:pPr lvl="1"/>
            <a:r>
              <a:rPr lang="en-US" dirty="0"/>
              <a:t>3 out of 4 women (75%) have suffered a TBI by their abusive partner, with 50% of them suffering more than one TBI, including strangulation – making it an epidemic in this population</a:t>
            </a:r>
          </a:p>
          <a:p>
            <a:pPr lvl="1"/>
            <a:r>
              <a:rPr lang="en-US" dirty="0"/>
              <a:t>Increased prevalence in behavioral health and substance use groups</a:t>
            </a:r>
          </a:p>
          <a:p>
            <a:pPr lvl="1"/>
            <a:r>
              <a:rPr lang="en-US" dirty="0"/>
              <a:t>Twice as many adults with IDD than without IDD</a:t>
            </a:r>
          </a:p>
          <a:p>
            <a:pPr lvl="1"/>
            <a:r>
              <a:rPr lang="en-US" dirty="0"/>
              <a:t>Elderly are at higher risk due to falls, MVA and if on blood thinner medication (e.g. Plavix, coumadin, &amp; aspirin)</a:t>
            </a:r>
          </a:p>
          <a:p>
            <a:pPr lvl="1"/>
            <a:r>
              <a:rPr lang="en-US" dirty="0"/>
              <a:t>Veterans, including from explosive devices</a:t>
            </a:r>
          </a:p>
          <a:p>
            <a:endParaRPr lang="en-US" dirty="0"/>
          </a:p>
        </p:txBody>
      </p:sp>
      <p:sp>
        <p:nvSpPr>
          <p:cNvPr id="4" name="Content Placeholder 3">
            <a:extLst>
              <a:ext uri="{FF2B5EF4-FFF2-40B4-BE49-F238E27FC236}">
                <a16:creationId xmlns:a16="http://schemas.microsoft.com/office/drawing/2014/main" id="{FB4DAC5E-DAE4-2A58-006C-9FF0277A184E}"/>
              </a:ext>
            </a:extLst>
          </p:cNvPr>
          <p:cNvSpPr>
            <a:spLocks noGrp="1"/>
          </p:cNvSpPr>
          <p:nvPr>
            <p:ph sz="half" idx="2"/>
          </p:nvPr>
        </p:nvSpPr>
        <p:spPr>
          <a:xfrm>
            <a:off x="6172200" y="1592734"/>
            <a:ext cx="5181600" cy="4584229"/>
          </a:xfrm>
        </p:spPr>
        <p:txBody>
          <a:bodyPr>
            <a:normAutofit fontScale="62500" lnSpcReduction="20000"/>
          </a:bodyPr>
          <a:lstStyle/>
          <a:p>
            <a:r>
              <a:rPr lang="en-US" sz="2800" b="1" dirty="0"/>
              <a:t>In NM </a:t>
            </a:r>
            <a:r>
              <a:rPr lang="en-US" b="1" dirty="0"/>
              <a:t>about</a:t>
            </a:r>
            <a:r>
              <a:rPr lang="en-US" sz="2800" b="1" dirty="0"/>
              <a:t> 369,319 adults (25%) have had a TBI with loss of consciousness and 59,091 (4%)   need services for TBI</a:t>
            </a:r>
            <a:r>
              <a:rPr lang="en-US" sz="2800" dirty="0"/>
              <a:t>. (</a:t>
            </a:r>
            <a:r>
              <a:rPr lang="en-US" sz="2800" dirty="0" err="1"/>
              <a:t>Whiteneck</a:t>
            </a:r>
            <a:r>
              <a:rPr lang="en-US" sz="2800" dirty="0"/>
              <a:t>, 2019). About 40% of adults have had a TBI of some sort (</a:t>
            </a:r>
            <a:r>
              <a:rPr lang="en-US" sz="2800" dirty="0" err="1"/>
              <a:t>Whiteneck</a:t>
            </a:r>
            <a:r>
              <a:rPr lang="en-US" dirty="0"/>
              <a:t> et al. 2016)</a:t>
            </a:r>
            <a:endParaRPr lang="en-US" sz="2800" dirty="0"/>
          </a:p>
          <a:p>
            <a:r>
              <a:rPr lang="en-US" dirty="0"/>
              <a:t>Important to identify signs and symptoms of brain injury.</a:t>
            </a:r>
          </a:p>
          <a:p>
            <a:r>
              <a:rPr lang="en-US" dirty="0"/>
              <a:t>Important to quickly get medical care when needed.</a:t>
            </a:r>
          </a:p>
          <a:p>
            <a:r>
              <a:rPr lang="en-US" dirty="0"/>
              <a:t>Important to NOT BE FOOLED by signs and symptoms that are similar to other conditions when there is a chance that a brain injury occurred.</a:t>
            </a:r>
          </a:p>
          <a:p>
            <a:r>
              <a:rPr lang="en-US" dirty="0"/>
              <a:t>Important to break the silence, talk about brain injury, ask questions,  find out what a person needs, and get/give the help that is needed.</a:t>
            </a:r>
          </a:p>
          <a:p>
            <a:r>
              <a:rPr lang="en-US" dirty="0"/>
              <a:t> Important to provide hope and compassion.</a:t>
            </a:r>
          </a:p>
          <a:p>
            <a:r>
              <a:rPr lang="en-US" dirty="0"/>
              <a:t>Important to prevent brain injuries as much as possible, including repeat brain injuries.</a:t>
            </a:r>
          </a:p>
        </p:txBody>
      </p:sp>
      <p:sp>
        <p:nvSpPr>
          <p:cNvPr id="5" name="Date Placeholder 4">
            <a:extLst>
              <a:ext uri="{FF2B5EF4-FFF2-40B4-BE49-F238E27FC236}">
                <a16:creationId xmlns:a16="http://schemas.microsoft.com/office/drawing/2014/main" id="{D0298E3A-BB95-72B0-5B15-9E77F0A3D7FA}"/>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2B8CC552-F0B2-1679-DE9D-6F8B0DD9C0DF}"/>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5676B94A-84C0-0F30-ACBC-877FE6CBC429}"/>
              </a:ext>
            </a:extLst>
          </p:cNvPr>
          <p:cNvSpPr>
            <a:spLocks noGrp="1"/>
          </p:cNvSpPr>
          <p:nvPr>
            <p:ph type="sldNum" sz="quarter" idx="12"/>
          </p:nvPr>
        </p:nvSpPr>
        <p:spPr/>
        <p:txBody>
          <a:bodyPr/>
          <a:lstStyle/>
          <a:p>
            <a:fld id="{D530F0E9-51BC-4114-A71D-EE32294F3D21}" type="slidenum">
              <a:rPr lang="en-US" smtClean="0"/>
              <a:t>6</a:t>
            </a:fld>
            <a:endParaRPr lang="en-US"/>
          </a:p>
        </p:txBody>
      </p:sp>
    </p:spTree>
    <p:extLst>
      <p:ext uri="{BB962C8B-B14F-4D97-AF65-F5344CB8AC3E}">
        <p14:creationId xmlns:p14="http://schemas.microsoft.com/office/powerpoint/2010/main" val="3123173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152400"/>
            <a:ext cx="81724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Curved Right 6">
            <a:extLst>
              <a:ext uri="{FF2B5EF4-FFF2-40B4-BE49-F238E27FC236}">
                <a16:creationId xmlns:a16="http://schemas.microsoft.com/office/drawing/2014/main" id="{12F34647-F17F-4E55-A701-BA4B5DD61250}"/>
              </a:ext>
            </a:extLst>
          </p:cNvPr>
          <p:cNvSpPr/>
          <p:nvPr/>
        </p:nvSpPr>
        <p:spPr>
          <a:xfrm>
            <a:off x="3657600" y="5562601"/>
            <a:ext cx="914400" cy="758825"/>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 name="Date Placeholder 2">
            <a:extLst>
              <a:ext uri="{FF2B5EF4-FFF2-40B4-BE49-F238E27FC236}">
                <a16:creationId xmlns:a16="http://schemas.microsoft.com/office/drawing/2014/main" id="{A6D40A4F-8700-6343-31D5-E814B4491AF0}"/>
              </a:ext>
            </a:extLst>
          </p:cNvPr>
          <p:cNvSpPr>
            <a:spLocks noGrp="1"/>
          </p:cNvSpPr>
          <p:nvPr>
            <p:ph type="dt" sz="half" idx="10"/>
          </p:nvPr>
        </p:nvSpPr>
        <p:spPr/>
        <p:txBody>
          <a:bodyPr/>
          <a:lstStyle/>
          <a:p>
            <a:r>
              <a:rPr lang="en-US"/>
              <a:t>6/10/2023</a:t>
            </a:r>
          </a:p>
        </p:txBody>
      </p:sp>
      <p:sp>
        <p:nvSpPr>
          <p:cNvPr id="4" name="Footer Placeholder 3">
            <a:extLst>
              <a:ext uri="{FF2B5EF4-FFF2-40B4-BE49-F238E27FC236}">
                <a16:creationId xmlns:a16="http://schemas.microsoft.com/office/drawing/2014/main" id="{01C0E4F6-2EE6-3198-B400-1D2EF2B83C46}"/>
              </a:ext>
            </a:extLst>
          </p:cNvPr>
          <p:cNvSpPr>
            <a:spLocks noGrp="1"/>
          </p:cNvSpPr>
          <p:nvPr>
            <p:ph type="ftr" sz="quarter" idx="11"/>
          </p:nvPr>
        </p:nvSpPr>
        <p:spPr/>
        <p:txBody>
          <a:bodyPr/>
          <a:lstStyle/>
          <a:p>
            <a:r>
              <a:rPr lang="en-US"/>
              <a:t>www.braininjurynm.org</a:t>
            </a:r>
          </a:p>
        </p:txBody>
      </p:sp>
      <p:sp>
        <p:nvSpPr>
          <p:cNvPr id="5" name="Slide Number Placeholder 4">
            <a:extLst>
              <a:ext uri="{FF2B5EF4-FFF2-40B4-BE49-F238E27FC236}">
                <a16:creationId xmlns:a16="http://schemas.microsoft.com/office/drawing/2014/main" id="{D9079FC9-39A0-86E0-410F-209A53DB3CDE}"/>
              </a:ext>
            </a:extLst>
          </p:cNvPr>
          <p:cNvSpPr>
            <a:spLocks noGrp="1"/>
          </p:cNvSpPr>
          <p:nvPr>
            <p:ph type="sldNum" sz="quarter" idx="12"/>
          </p:nvPr>
        </p:nvSpPr>
        <p:spPr/>
        <p:txBody>
          <a:bodyPr/>
          <a:lstStyle/>
          <a:p>
            <a:fld id="{D530F0E9-51BC-4114-A71D-EE32294F3D21}" type="slidenum">
              <a:rPr lang="en-US" smtClean="0"/>
              <a:t>60</a:t>
            </a:fld>
            <a:endParaRPr lang="en-US"/>
          </a:p>
        </p:txBody>
      </p:sp>
    </p:spTree>
    <p:extLst>
      <p:ext uri="{BB962C8B-B14F-4D97-AF65-F5344CB8AC3E}">
        <p14:creationId xmlns:p14="http://schemas.microsoft.com/office/powerpoint/2010/main" val="1950245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097280" y="286604"/>
            <a:ext cx="5303520" cy="920760"/>
          </a:xfrm>
        </p:spPr>
        <p:txBody>
          <a:bodyPr>
            <a:normAutofit fontScale="90000"/>
          </a:bodyPr>
          <a:lstStyle/>
          <a:p>
            <a:pPr eaLnBrk="1" hangingPunct="1"/>
            <a:r>
              <a:rPr lang="en-US" altLang="en-US" sz="5400" dirty="0">
                <a:solidFill>
                  <a:schemeClr val="tx1"/>
                </a:solidFill>
              </a:rPr>
              <a:t>Strangulation Basics</a:t>
            </a:r>
          </a:p>
        </p:txBody>
      </p:sp>
      <p:sp>
        <p:nvSpPr>
          <p:cNvPr id="48131" name="Rectangle 3"/>
          <p:cNvSpPr>
            <a:spLocks noGrp="1" noChangeArrowheads="1"/>
          </p:cNvSpPr>
          <p:nvPr>
            <p:ph sz="half" idx="1"/>
          </p:nvPr>
        </p:nvSpPr>
        <p:spPr>
          <a:xfrm>
            <a:off x="620917" y="1490645"/>
            <a:ext cx="5181600" cy="4745772"/>
          </a:xfrm>
        </p:spPr>
        <p:txBody>
          <a:bodyPr>
            <a:normAutofit fontScale="77500" lnSpcReduction="20000"/>
          </a:bodyPr>
          <a:lstStyle/>
          <a:p>
            <a:pPr eaLnBrk="1" hangingPunct="1">
              <a:buFont typeface="Wingdings" panose="05000000000000000000" pitchFamily="2" charset="2"/>
              <a:buChar char="§"/>
            </a:pPr>
            <a:r>
              <a:rPr lang="en-US" altLang="en-US" dirty="0">
                <a:latin typeface="Calibri" panose="020F0502020204030204" pitchFamily="34" charset="0"/>
              </a:rPr>
              <a:t>Screen for brain injury, including strangulation, if suspect DV, especially if mental health and addictions are present.</a:t>
            </a:r>
          </a:p>
          <a:p>
            <a:pPr eaLnBrk="1" hangingPunct="1">
              <a:buFont typeface="Wingdings" panose="05000000000000000000" pitchFamily="2" charset="2"/>
              <a:buChar char="§"/>
            </a:pPr>
            <a:r>
              <a:rPr lang="en-US" altLang="en-US" dirty="0">
                <a:latin typeface="Calibri" panose="020F0502020204030204" pitchFamily="34" charset="0"/>
              </a:rPr>
              <a:t>Many ways to be strangled</a:t>
            </a:r>
          </a:p>
          <a:p>
            <a:pPr eaLnBrk="1" hangingPunct="1">
              <a:buFont typeface="Wingdings" panose="05000000000000000000" pitchFamily="2" charset="2"/>
              <a:buChar char="§"/>
            </a:pPr>
            <a:r>
              <a:rPr lang="en-US" altLang="en-US" sz="2800" dirty="0">
                <a:latin typeface="Calibri" panose="020F0502020204030204" pitchFamily="34" charset="0"/>
              </a:rPr>
              <a:t>Requires applied force that includes location, surface area, pressure, and duration</a:t>
            </a:r>
          </a:p>
          <a:p>
            <a:pPr eaLnBrk="1" hangingPunct="1">
              <a:buFont typeface="Wingdings" panose="05000000000000000000" pitchFamily="2" charset="2"/>
              <a:buChar char="§"/>
            </a:pPr>
            <a:r>
              <a:rPr lang="en-US" altLang="en-US" sz="2800" dirty="0">
                <a:latin typeface="Calibri" panose="020F0502020204030204" pitchFamily="34" charset="0"/>
              </a:rPr>
              <a:t>Only 11 pounds of pressure on both carotids for 7 seconds is necessary to cause unconsciousness</a:t>
            </a:r>
          </a:p>
          <a:p>
            <a:pPr eaLnBrk="1" hangingPunct="1">
              <a:buFont typeface="Wingdings" panose="05000000000000000000" pitchFamily="2" charset="2"/>
              <a:buChar char="§"/>
            </a:pPr>
            <a:r>
              <a:rPr lang="en-US" altLang="en-US" sz="2800" dirty="0">
                <a:latin typeface="Calibri" panose="020F0502020204030204" pitchFamily="34" charset="0"/>
              </a:rPr>
              <a:t>May have some tonic-</a:t>
            </a:r>
            <a:r>
              <a:rPr lang="en-US" altLang="en-US" sz="2800" dirty="0" err="1">
                <a:latin typeface="Calibri" panose="020F0502020204030204" pitchFamily="34" charset="0"/>
              </a:rPr>
              <a:t>clonic</a:t>
            </a:r>
            <a:r>
              <a:rPr lang="en-US" altLang="en-US" sz="2800" dirty="0">
                <a:latin typeface="Calibri" panose="020F0502020204030204" pitchFamily="34" charset="0"/>
              </a:rPr>
              <a:t> (jerky-twitchy) movements</a:t>
            </a:r>
          </a:p>
          <a:p>
            <a:pPr>
              <a:buFont typeface="Wingdings" panose="05000000000000000000" pitchFamily="2" charset="2"/>
              <a:buChar char="§"/>
            </a:pPr>
            <a:r>
              <a:rPr lang="en-US" altLang="en-US" sz="3000" dirty="0">
                <a:latin typeface="Calibri" panose="020F0502020204030204" pitchFamily="34" charset="0"/>
              </a:rPr>
              <a:t>If pressure released immediately consciousness will be regained within 10 seconds</a:t>
            </a:r>
          </a:p>
          <a:p>
            <a:pPr lvl="1">
              <a:buFont typeface="Wingdings" panose="05000000000000000000" pitchFamily="2" charset="2"/>
              <a:buChar char="§"/>
            </a:pPr>
            <a:r>
              <a:rPr lang="en-US" altLang="en-US" sz="3000" dirty="0">
                <a:latin typeface="Calibri" panose="020F0502020204030204" pitchFamily="34" charset="0"/>
              </a:rPr>
              <a:t>Usually has some loss of memory</a:t>
            </a:r>
          </a:p>
          <a:p>
            <a:pPr eaLnBrk="1" hangingPunct="1">
              <a:buFont typeface="Wingdings" panose="05000000000000000000" pitchFamily="2" charset="2"/>
              <a:buChar char="§"/>
            </a:pPr>
            <a:endParaRPr lang="en-US" altLang="en-US" sz="2800" dirty="0">
              <a:latin typeface="Calibri" panose="020F0502020204030204" pitchFamily="34" charset="0"/>
            </a:endParaRPr>
          </a:p>
        </p:txBody>
      </p:sp>
      <p:sp>
        <p:nvSpPr>
          <p:cNvPr id="2" name="Content Placeholder 1">
            <a:extLst>
              <a:ext uri="{FF2B5EF4-FFF2-40B4-BE49-F238E27FC236}">
                <a16:creationId xmlns:a16="http://schemas.microsoft.com/office/drawing/2014/main" id="{C209CDED-4A01-4A55-9412-C83BEEF91082}"/>
              </a:ext>
            </a:extLst>
          </p:cNvPr>
          <p:cNvSpPr>
            <a:spLocks noGrp="1"/>
          </p:cNvSpPr>
          <p:nvPr>
            <p:ph sz="half" idx="2"/>
          </p:nvPr>
        </p:nvSpPr>
        <p:spPr>
          <a:xfrm>
            <a:off x="6283106" y="1490645"/>
            <a:ext cx="5649361" cy="4530724"/>
          </a:xfrm>
        </p:spPr>
        <p:txBody>
          <a:bodyPr>
            <a:normAutofit fontScale="77500" lnSpcReduction="20000"/>
          </a:bodyPr>
          <a:lstStyle/>
          <a:p>
            <a:pPr>
              <a:buFont typeface="Wingdings" panose="05000000000000000000" pitchFamily="2" charset="2"/>
              <a:buChar char="§"/>
            </a:pPr>
            <a:r>
              <a:rPr lang="en-US" altLang="en-US" sz="3000" dirty="0">
                <a:latin typeface="Calibri" panose="020F0502020204030204" pitchFamily="34" charset="0"/>
              </a:rPr>
              <a:t>About 15 seconds of unconsciousness may be incontinent  </a:t>
            </a:r>
          </a:p>
          <a:p>
            <a:pPr>
              <a:buFont typeface="Wingdings" panose="05000000000000000000" pitchFamily="2" charset="2"/>
              <a:buChar char="§"/>
            </a:pPr>
            <a:r>
              <a:rPr lang="en-US" altLang="en-US" sz="3000" dirty="0">
                <a:latin typeface="Calibri" panose="020F0502020204030204" pitchFamily="34" charset="0"/>
              </a:rPr>
              <a:t>About 30 seconds of unconsciousness may be encopretic</a:t>
            </a:r>
          </a:p>
          <a:p>
            <a:pPr>
              <a:buFont typeface="Wingdings" panose="05000000000000000000" pitchFamily="2" charset="2"/>
              <a:buChar char="§"/>
            </a:pPr>
            <a:r>
              <a:rPr lang="en-US" altLang="en-US" sz="3000" dirty="0">
                <a:latin typeface="Calibri" panose="020F0502020204030204" pitchFamily="34" charset="0"/>
              </a:rPr>
              <a:t>About 50 seconds of unconsciousness bounce-back reflexes inoperative – will need CPR</a:t>
            </a:r>
          </a:p>
          <a:p>
            <a:pPr>
              <a:buFont typeface="Wingdings" panose="05000000000000000000" pitchFamily="2" charset="2"/>
              <a:buChar char="§"/>
            </a:pPr>
            <a:r>
              <a:rPr lang="en-US" altLang="en-US" sz="3200" dirty="0">
                <a:latin typeface="Calibri" panose="020F0502020204030204" pitchFamily="34" charset="0"/>
              </a:rPr>
              <a:t>May have lasting brain injury</a:t>
            </a:r>
          </a:p>
          <a:p>
            <a:pPr>
              <a:buFont typeface="Wingdings" panose="05000000000000000000" pitchFamily="2" charset="2"/>
              <a:buChar char="§"/>
            </a:pPr>
            <a:r>
              <a:rPr lang="en-US" altLang="en-US" sz="3000" dirty="0">
                <a:latin typeface="Calibri" panose="020F0502020204030204" pitchFamily="34" charset="0"/>
              </a:rPr>
              <a:t>Increases risk of stroke by 2% due to potential injury to arteries and veins, seeking medical care can assess for this.</a:t>
            </a:r>
          </a:p>
          <a:p>
            <a:pPr>
              <a:buFont typeface="Wingdings" panose="05000000000000000000" pitchFamily="2" charset="2"/>
              <a:buChar char="§"/>
            </a:pPr>
            <a:r>
              <a:rPr lang="en-US" altLang="en-US" sz="3000" dirty="0">
                <a:latin typeface="Calibri" panose="020F0502020204030204" pitchFamily="34" charset="0"/>
              </a:rPr>
              <a:t>Half the time signs of strangulation are not evident.</a:t>
            </a:r>
          </a:p>
          <a:p>
            <a:pPr>
              <a:buFont typeface="Wingdings" panose="05000000000000000000" pitchFamily="2" charset="2"/>
              <a:buChar char="§"/>
            </a:pPr>
            <a:r>
              <a:rPr lang="en-US" altLang="en-US" sz="3000" dirty="0">
                <a:latin typeface="Calibri" panose="020F0502020204030204" pitchFamily="34" charset="0"/>
              </a:rPr>
              <a:t>Important to believe the victim.</a:t>
            </a:r>
          </a:p>
          <a:p>
            <a:endParaRPr lang="en-US" dirty="0"/>
          </a:p>
        </p:txBody>
      </p:sp>
      <p:sp>
        <p:nvSpPr>
          <p:cNvPr id="3" name="Date Placeholder 2">
            <a:extLst>
              <a:ext uri="{FF2B5EF4-FFF2-40B4-BE49-F238E27FC236}">
                <a16:creationId xmlns:a16="http://schemas.microsoft.com/office/drawing/2014/main" id="{2D2FF201-BE6C-65FF-28DC-9C7B30D8F8FE}"/>
              </a:ext>
            </a:extLst>
          </p:cNvPr>
          <p:cNvSpPr>
            <a:spLocks noGrp="1"/>
          </p:cNvSpPr>
          <p:nvPr>
            <p:ph type="dt" sz="half" idx="10"/>
          </p:nvPr>
        </p:nvSpPr>
        <p:spPr/>
        <p:txBody>
          <a:bodyPr/>
          <a:lstStyle/>
          <a:p>
            <a:r>
              <a:rPr lang="en-US"/>
              <a:t>6/10/2023</a:t>
            </a:r>
          </a:p>
        </p:txBody>
      </p:sp>
      <p:sp>
        <p:nvSpPr>
          <p:cNvPr id="4" name="Footer Placeholder 3">
            <a:extLst>
              <a:ext uri="{FF2B5EF4-FFF2-40B4-BE49-F238E27FC236}">
                <a16:creationId xmlns:a16="http://schemas.microsoft.com/office/drawing/2014/main" id="{697F9F7D-2E6D-54F6-B8B9-7A227C5A5748}"/>
              </a:ext>
            </a:extLst>
          </p:cNvPr>
          <p:cNvSpPr>
            <a:spLocks noGrp="1"/>
          </p:cNvSpPr>
          <p:nvPr>
            <p:ph type="ftr" sz="quarter" idx="11"/>
          </p:nvPr>
        </p:nvSpPr>
        <p:spPr/>
        <p:txBody>
          <a:bodyPr/>
          <a:lstStyle/>
          <a:p>
            <a:r>
              <a:rPr lang="en-US"/>
              <a:t>www.braininjurynm.org</a:t>
            </a:r>
          </a:p>
        </p:txBody>
      </p:sp>
    </p:spTree>
    <p:extLst>
      <p:ext uri="{BB962C8B-B14F-4D97-AF65-F5344CB8AC3E}">
        <p14:creationId xmlns:p14="http://schemas.microsoft.com/office/powerpoint/2010/main" val="2346561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25C84ED2-D835-4E9F-8279-9E82B1233DF1}"/>
              </a:ext>
            </a:extLst>
          </p:cNvPr>
          <p:cNvSpPr>
            <a:spLocks noGrp="1"/>
          </p:cNvSpPr>
          <p:nvPr>
            <p:ph type="title"/>
          </p:nvPr>
        </p:nvSpPr>
        <p:spPr>
          <a:xfrm>
            <a:off x="4030212" y="293236"/>
            <a:ext cx="4116261" cy="1098957"/>
          </a:xfrm>
        </p:spPr>
        <p:txBody>
          <a:bodyPr>
            <a:normAutofit fontScale="90000"/>
          </a:bodyPr>
          <a:lstStyle/>
          <a:p>
            <a:r>
              <a:rPr lang="en-US" altLang="en-US" dirty="0">
                <a:solidFill>
                  <a:schemeClr val="tx1"/>
                </a:solidFill>
                <a:latin typeface="Times New Roman" panose="02020603050405020304" pitchFamily="18" charset="0"/>
                <a:cs typeface="Times New Roman" panose="02020603050405020304" pitchFamily="18" charset="0"/>
              </a:rPr>
              <a:t>Know the SIGNS </a:t>
            </a:r>
          </a:p>
        </p:txBody>
      </p:sp>
      <p:sp>
        <p:nvSpPr>
          <p:cNvPr id="50179" name="Vertical Text Placeholder 3">
            <a:extLst>
              <a:ext uri="{FF2B5EF4-FFF2-40B4-BE49-F238E27FC236}">
                <a16:creationId xmlns:a16="http://schemas.microsoft.com/office/drawing/2014/main" id="{E2406C4C-8204-4E69-B6A1-798357274D07}"/>
              </a:ext>
            </a:extLst>
          </p:cNvPr>
          <p:cNvSpPr>
            <a:spLocks noGrp="1"/>
          </p:cNvSpPr>
          <p:nvPr>
            <p:ph sz="half" idx="1"/>
          </p:nvPr>
        </p:nvSpPr>
        <p:spPr>
          <a:xfrm>
            <a:off x="670405" y="1443762"/>
            <a:ext cx="4116261" cy="4783136"/>
          </a:xfrm>
        </p:spPr>
        <p:txBody>
          <a:bodyPr>
            <a:normAutofit/>
          </a:bodyPr>
          <a:lstStyle/>
          <a:p>
            <a:pPr>
              <a:lnSpc>
                <a:spcPct val="90000"/>
              </a:lnSpc>
            </a:pPr>
            <a:r>
              <a:rPr lang="en-US" altLang="en-US" sz="2800" b="1" dirty="0">
                <a:solidFill>
                  <a:schemeClr val="tx1"/>
                </a:solidFill>
                <a:cs typeface="Times New Roman" panose="02020603050405020304" pitchFamily="18" charset="0"/>
              </a:rPr>
              <a:t>Petechiae</a:t>
            </a:r>
          </a:p>
          <a:p>
            <a:pPr>
              <a:lnSpc>
                <a:spcPct val="90000"/>
              </a:lnSpc>
            </a:pPr>
            <a:r>
              <a:rPr lang="en-US" altLang="en-US" sz="2800" b="1" dirty="0">
                <a:solidFill>
                  <a:schemeClr val="tx1"/>
                </a:solidFill>
                <a:cs typeface="Times New Roman" panose="02020603050405020304" pitchFamily="18" charset="0"/>
              </a:rPr>
              <a:t>Bruising</a:t>
            </a:r>
          </a:p>
          <a:p>
            <a:pPr>
              <a:lnSpc>
                <a:spcPct val="90000"/>
              </a:lnSpc>
            </a:pPr>
            <a:r>
              <a:rPr lang="en-US" altLang="en-US" sz="2800" b="1" dirty="0">
                <a:solidFill>
                  <a:schemeClr val="tx1"/>
                </a:solidFill>
                <a:cs typeface="Times New Roman" panose="02020603050405020304" pitchFamily="18" charset="0"/>
              </a:rPr>
              <a:t>Impression marks</a:t>
            </a:r>
          </a:p>
          <a:p>
            <a:pPr>
              <a:lnSpc>
                <a:spcPct val="90000"/>
              </a:lnSpc>
            </a:pPr>
            <a:r>
              <a:rPr lang="en-US" altLang="en-US" sz="2800" b="1" dirty="0">
                <a:solidFill>
                  <a:schemeClr val="tx1"/>
                </a:solidFill>
                <a:cs typeface="Times New Roman" panose="02020603050405020304" pitchFamily="18" charset="0"/>
              </a:rPr>
              <a:t>Fingernail cuts</a:t>
            </a:r>
          </a:p>
          <a:p>
            <a:pPr>
              <a:lnSpc>
                <a:spcPct val="90000"/>
              </a:lnSpc>
            </a:pPr>
            <a:r>
              <a:rPr lang="en-US" altLang="en-US" sz="2800" b="1" dirty="0">
                <a:solidFill>
                  <a:schemeClr val="tx1"/>
                </a:solidFill>
                <a:cs typeface="Times New Roman" panose="02020603050405020304" pitchFamily="18" charset="0"/>
              </a:rPr>
              <a:t>Ligature marks/burns</a:t>
            </a:r>
          </a:p>
          <a:p>
            <a:pPr>
              <a:lnSpc>
                <a:spcPct val="90000"/>
              </a:lnSpc>
            </a:pPr>
            <a:r>
              <a:rPr lang="en-US" altLang="en-US" sz="2800" b="1" dirty="0">
                <a:solidFill>
                  <a:schemeClr val="tx1"/>
                </a:solidFill>
                <a:cs typeface="Times New Roman" panose="02020603050405020304" pitchFamily="18" charset="0"/>
              </a:rPr>
              <a:t>Neck/Tongue swelling</a:t>
            </a:r>
          </a:p>
          <a:p>
            <a:r>
              <a:rPr lang="en-US" altLang="en-US" sz="2800" b="1" dirty="0">
                <a:solidFill>
                  <a:schemeClr val="tx1"/>
                </a:solidFill>
                <a:cs typeface="Times New Roman" panose="02020603050405020304" pitchFamily="18" charset="0"/>
              </a:rPr>
              <a:t>Injuries to back of head</a:t>
            </a:r>
          </a:p>
          <a:p>
            <a:r>
              <a:rPr lang="en-US" altLang="en-US" sz="2800" b="1" dirty="0">
                <a:solidFill>
                  <a:schemeClr val="tx1"/>
                </a:solidFill>
                <a:cs typeface="Times New Roman" panose="02020603050405020304" pitchFamily="18" charset="0"/>
              </a:rPr>
              <a:t>*Soiled clothing            (urine ~15”/</a:t>
            </a:r>
            <a:r>
              <a:rPr lang="en-US" altLang="en-US" b="1" dirty="0">
                <a:cs typeface="Times New Roman" panose="02020603050405020304" pitchFamily="18" charset="0"/>
              </a:rPr>
              <a:t>feces</a:t>
            </a:r>
            <a:r>
              <a:rPr lang="en-US" altLang="en-US" sz="2800" b="1" dirty="0">
                <a:solidFill>
                  <a:schemeClr val="tx1"/>
                </a:solidFill>
                <a:cs typeface="Times New Roman" panose="02020603050405020304" pitchFamily="18" charset="0"/>
              </a:rPr>
              <a:t>~30”)</a:t>
            </a:r>
          </a:p>
        </p:txBody>
      </p:sp>
      <p:sp>
        <p:nvSpPr>
          <p:cNvPr id="34820" name="Content Placeholder 4">
            <a:extLst>
              <a:ext uri="{FF2B5EF4-FFF2-40B4-BE49-F238E27FC236}">
                <a16:creationId xmlns:a16="http://schemas.microsoft.com/office/drawing/2014/main" id="{D7C6567A-1BFA-4173-9FAB-79EE9645F33C}"/>
              </a:ext>
            </a:extLst>
          </p:cNvPr>
          <p:cNvSpPr>
            <a:spLocks noGrp="1"/>
          </p:cNvSpPr>
          <p:nvPr>
            <p:ph sz="half" idx="2"/>
          </p:nvPr>
        </p:nvSpPr>
        <p:spPr>
          <a:xfrm>
            <a:off x="8077569" y="1292949"/>
            <a:ext cx="3722320" cy="5084762"/>
          </a:xfrm>
        </p:spPr>
        <p:txBody>
          <a:bodyPr rtlCol="0">
            <a:normAutofit/>
          </a:bodyPr>
          <a:lstStyle/>
          <a:p>
            <a:pPr marL="0" indent="0" defTabSz="457207">
              <a:spcAft>
                <a:spcPts val="0"/>
              </a:spcAft>
              <a:buClr>
                <a:schemeClr val="bg2">
                  <a:lumMod val="40000"/>
                  <a:lumOff val="60000"/>
                </a:schemeClr>
              </a:buClr>
              <a:buNone/>
              <a:defRPr/>
            </a:pPr>
            <a:r>
              <a:rPr lang="en-US" altLang="en-US" sz="2800" b="1" dirty="0">
                <a:solidFill>
                  <a:schemeClr val="tx1"/>
                </a:solidFill>
                <a:cs typeface="Times New Roman" panose="02020603050405020304" pitchFamily="18" charset="0"/>
              </a:rPr>
              <a:t>Bleeding from mouth</a:t>
            </a:r>
          </a:p>
          <a:p>
            <a:pPr marL="0" indent="0" defTabSz="457207">
              <a:spcAft>
                <a:spcPts val="0"/>
              </a:spcAft>
              <a:buClr>
                <a:schemeClr val="bg2">
                  <a:lumMod val="40000"/>
                  <a:lumOff val="60000"/>
                </a:schemeClr>
              </a:buClr>
              <a:buNone/>
              <a:defRPr/>
            </a:pPr>
            <a:r>
              <a:rPr lang="en-US" altLang="en-US" sz="2800" b="1" dirty="0">
                <a:solidFill>
                  <a:schemeClr val="tx1"/>
                </a:solidFill>
                <a:cs typeface="Times New Roman" panose="02020603050405020304" pitchFamily="18" charset="0"/>
              </a:rPr>
              <a:t>Fainting and/or LOC</a:t>
            </a:r>
          </a:p>
          <a:p>
            <a:pPr marL="0" indent="0" defTabSz="457207">
              <a:spcAft>
                <a:spcPts val="0"/>
              </a:spcAft>
              <a:buClr>
                <a:schemeClr val="bg2">
                  <a:lumMod val="40000"/>
                  <a:lumOff val="60000"/>
                </a:schemeClr>
              </a:buClr>
              <a:buNone/>
              <a:defRPr/>
            </a:pPr>
            <a:r>
              <a:rPr lang="en-US" altLang="en-US" sz="2800" b="1" dirty="0">
                <a:solidFill>
                  <a:schemeClr val="tx1"/>
                </a:solidFill>
                <a:cs typeface="Times New Roman" panose="02020603050405020304" pitchFamily="18" charset="0"/>
              </a:rPr>
              <a:t>Redness on neck</a:t>
            </a:r>
          </a:p>
          <a:p>
            <a:pPr marL="0" indent="0" defTabSz="457207">
              <a:spcAft>
                <a:spcPts val="0"/>
              </a:spcAft>
              <a:buClr>
                <a:schemeClr val="bg2">
                  <a:lumMod val="40000"/>
                  <a:lumOff val="60000"/>
                </a:schemeClr>
              </a:buClr>
              <a:buNone/>
              <a:defRPr/>
            </a:pPr>
            <a:r>
              <a:rPr lang="en-US" altLang="en-US" sz="2800" b="1" dirty="0">
                <a:solidFill>
                  <a:schemeClr val="tx1"/>
                </a:solidFill>
                <a:cs typeface="Times New Roman" panose="02020603050405020304" pitchFamily="18" charset="0"/>
              </a:rPr>
              <a:t>Injuries to shoulders</a:t>
            </a:r>
          </a:p>
          <a:p>
            <a:pPr marL="0" indent="0" defTabSz="457207">
              <a:spcAft>
                <a:spcPts val="0"/>
              </a:spcAft>
              <a:buClr>
                <a:schemeClr val="bg2">
                  <a:lumMod val="40000"/>
                  <a:lumOff val="60000"/>
                </a:schemeClr>
              </a:buClr>
              <a:buNone/>
              <a:defRPr/>
            </a:pPr>
            <a:r>
              <a:rPr lang="en-US" altLang="en-US" sz="2800" b="1" dirty="0">
                <a:solidFill>
                  <a:schemeClr val="tx1"/>
                </a:solidFill>
                <a:cs typeface="Times New Roman" panose="02020603050405020304" pitchFamily="18" charset="0"/>
              </a:rPr>
              <a:t>Abrasions (chin, neck, shoulders)</a:t>
            </a:r>
          </a:p>
          <a:p>
            <a:pPr marL="0" indent="0" defTabSz="457207">
              <a:spcAft>
                <a:spcPts val="0"/>
              </a:spcAft>
              <a:buClr>
                <a:schemeClr val="bg2">
                  <a:lumMod val="40000"/>
                  <a:lumOff val="60000"/>
                </a:schemeClr>
              </a:buClr>
              <a:buNone/>
              <a:defRPr/>
            </a:pPr>
            <a:r>
              <a:rPr lang="en-US" altLang="en-US" sz="2800" b="1" dirty="0">
                <a:solidFill>
                  <a:schemeClr val="tx1"/>
                </a:solidFill>
                <a:cs typeface="Times New Roman" panose="02020603050405020304" pitchFamily="18" charset="0"/>
              </a:rPr>
              <a:t>Vomit (aspiration)</a:t>
            </a:r>
          </a:p>
          <a:p>
            <a:pPr marL="0" indent="0" defTabSz="457207">
              <a:spcAft>
                <a:spcPts val="0"/>
              </a:spcAft>
              <a:buClr>
                <a:schemeClr val="bg2">
                  <a:lumMod val="40000"/>
                  <a:lumOff val="60000"/>
                </a:schemeClr>
              </a:buClr>
              <a:buNone/>
              <a:defRPr/>
            </a:pPr>
            <a:r>
              <a:rPr lang="en-US" altLang="en-US" sz="2800" b="1" dirty="0">
                <a:solidFill>
                  <a:schemeClr val="tx1"/>
                </a:solidFill>
                <a:cs typeface="Times New Roman" panose="02020603050405020304" pitchFamily="18" charset="0"/>
              </a:rPr>
              <a:t>Raspy breathing</a:t>
            </a:r>
          </a:p>
          <a:p>
            <a:pPr marL="0" indent="0" defTabSz="457207">
              <a:spcAft>
                <a:spcPts val="0"/>
              </a:spcAft>
              <a:buClr>
                <a:schemeClr val="bg2">
                  <a:lumMod val="40000"/>
                  <a:lumOff val="60000"/>
                </a:schemeClr>
              </a:buClr>
              <a:buNone/>
              <a:defRPr/>
            </a:pPr>
            <a:endParaRPr lang="en-US" altLang="en-US" sz="2800" b="1" dirty="0">
              <a:solidFill>
                <a:schemeClr val="tx1"/>
              </a:solidFill>
              <a:cs typeface="Times New Roman" panose="02020603050405020304" pitchFamily="18" charset="0"/>
            </a:endParaRPr>
          </a:p>
          <a:p>
            <a:pPr marL="342906" indent="-342906" defTabSz="457207">
              <a:spcAft>
                <a:spcPts val="0"/>
              </a:spcAft>
              <a:buClr>
                <a:schemeClr val="bg2">
                  <a:lumMod val="40000"/>
                  <a:lumOff val="60000"/>
                </a:schemeClr>
              </a:buClr>
              <a:buNone/>
              <a:defRPr/>
            </a:pPr>
            <a:endParaRPr lang="en-US" altLang="en-US" b="1" dirty="0">
              <a:solidFill>
                <a:srgbClr val="FFFF00"/>
              </a:solidFill>
              <a:ea typeface="+mn-ea"/>
              <a:cs typeface="Times New Roman" panose="02020603050405020304" pitchFamily="18" charset="0"/>
            </a:endParaRPr>
          </a:p>
        </p:txBody>
      </p:sp>
      <p:pic>
        <p:nvPicPr>
          <p:cNvPr id="5" name="Picture 4" descr="Graphical user interface&#10;&#10;Description automatically generated">
            <a:extLst>
              <a:ext uri="{FF2B5EF4-FFF2-40B4-BE49-F238E27FC236}">
                <a16:creationId xmlns:a16="http://schemas.microsoft.com/office/drawing/2014/main" id="{E38FE2C5-2573-4218-9E19-75A15D7F870D}"/>
              </a:ext>
            </a:extLst>
          </p:cNvPr>
          <p:cNvPicPr>
            <a:picLocks noChangeAspect="1"/>
          </p:cNvPicPr>
          <p:nvPr/>
        </p:nvPicPr>
        <p:blipFill rotWithShape="1">
          <a:blip r:embed="rId3"/>
          <a:srcRect l="42207" t="57430" r="48118" b="22084"/>
          <a:stretch/>
        </p:blipFill>
        <p:spPr bwMode="auto">
          <a:xfrm>
            <a:off x="4786666" y="1392193"/>
            <a:ext cx="3037186" cy="3642588"/>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81D21AFF-4BBD-4D27-8CD6-A61B011B6DCE}"/>
              </a:ext>
            </a:extLst>
          </p:cNvPr>
          <p:cNvSpPr txBox="1"/>
          <p:nvPr/>
        </p:nvSpPr>
        <p:spPr>
          <a:xfrm>
            <a:off x="2351196" y="5855230"/>
            <a:ext cx="8753475" cy="461665"/>
          </a:xfrm>
          <a:prstGeom prst="rect">
            <a:avLst/>
          </a:prstGeom>
          <a:noFill/>
        </p:spPr>
        <p:txBody>
          <a:bodyPr wrap="square" rtlCol="0">
            <a:spAutoFit/>
          </a:bodyPr>
          <a:lstStyle/>
          <a:p>
            <a:r>
              <a:rPr lang="en-US" sz="2400" dirty="0"/>
              <a:t>Some injuries can be from perpetrator or victim fighting for their life</a:t>
            </a:r>
            <a:endParaRPr lang="en-US" dirty="0"/>
          </a:p>
        </p:txBody>
      </p:sp>
      <p:sp>
        <p:nvSpPr>
          <p:cNvPr id="3" name="Date Placeholder 2">
            <a:extLst>
              <a:ext uri="{FF2B5EF4-FFF2-40B4-BE49-F238E27FC236}">
                <a16:creationId xmlns:a16="http://schemas.microsoft.com/office/drawing/2014/main" id="{8EF92F73-5099-33C2-71DD-AFFE06ABCFAA}"/>
              </a:ext>
            </a:extLst>
          </p:cNvPr>
          <p:cNvSpPr>
            <a:spLocks noGrp="1"/>
          </p:cNvSpPr>
          <p:nvPr>
            <p:ph type="dt" sz="half" idx="10"/>
          </p:nvPr>
        </p:nvSpPr>
        <p:spPr/>
        <p:txBody>
          <a:bodyPr/>
          <a:lstStyle/>
          <a:p>
            <a:r>
              <a:rPr lang="en-US"/>
              <a:t>6/10/2023</a:t>
            </a:r>
          </a:p>
        </p:txBody>
      </p:sp>
      <p:sp>
        <p:nvSpPr>
          <p:cNvPr id="4" name="Footer Placeholder 3">
            <a:extLst>
              <a:ext uri="{FF2B5EF4-FFF2-40B4-BE49-F238E27FC236}">
                <a16:creationId xmlns:a16="http://schemas.microsoft.com/office/drawing/2014/main" id="{EAC89EE8-E52E-54FB-AA91-BA29C2B2890B}"/>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9B436471-506A-A003-FE31-12B2EE99B356}"/>
              </a:ext>
            </a:extLst>
          </p:cNvPr>
          <p:cNvSpPr>
            <a:spLocks noGrp="1"/>
          </p:cNvSpPr>
          <p:nvPr>
            <p:ph type="sldNum" sz="quarter" idx="12"/>
          </p:nvPr>
        </p:nvSpPr>
        <p:spPr/>
        <p:txBody>
          <a:bodyPr/>
          <a:lstStyle/>
          <a:p>
            <a:fld id="{D530F0E9-51BC-4114-A71D-EE32294F3D21}" type="slidenum">
              <a:rPr lang="en-US" smtClean="0"/>
              <a:t>62</a:t>
            </a:fld>
            <a:endParaRPr lang="en-US"/>
          </a:p>
        </p:txBody>
      </p:sp>
      <p:sp>
        <p:nvSpPr>
          <p:cNvPr id="11" name="TextBox 10">
            <a:extLst>
              <a:ext uri="{FF2B5EF4-FFF2-40B4-BE49-F238E27FC236}">
                <a16:creationId xmlns:a16="http://schemas.microsoft.com/office/drawing/2014/main" id="{7BCF8B5D-7C13-3CBC-F686-BA2BE84D9827}"/>
              </a:ext>
            </a:extLst>
          </p:cNvPr>
          <p:cNvSpPr txBox="1"/>
          <p:nvPr/>
        </p:nvSpPr>
        <p:spPr>
          <a:xfrm>
            <a:off x="4714038" y="5103386"/>
            <a:ext cx="2953431" cy="461665"/>
          </a:xfrm>
          <a:prstGeom prst="rect">
            <a:avLst/>
          </a:prstGeom>
          <a:noFill/>
        </p:spPr>
        <p:txBody>
          <a:bodyPr wrap="square">
            <a:spAutoFit/>
          </a:bodyPr>
          <a:lstStyle/>
          <a:p>
            <a:r>
              <a:rPr lang="en-US" sz="1200" dirty="0"/>
              <a:t>Vital FACTS for Victims of STRANGULATION strangulationtraininginstitute.com</a:t>
            </a:r>
          </a:p>
        </p:txBody>
      </p:sp>
    </p:spTree>
    <p:extLst>
      <p:ext uri="{BB962C8B-B14F-4D97-AF65-F5344CB8AC3E}">
        <p14:creationId xmlns:p14="http://schemas.microsoft.com/office/powerpoint/2010/main" val="1828293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8F0E1A2C-60C1-47CD-8E30-35126B996E58}"/>
              </a:ext>
            </a:extLst>
          </p:cNvPr>
          <p:cNvSpPr>
            <a:spLocks noGrp="1"/>
          </p:cNvSpPr>
          <p:nvPr>
            <p:ph type="title"/>
          </p:nvPr>
        </p:nvSpPr>
        <p:spPr>
          <a:xfrm>
            <a:off x="2847210" y="282633"/>
            <a:ext cx="5947079" cy="1150636"/>
          </a:xfrm>
        </p:spPr>
        <p:txBody>
          <a:bodyPr/>
          <a:lstStyle/>
          <a:p>
            <a:r>
              <a:rPr lang="en-US" altLang="en-US" sz="4000" dirty="0">
                <a:solidFill>
                  <a:schemeClr val="tx1"/>
                </a:solidFill>
                <a:latin typeface="Times New Roman" panose="02020603050405020304" pitchFamily="18" charset="0"/>
                <a:cs typeface="Times New Roman" panose="02020603050405020304" pitchFamily="18" charset="0"/>
              </a:rPr>
              <a:t>Know the Symptoms</a:t>
            </a:r>
            <a:br>
              <a:rPr lang="en-US" altLang="en-US" sz="4000" dirty="0">
                <a:solidFill>
                  <a:schemeClr val="tx1"/>
                </a:solidFill>
                <a:latin typeface="Times New Roman" panose="02020603050405020304" pitchFamily="18" charset="0"/>
                <a:cs typeface="Times New Roman" panose="02020603050405020304" pitchFamily="18" charset="0"/>
              </a:rPr>
            </a:br>
            <a:r>
              <a:rPr lang="en-US" altLang="en-US" sz="2800" dirty="0">
                <a:solidFill>
                  <a:schemeClr val="tx1"/>
                </a:solidFill>
                <a:latin typeface="Times New Roman" panose="02020603050405020304" pitchFamily="18" charset="0"/>
                <a:cs typeface="Times New Roman" panose="02020603050405020304" pitchFamily="18" charset="0"/>
              </a:rPr>
              <a:t>Subjective Information given by Victim</a:t>
            </a:r>
            <a:endParaRPr lang="en-US" altLang="en-US" sz="4000" dirty="0">
              <a:solidFill>
                <a:schemeClr val="tx1"/>
              </a:solidFill>
              <a:latin typeface="Times New Roman" panose="02020603050405020304" pitchFamily="18" charset="0"/>
              <a:cs typeface="Times New Roman" panose="02020603050405020304" pitchFamily="18" charset="0"/>
            </a:endParaRPr>
          </a:p>
        </p:txBody>
      </p:sp>
      <p:sp>
        <p:nvSpPr>
          <p:cNvPr id="39939" name="Content Placeholder 3">
            <a:extLst>
              <a:ext uri="{FF2B5EF4-FFF2-40B4-BE49-F238E27FC236}">
                <a16:creationId xmlns:a16="http://schemas.microsoft.com/office/drawing/2014/main" id="{558D08D4-FB55-4511-8FEC-C36387CFCD9A}"/>
              </a:ext>
            </a:extLst>
          </p:cNvPr>
          <p:cNvSpPr>
            <a:spLocks noGrp="1"/>
          </p:cNvSpPr>
          <p:nvPr>
            <p:ph sz="half" idx="1"/>
          </p:nvPr>
        </p:nvSpPr>
        <p:spPr>
          <a:xfrm>
            <a:off x="1127052" y="1795464"/>
            <a:ext cx="3819525" cy="4884737"/>
          </a:xfrm>
        </p:spPr>
        <p:txBody>
          <a:bodyPr rtlCol="0">
            <a:normAutofit/>
          </a:bodyPr>
          <a:lstStyle/>
          <a:p>
            <a:pPr defTabSz="457207">
              <a:spcAft>
                <a:spcPts val="0"/>
              </a:spcAft>
              <a:buClr>
                <a:schemeClr val="bg2">
                  <a:lumMod val="40000"/>
                  <a:lumOff val="60000"/>
                </a:schemeClr>
              </a:buClr>
              <a:buFont typeface="Arial" panose="020B0604020202020204" pitchFamily="34" charset="0"/>
              <a:buChar char="•"/>
              <a:defRPr/>
            </a:pPr>
            <a:r>
              <a:rPr lang="en-US" altLang="en-US" sz="3200" dirty="0">
                <a:solidFill>
                  <a:schemeClr val="tx1"/>
                </a:solidFill>
                <a:cs typeface="Times New Roman" panose="02020603050405020304" pitchFamily="18" charset="0"/>
              </a:rPr>
              <a:t>Voice changes</a:t>
            </a:r>
          </a:p>
          <a:p>
            <a:pPr defTabSz="457207">
              <a:spcAft>
                <a:spcPts val="0"/>
              </a:spcAft>
              <a:buClr>
                <a:schemeClr val="bg2">
                  <a:lumMod val="40000"/>
                  <a:lumOff val="60000"/>
                </a:schemeClr>
              </a:buClr>
              <a:buFont typeface="Arial" panose="020B0604020202020204" pitchFamily="34" charset="0"/>
              <a:buChar char="•"/>
              <a:defRPr/>
            </a:pPr>
            <a:r>
              <a:rPr lang="en-US" altLang="en-US" sz="3200" dirty="0">
                <a:solidFill>
                  <a:schemeClr val="tx1"/>
                </a:solidFill>
                <a:cs typeface="Times New Roman" panose="02020603050405020304" pitchFamily="18" charset="0"/>
              </a:rPr>
              <a:t>Hoarseness</a:t>
            </a:r>
          </a:p>
          <a:p>
            <a:pPr defTabSz="457207">
              <a:spcAft>
                <a:spcPts val="0"/>
              </a:spcAft>
              <a:buClr>
                <a:schemeClr val="bg2">
                  <a:lumMod val="40000"/>
                  <a:lumOff val="60000"/>
                </a:schemeClr>
              </a:buClr>
              <a:buFont typeface="Arial" panose="020B0604020202020204" pitchFamily="34" charset="0"/>
              <a:buChar char="•"/>
              <a:defRPr/>
            </a:pPr>
            <a:r>
              <a:rPr lang="en-US" altLang="en-US" sz="3200" dirty="0">
                <a:solidFill>
                  <a:schemeClr val="tx1"/>
                </a:solidFill>
                <a:cs typeface="Times New Roman" panose="02020603050405020304" pitchFamily="18" charset="0"/>
              </a:rPr>
              <a:t>Difficulty swallowing</a:t>
            </a:r>
          </a:p>
          <a:p>
            <a:pPr defTabSz="457207">
              <a:spcAft>
                <a:spcPts val="0"/>
              </a:spcAft>
              <a:buClr>
                <a:schemeClr val="bg2">
                  <a:lumMod val="40000"/>
                  <a:lumOff val="60000"/>
                </a:schemeClr>
              </a:buClr>
              <a:buFont typeface="Arial" panose="020B0604020202020204" pitchFamily="34" charset="0"/>
              <a:buChar char="•"/>
              <a:defRPr/>
            </a:pPr>
            <a:r>
              <a:rPr lang="en-US" altLang="en-US" sz="3200" dirty="0">
                <a:solidFill>
                  <a:schemeClr val="tx1"/>
                </a:solidFill>
                <a:cs typeface="Times New Roman" panose="02020603050405020304" pitchFamily="18" charset="0"/>
              </a:rPr>
              <a:t>Breathing changes</a:t>
            </a:r>
          </a:p>
          <a:p>
            <a:pPr defTabSz="457207">
              <a:spcAft>
                <a:spcPts val="0"/>
              </a:spcAft>
              <a:buClr>
                <a:schemeClr val="bg2">
                  <a:lumMod val="40000"/>
                  <a:lumOff val="60000"/>
                </a:schemeClr>
              </a:buClr>
              <a:buFont typeface="Arial" panose="020B0604020202020204" pitchFamily="34" charset="0"/>
              <a:buChar char="•"/>
              <a:defRPr/>
            </a:pPr>
            <a:r>
              <a:rPr lang="en-US" altLang="en-US" sz="3200" dirty="0">
                <a:solidFill>
                  <a:schemeClr val="tx1"/>
                </a:solidFill>
                <a:cs typeface="Times New Roman" panose="02020603050405020304" pitchFamily="18" charset="0"/>
              </a:rPr>
              <a:t>Sore throat</a:t>
            </a:r>
          </a:p>
          <a:p>
            <a:pPr defTabSz="457207">
              <a:spcAft>
                <a:spcPts val="0"/>
              </a:spcAft>
              <a:buClr>
                <a:schemeClr val="bg2">
                  <a:lumMod val="40000"/>
                  <a:lumOff val="60000"/>
                </a:schemeClr>
              </a:buClr>
              <a:buFont typeface="Arial" panose="020B0604020202020204" pitchFamily="34" charset="0"/>
              <a:buChar char="•"/>
              <a:defRPr/>
            </a:pPr>
            <a:r>
              <a:rPr lang="en-US" altLang="en-US" sz="3200" dirty="0">
                <a:solidFill>
                  <a:schemeClr val="tx1"/>
                </a:solidFill>
                <a:cs typeface="Times New Roman" panose="02020603050405020304" pitchFamily="18" charset="0"/>
              </a:rPr>
              <a:t>Headaches</a:t>
            </a:r>
          </a:p>
          <a:p>
            <a:pPr marL="342906" indent="-342906" defTabSz="457207">
              <a:spcAft>
                <a:spcPts val="0"/>
              </a:spcAft>
              <a:buClr>
                <a:schemeClr val="bg2">
                  <a:lumMod val="40000"/>
                  <a:lumOff val="60000"/>
                </a:schemeClr>
              </a:buClr>
              <a:buFont typeface="Wingdings 3" charset="2"/>
              <a:buChar char=""/>
              <a:defRPr/>
            </a:pPr>
            <a:endParaRPr lang="en-US" altLang="en-US" sz="3200" dirty="0">
              <a:solidFill>
                <a:srgbClr val="FFFF00"/>
              </a:solidFill>
              <a:cs typeface="Times New Roman" panose="02020603050405020304" pitchFamily="18" charset="0"/>
            </a:endParaRPr>
          </a:p>
        </p:txBody>
      </p:sp>
      <p:sp>
        <p:nvSpPr>
          <p:cNvPr id="56324" name="Content Placeholder 4">
            <a:extLst>
              <a:ext uri="{FF2B5EF4-FFF2-40B4-BE49-F238E27FC236}">
                <a16:creationId xmlns:a16="http://schemas.microsoft.com/office/drawing/2014/main" id="{5BEF5A58-7BA3-471C-924E-F1BCBCFD7CB4}"/>
              </a:ext>
            </a:extLst>
          </p:cNvPr>
          <p:cNvSpPr>
            <a:spLocks noGrp="1"/>
          </p:cNvSpPr>
          <p:nvPr>
            <p:ph sz="half" idx="2"/>
          </p:nvPr>
        </p:nvSpPr>
        <p:spPr>
          <a:xfrm>
            <a:off x="6096000" y="1665032"/>
            <a:ext cx="4337769" cy="3995737"/>
          </a:xfrm>
        </p:spPr>
        <p:txBody>
          <a:bodyPr>
            <a:normAutofit/>
          </a:bodyPr>
          <a:lstStyle/>
          <a:p>
            <a:pPr marL="0" indent="0">
              <a:lnSpc>
                <a:spcPct val="110000"/>
              </a:lnSpc>
              <a:buNone/>
            </a:pPr>
            <a:r>
              <a:rPr lang="en-US" altLang="en-US" sz="3200" dirty="0">
                <a:solidFill>
                  <a:schemeClr val="tx1"/>
                </a:solidFill>
                <a:cs typeface="Times New Roman" panose="02020603050405020304" pitchFamily="18" charset="0"/>
              </a:rPr>
              <a:t>Seeing stars</a:t>
            </a:r>
          </a:p>
          <a:p>
            <a:pPr marL="0" indent="0">
              <a:lnSpc>
                <a:spcPct val="110000"/>
              </a:lnSpc>
              <a:buNone/>
            </a:pPr>
            <a:r>
              <a:rPr lang="en-US" altLang="en-US" sz="3200" dirty="0">
                <a:solidFill>
                  <a:schemeClr val="tx1"/>
                </a:solidFill>
                <a:cs typeface="Times New Roman" panose="02020603050405020304" pitchFamily="18" charset="0"/>
              </a:rPr>
              <a:t>“Going black”</a:t>
            </a:r>
          </a:p>
          <a:p>
            <a:pPr marL="0" indent="0">
              <a:lnSpc>
                <a:spcPct val="110000"/>
              </a:lnSpc>
              <a:buNone/>
            </a:pPr>
            <a:r>
              <a:rPr lang="en-US" altLang="en-US" sz="3200" dirty="0">
                <a:solidFill>
                  <a:schemeClr val="tx1"/>
                </a:solidFill>
                <a:cs typeface="Times New Roman" panose="02020603050405020304" pitchFamily="18" charset="0"/>
              </a:rPr>
              <a:t>Tunnel vision</a:t>
            </a:r>
          </a:p>
          <a:p>
            <a:pPr marL="0" indent="0">
              <a:lnSpc>
                <a:spcPct val="110000"/>
              </a:lnSpc>
              <a:buNone/>
            </a:pPr>
            <a:r>
              <a:rPr lang="en-US" altLang="en-US" sz="3200" dirty="0">
                <a:solidFill>
                  <a:schemeClr val="tx1"/>
                </a:solidFill>
                <a:cs typeface="Times New Roman" panose="02020603050405020304" pitchFamily="18" charset="0"/>
              </a:rPr>
              <a:t>Change in mental status</a:t>
            </a:r>
          </a:p>
          <a:p>
            <a:pPr marL="0" indent="0">
              <a:lnSpc>
                <a:spcPct val="110000"/>
              </a:lnSpc>
              <a:buNone/>
            </a:pPr>
            <a:r>
              <a:rPr lang="en-US" altLang="en-US" sz="3200" dirty="0">
                <a:solidFill>
                  <a:schemeClr val="tx1"/>
                </a:solidFill>
                <a:cs typeface="Times New Roman" panose="02020603050405020304" pitchFamily="18" charset="0"/>
              </a:rPr>
              <a:t>Loss of Memory</a:t>
            </a:r>
          </a:p>
        </p:txBody>
      </p:sp>
      <p:sp>
        <p:nvSpPr>
          <p:cNvPr id="2" name="TextBox 1">
            <a:extLst>
              <a:ext uri="{FF2B5EF4-FFF2-40B4-BE49-F238E27FC236}">
                <a16:creationId xmlns:a16="http://schemas.microsoft.com/office/drawing/2014/main" id="{7883D210-1F0F-4C4E-BDCD-BC3284E3868E}"/>
              </a:ext>
            </a:extLst>
          </p:cNvPr>
          <p:cNvSpPr txBox="1"/>
          <p:nvPr/>
        </p:nvSpPr>
        <p:spPr>
          <a:xfrm>
            <a:off x="739747" y="5607465"/>
            <a:ext cx="11239818" cy="830997"/>
          </a:xfrm>
          <a:prstGeom prst="rect">
            <a:avLst/>
          </a:prstGeom>
          <a:noFill/>
        </p:spPr>
        <p:txBody>
          <a:bodyPr wrap="square" rtlCol="0">
            <a:spAutoFit/>
          </a:bodyPr>
          <a:lstStyle/>
          <a:p>
            <a:r>
              <a:rPr lang="en-US" sz="2400" dirty="0"/>
              <a:t>Rule: If suspect DV with mental health and addiction issues then screen for brain injury, including strangulation.</a:t>
            </a:r>
          </a:p>
        </p:txBody>
      </p:sp>
      <p:sp>
        <p:nvSpPr>
          <p:cNvPr id="3" name="Date Placeholder 2">
            <a:extLst>
              <a:ext uri="{FF2B5EF4-FFF2-40B4-BE49-F238E27FC236}">
                <a16:creationId xmlns:a16="http://schemas.microsoft.com/office/drawing/2014/main" id="{A3DA29B5-A051-A62C-71B8-2341394CB934}"/>
              </a:ext>
            </a:extLst>
          </p:cNvPr>
          <p:cNvSpPr>
            <a:spLocks noGrp="1"/>
          </p:cNvSpPr>
          <p:nvPr>
            <p:ph type="dt" sz="half" idx="10"/>
          </p:nvPr>
        </p:nvSpPr>
        <p:spPr/>
        <p:txBody>
          <a:bodyPr/>
          <a:lstStyle/>
          <a:p>
            <a:r>
              <a:rPr lang="en-US"/>
              <a:t>6/10/2023</a:t>
            </a:r>
          </a:p>
        </p:txBody>
      </p:sp>
      <p:sp>
        <p:nvSpPr>
          <p:cNvPr id="4" name="Footer Placeholder 3">
            <a:extLst>
              <a:ext uri="{FF2B5EF4-FFF2-40B4-BE49-F238E27FC236}">
                <a16:creationId xmlns:a16="http://schemas.microsoft.com/office/drawing/2014/main" id="{172DEBF8-BC08-6070-A654-39DECAA9201C}"/>
              </a:ext>
            </a:extLst>
          </p:cNvPr>
          <p:cNvSpPr>
            <a:spLocks noGrp="1"/>
          </p:cNvSpPr>
          <p:nvPr>
            <p:ph type="ftr" sz="quarter" idx="11"/>
          </p:nvPr>
        </p:nvSpPr>
        <p:spPr/>
        <p:txBody>
          <a:bodyPr/>
          <a:lstStyle/>
          <a:p>
            <a:r>
              <a:rPr lang="en-US"/>
              <a:t>www.braininjurynm.org</a:t>
            </a:r>
          </a:p>
        </p:txBody>
      </p:sp>
      <p:sp>
        <p:nvSpPr>
          <p:cNvPr id="5" name="Slide Number Placeholder 4">
            <a:extLst>
              <a:ext uri="{FF2B5EF4-FFF2-40B4-BE49-F238E27FC236}">
                <a16:creationId xmlns:a16="http://schemas.microsoft.com/office/drawing/2014/main" id="{1EC98C48-D430-0D06-753B-24CF240DE690}"/>
              </a:ext>
            </a:extLst>
          </p:cNvPr>
          <p:cNvSpPr>
            <a:spLocks noGrp="1"/>
          </p:cNvSpPr>
          <p:nvPr>
            <p:ph type="sldNum" sz="quarter" idx="12"/>
          </p:nvPr>
        </p:nvSpPr>
        <p:spPr/>
        <p:txBody>
          <a:bodyPr/>
          <a:lstStyle/>
          <a:p>
            <a:fld id="{D530F0E9-51BC-4114-A71D-EE32294F3D21}" type="slidenum">
              <a:rPr lang="en-US" smtClean="0"/>
              <a:t>63</a:t>
            </a:fld>
            <a:endParaRPr lang="en-US"/>
          </a:p>
        </p:txBody>
      </p:sp>
    </p:spTree>
    <p:extLst>
      <p:ext uri="{BB962C8B-B14F-4D97-AF65-F5344CB8AC3E}">
        <p14:creationId xmlns:p14="http://schemas.microsoft.com/office/powerpoint/2010/main" val="33904484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D02D8-4447-44CF-BF10-4BCA645F1FFD}"/>
              </a:ext>
            </a:extLst>
          </p:cNvPr>
          <p:cNvSpPr>
            <a:spLocks noGrp="1"/>
          </p:cNvSpPr>
          <p:nvPr>
            <p:ph type="title"/>
          </p:nvPr>
        </p:nvSpPr>
        <p:spPr>
          <a:xfrm>
            <a:off x="404037" y="286604"/>
            <a:ext cx="11589489" cy="1075472"/>
          </a:xfrm>
        </p:spPr>
        <p:txBody>
          <a:bodyPr/>
          <a:lstStyle/>
          <a:p>
            <a:r>
              <a:rPr lang="en-US" dirty="0"/>
              <a:t>Medical Tests for a Recent Assault Strangulation</a:t>
            </a:r>
          </a:p>
        </p:txBody>
      </p:sp>
      <p:sp>
        <p:nvSpPr>
          <p:cNvPr id="3" name="Content Placeholder 2">
            <a:extLst>
              <a:ext uri="{FF2B5EF4-FFF2-40B4-BE49-F238E27FC236}">
                <a16:creationId xmlns:a16="http://schemas.microsoft.com/office/drawing/2014/main" id="{1CF5D2E8-11ED-404B-B57B-272503949618}"/>
              </a:ext>
            </a:extLst>
          </p:cNvPr>
          <p:cNvSpPr>
            <a:spLocks noGrp="1"/>
          </p:cNvSpPr>
          <p:nvPr>
            <p:ph idx="1"/>
          </p:nvPr>
        </p:nvSpPr>
        <p:spPr>
          <a:xfrm>
            <a:off x="1086647" y="1845734"/>
            <a:ext cx="10058400" cy="4023360"/>
          </a:xfrm>
        </p:spPr>
        <p:txBody>
          <a:bodyPr>
            <a:normAutofit fontScale="77500" lnSpcReduction="20000"/>
          </a:bodyPr>
          <a:lstStyle/>
          <a:p>
            <a:r>
              <a:rPr lang="en-US" dirty="0"/>
              <a:t>Include the need to consider a CT-A if strangulation included arteries and veins, could have resulted in dissection: </a:t>
            </a:r>
          </a:p>
          <a:p>
            <a:r>
              <a:rPr lang="en-US" b="1" dirty="0"/>
              <a:t>CT-Angio of carotid/vertebral arteries (GOLD STANDARD for evaluation of vessels and bony/cartilaginous structures, less sensitive for soft tissue trauma) or </a:t>
            </a:r>
          </a:p>
          <a:p>
            <a:r>
              <a:rPr lang="en-US" dirty="0"/>
              <a:t>CT neck with contrast (less sensitive than CT Angio for vessels, good for bony/cartilaginous structures) or </a:t>
            </a:r>
          </a:p>
          <a:p>
            <a:r>
              <a:rPr lang="en-US" dirty="0"/>
              <a:t>MRA of neck (less sensitive than CT Angio for vessels, best for soft tissue trauma) or </a:t>
            </a:r>
          </a:p>
          <a:p>
            <a:r>
              <a:rPr lang="en-US" dirty="0"/>
              <a:t>MRI of neck (less sensitive than CT Angio for vessels and bony/cartilaginous structures, best study for soft tissue trauma) or </a:t>
            </a:r>
          </a:p>
          <a:p>
            <a:r>
              <a:rPr lang="en-US" b="1" dirty="0"/>
              <a:t>MRI/MRA of brain (most sensitive for anoxic brain injury, stroke symptoms and inter-cerebral petechial hemorrhage)</a:t>
            </a:r>
          </a:p>
          <a:p>
            <a:r>
              <a:rPr lang="en-US" dirty="0"/>
              <a:t>Evaluation for Concussion </a:t>
            </a:r>
          </a:p>
          <a:p>
            <a:endParaRPr lang="en-US" dirty="0"/>
          </a:p>
        </p:txBody>
      </p:sp>
      <p:sp>
        <p:nvSpPr>
          <p:cNvPr id="4" name="Date Placeholder 3">
            <a:extLst>
              <a:ext uri="{FF2B5EF4-FFF2-40B4-BE49-F238E27FC236}">
                <a16:creationId xmlns:a16="http://schemas.microsoft.com/office/drawing/2014/main" id="{2BB5B66E-3752-B1CF-B11E-F6C1A2BAAABD}"/>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1066804D-84C1-643C-C6F0-8291D8F09723}"/>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5D31EC66-2349-E5EB-9867-2C7F04DA6CB0}"/>
              </a:ext>
            </a:extLst>
          </p:cNvPr>
          <p:cNvSpPr>
            <a:spLocks noGrp="1"/>
          </p:cNvSpPr>
          <p:nvPr>
            <p:ph type="sldNum" sz="quarter" idx="12"/>
          </p:nvPr>
        </p:nvSpPr>
        <p:spPr/>
        <p:txBody>
          <a:bodyPr/>
          <a:lstStyle/>
          <a:p>
            <a:fld id="{D530F0E9-51BC-4114-A71D-EE32294F3D21}" type="slidenum">
              <a:rPr lang="en-US" smtClean="0"/>
              <a:t>64</a:t>
            </a:fld>
            <a:endParaRPr lang="en-US"/>
          </a:p>
        </p:txBody>
      </p:sp>
    </p:spTree>
    <p:extLst>
      <p:ext uri="{BB962C8B-B14F-4D97-AF65-F5344CB8AC3E}">
        <p14:creationId xmlns:p14="http://schemas.microsoft.com/office/powerpoint/2010/main" val="41743918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with medium confidence">
            <a:extLst>
              <a:ext uri="{FF2B5EF4-FFF2-40B4-BE49-F238E27FC236}">
                <a16:creationId xmlns:a16="http://schemas.microsoft.com/office/drawing/2014/main" id="{7E082387-E190-4C45-914B-329149CB8C8E}"/>
              </a:ext>
            </a:extLst>
          </p:cNvPr>
          <p:cNvPicPr>
            <a:picLocks noGrp="1" noChangeAspect="1"/>
          </p:cNvPicPr>
          <p:nvPr>
            <p:ph idx="4294967295"/>
          </p:nvPr>
        </p:nvPicPr>
        <p:blipFill rotWithShape="1">
          <a:blip r:embed="rId3"/>
          <a:srcRect l="44835" t="56896" r="32308" b="16195"/>
          <a:stretch/>
        </p:blipFill>
        <p:spPr>
          <a:xfrm>
            <a:off x="1295400" y="35210"/>
            <a:ext cx="9963150" cy="6647761"/>
          </a:xfrm>
        </p:spPr>
      </p:pic>
      <p:sp>
        <p:nvSpPr>
          <p:cNvPr id="2" name="Date Placeholder 1">
            <a:extLst>
              <a:ext uri="{FF2B5EF4-FFF2-40B4-BE49-F238E27FC236}">
                <a16:creationId xmlns:a16="http://schemas.microsoft.com/office/drawing/2014/main" id="{9FBF7A8C-D5F1-98F7-58A2-AC9BC4C126E2}"/>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72EC7F3E-29C2-0D19-E6FA-74ED178F4894}"/>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CC072461-D5AA-1429-E447-FDD9322F663F}"/>
              </a:ext>
            </a:extLst>
          </p:cNvPr>
          <p:cNvSpPr>
            <a:spLocks noGrp="1"/>
          </p:cNvSpPr>
          <p:nvPr>
            <p:ph type="sldNum" sz="quarter" idx="12"/>
          </p:nvPr>
        </p:nvSpPr>
        <p:spPr/>
        <p:txBody>
          <a:bodyPr/>
          <a:lstStyle/>
          <a:p>
            <a:fld id="{D530F0E9-51BC-4114-A71D-EE32294F3D21}" type="slidenum">
              <a:rPr lang="en-US" smtClean="0"/>
              <a:t>65</a:t>
            </a:fld>
            <a:endParaRPr lang="en-US"/>
          </a:p>
        </p:txBody>
      </p:sp>
      <p:sp>
        <p:nvSpPr>
          <p:cNvPr id="7" name="TextBox 6">
            <a:extLst>
              <a:ext uri="{FF2B5EF4-FFF2-40B4-BE49-F238E27FC236}">
                <a16:creationId xmlns:a16="http://schemas.microsoft.com/office/drawing/2014/main" id="{E15BBF25-6161-E8AA-0277-313355ADDB99}"/>
              </a:ext>
            </a:extLst>
          </p:cNvPr>
          <p:cNvSpPr txBox="1"/>
          <p:nvPr/>
        </p:nvSpPr>
        <p:spPr>
          <a:xfrm>
            <a:off x="3286125" y="5961327"/>
            <a:ext cx="4600575" cy="276999"/>
          </a:xfrm>
          <a:prstGeom prst="rect">
            <a:avLst/>
          </a:prstGeom>
          <a:noFill/>
        </p:spPr>
        <p:txBody>
          <a:bodyPr wrap="square">
            <a:spAutoFit/>
          </a:bodyPr>
          <a:lstStyle/>
          <a:p>
            <a:r>
              <a:rPr lang="en-US" sz="1200" dirty="0"/>
              <a:t>STRANGULATION Assessment Card strangulationtraininginstitute.com</a:t>
            </a:r>
          </a:p>
        </p:txBody>
      </p:sp>
    </p:spTree>
    <p:extLst>
      <p:ext uri="{BB962C8B-B14F-4D97-AF65-F5344CB8AC3E}">
        <p14:creationId xmlns:p14="http://schemas.microsoft.com/office/powerpoint/2010/main" val="4126246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C506-877D-4E55-B699-3F049C7B0155}"/>
              </a:ext>
            </a:extLst>
          </p:cNvPr>
          <p:cNvSpPr>
            <a:spLocks noGrp="1"/>
          </p:cNvSpPr>
          <p:nvPr>
            <p:ph type="title"/>
          </p:nvPr>
        </p:nvSpPr>
        <p:spPr>
          <a:xfrm>
            <a:off x="714375" y="346076"/>
            <a:ext cx="10639425" cy="920750"/>
          </a:xfrm>
        </p:spPr>
        <p:txBody>
          <a:bodyPr>
            <a:normAutofit fontScale="90000"/>
          </a:bodyPr>
          <a:lstStyle/>
          <a:p>
            <a:r>
              <a:rPr lang="en-US" sz="4000" dirty="0"/>
              <a:t>Screen, Brief Intervention, Refer for Treatment (SBIRT): Strangulation</a:t>
            </a:r>
          </a:p>
        </p:txBody>
      </p:sp>
      <p:sp>
        <p:nvSpPr>
          <p:cNvPr id="3" name="Content Placeholder 2">
            <a:extLst>
              <a:ext uri="{FF2B5EF4-FFF2-40B4-BE49-F238E27FC236}">
                <a16:creationId xmlns:a16="http://schemas.microsoft.com/office/drawing/2014/main" id="{4CDD2E4D-B189-4013-941C-57808AB2C5BB}"/>
              </a:ext>
            </a:extLst>
          </p:cNvPr>
          <p:cNvSpPr>
            <a:spLocks noGrp="1"/>
          </p:cNvSpPr>
          <p:nvPr>
            <p:ph sz="half" idx="1"/>
          </p:nvPr>
        </p:nvSpPr>
        <p:spPr>
          <a:xfrm>
            <a:off x="561029" y="1845734"/>
            <a:ext cx="5269229" cy="4401156"/>
          </a:xfrm>
        </p:spPr>
        <p:txBody>
          <a:bodyPr>
            <a:normAutofit fontScale="62500" lnSpcReduction="20000"/>
          </a:bodyPr>
          <a:lstStyle/>
          <a:p>
            <a:r>
              <a:rPr lang="en-US" dirty="0"/>
              <a:t>Assume BI if DV, screen for signs/symptoms, including strangulation, &amp; repeated head injury.</a:t>
            </a:r>
          </a:p>
          <a:p>
            <a:r>
              <a:rPr lang="en-US" dirty="0"/>
              <a:t>Screen for mental status, post-concussion symptoms, memory, and safety. </a:t>
            </a:r>
            <a:r>
              <a:rPr lang="en-US" b="1" dirty="0"/>
              <a:t>Reassure on safety. </a:t>
            </a:r>
          </a:p>
          <a:p>
            <a:r>
              <a:rPr lang="en-US" dirty="0"/>
              <a:t>Transport if have significant injuries, if no transport then educate, accommodate and refer to follow up.</a:t>
            </a:r>
          </a:p>
          <a:p>
            <a:r>
              <a:rPr lang="en-US" dirty="0"/>
              <a:t>Provide compassionate support through this very difficult and stressful time for the victim. </a:t>
            </a:r>
          </a:p>
          <a:p>
            <a:r>
              <a:rPr lang="en-US" dirty="0"/>
              <a:t>Note: Strangulation doesn’t show injury more than half the time, believe the person, be supportive a &amp; tell victim of being at 10 times the risk to be murdered within the year by offender.</a:t>
            </a:r>
          </a:p>
          <a:p>
            <a:r>
              <a:rPr lang="en-US" dirty="0"/>
              <a:t>Note: Remember brain injury, intoxication, and trauma have much overlap.  Include brain injury as part of treatment if it is present and co-occurs with other similar looking issues.</a:t>
            </a:r>
          </a:p>
        </p:txBody>
      </p:sp>
      <p:sp>
        <p:nvSpPr>
          <p:cNvPr id="4" name="Content Placeholder 3">
            <a:extLst>
              <a:ext uri="{FF2B5EF4-FFF2-40B4-BE49-F238E27FC236}">
                <a16:creationId xmlns:a16="http://schemas.microsoft.com/office/drawing/2014/main" id="{21CA39F7-675C-4460-A4B5-4A3848F8F41F}"/>
              </a:ext>
            </a:extLst>
          </p:cNvPr>
          <p:cNvSpPr>
            <a:spLocks noGrp="1"/>
          </p:cNvSpPr>
          <p:nvPr>
            <p:ph sz="half" idx="2"/>
          </p:nvPr>
        </p:nvSpPr>
        <p:spPr>
          <a:xfrm>
            <a:off x="6217920" y="1845735"/>
            <a:ext cx="5269230" cy="4401156"/>
          </a:xfrm>
        </p:spPr>
        <p:txBody>
          <a:bodyPr>
            <a:normAutofit fontScale="62500" lnSpcReduction="20000"/>
          </a:bodyPr>
          <a:lstStyle/>
          <a:p>
            <a:r>
              <a:rPr lang="en-US" dirty="0"/>
              <a:t>Referral Options:</a:t>
            </a:r>
          </a:p>
          <a:p>
            <a:r>
              <a:rPr lang="en-US" dirty="0"/>
              <a:t>Medical: ED, Urgent Care, Clinics, SANE.  Determine who is the best medical provider in your area for DV.</a:t>
            </a:r>
          </a:p>
          <a:p>
            <a:r>
              <a:rPr lang="en-US" dirty="0"/>
              <a:t>Community services: BIANM, BIAC, NMBIRC, NMCADV, CVRC, law enforcement, restraining orders, help with rent and relocation, case management, &amp; red flag law</a:t>
            </a:r>
          </a:p>
          <a:p>
            <a:r>
              <a:rPr lang="en-US" dirty="0"/>
              <a:t>Repeated head injuries – educate on worse outcome and need to prevent further head injury</a:t>
            </a:r>
          </a:p>
          <a:p>
            <a:r>
              <a:rPr lang="en-US" dirty="0"/>
              <a:t>Repeated follow-up – assess for current status, compare to past status, make accommodations as needed, continue to support and refer to services, &amp; provide hope</a:t>
            </a:r>
          </a:p>
          <a:p>
            <a:r>
              <a:rPr lang="en-US" dirty="0"/>
              <a:t>Remember it can take many abusive events for a partner to decide to leave the offender.  Education, patience, compassion, hope, and support are essential over the long term.</a:t>
            </a:r>
          </a:p>
          <a:p>
            <a:endParaRPr lang="en-US" dirty="0"/>
          </a:p>
        </p:txBody>
      </p:sp>
      <p:pic>
        <p:nvPicPr>
          <p:cNvPr id="5" name="Graphic 4" descr="Flag with solid fill">
            <a:extLst>
              <a:ext uri="{FF2B5EF4-FFF2-40B4-BE49-F238E27FC236}">
                <a16:creationId xmlns:a16="http://schemas.microsoft.com/office/drawing/2014/main" id="{C7B953B3-D77E-7C92-5FE2-F570ACE8B2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29111" y="3337680"/>
            <a:ext cx="454243" cy="454243"/>
          </a:xfrm>
          <a:prstGeom prst="rect">
            <a:avLst/>
          </a:prstGeom>
        </p:spPr>
      </p:pic>
      <p:sp>
        <p:nvSpPr>
          <p:cNvPr id="6" name="Date Placeholder 5">
            <a:extLst>
              <a:ext uri="{FF2B5EF4-FFF2-40B4-BE49-F238E27FC236}">
                <a16:creationId xmlns:a16="http://schemas.microsoft.com/office/drawing/2014/main" id="{F483004B-FB1C-5CC0-D68A-9749ACB06D09}"/>
              </a:ext>
            </a:extLst>
          </p:cNvPr>
          <p:cNvSpPr>
            <a:spLocks noGrp="1"/>
          </p:cNvSpPr>
          <p:nvPr>
            <p:ph type="dt" sz="half" idx="10"/>
          </p:nvPr>
        </p:nvSpPr>
        <p:spPr/>
        <p:txBody>
          <a:bodyPr/>
          <a:lstStyle/>
          <a:p>
            <a:r>
              <a:rPr lang="en-US"/>
              <a:t>6/10/2023</a:t>
            </a:r>
          </a:p>
        </p:txBody>
      </p:sp>
      <p:sp>
        <p:nvSpPr>
          <p:cNvPr id="7" name="Footer Placeholder 6">
            <a:extLst>
              <a:ext uri="{FF2B5EF4-FFF2-40B4-BE49-F238E27FC236}">
                <a16:creationId xmlns:a16="http://schemas.microsoft.com/office/drawing/2014/main" id="{C4AD4E17-F69E-382D-E3F7-F50F059F1DDC}"/>
              </a:ext>
            </a:extLst>
          </p:cNvPr>
          <p:cNvSpPr>
            <a:spLocks noGrp="1"/>
          </p:cNvSpPr>
          <p:nvPr>
            <p:ph type="ftr" sz="quarter" idx="11"/>
          </p:nvPr>
        </p:nvSpPr>
        <p:spPr/>
        <p:txBody>
          <a:bodyPr/>
          <a:lstStyle/>
          <a:p>
            <a:r>
              <a:rPr lang="en-US"/>
              <a:t>www.braininjurynm.org</a:t>
            </a:r>
          </a:p>
        </p:txBody>
      </p:sp>
      <p:sp>
        <p:nvSpPr>
          <p:cNvPr id="8" name="Slide Number Placeholder 7">
            <a:extLst>
              <a:ext uri="{FF2B5EF4-FFF2-40B4-BE49-F238E27FC236}">
                <a16:creationId xmlns:a16="http://schemas.microsoft.com/office/drawing/2014/main" id="{5CFFEDF4-245A-FA35-47F6-B8DA757F7784}"/>
              </a:ext>
            </a:extLst>
          </p:cNvPr>
          <p:cNvSpPr>
            <a:spLocks noGrp="1"/>
          </p:cNvSpPr>
          <p:nvPr>
            <p:ph type="sldNum" sz="quarter" idx="12"/>
          </p:nvPr>
        </p:nvSpPr>
        <p:spPr/>
        <p:txBody>
          <a:bodyPr/>
          <a:lstStyle/>
          <a:p>
            <a:fld id="{D530F0E9-51BC-4114-A71D-EE32294F3D21}" type="slidenum">
              <a:rPr lang="en-US" smtClean="0"/>
              <a:t>66</a:t>
            </a:fld>
            <a:endParaRPr lang="en-US"/>
          </a:p>
        </p:txBody>
      </p:sp>
    </p:spTree>
    <p:extLst>
      <p:ext uri="{BB962C8B-B14F-4D97-AF65-F5344CB8AC3E}">
        <p14:creationId xmlns:p14="http://schemas.microsoft.com/office/powerpoint/2010/main" val="37751593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8C083-0CB8-B6C5-B708-6EF3A86DCF0E}"/>
              </a:ext>
            </a:extLst>
          </p:cNvPr>
          <p:cNvSpPr>
            <a:spLocks noGrp="1"/>
          </p:cNvSpPr>
          <p:nvPr>
            <p:ph type="title"/>
          </p:nvPr>
        </p:nvSpPr>
        <p:spPr>
          <a:xfrm>
            <a:off x="838200" y="365126"/>
            <a:ext cx="4965071" cy="829932"/>
          </a:xfrm>
        </p:spPr>
        <p:txBody>
          <a:bodyPr/>
          <a:lstStyle/>
          <a:p>
            <a:r>
              <a:rPr lang="en-US" dirty="0"/>
              <a:t>Cognition Basics</a:t>
            </a:r>
          </a:p>
        </p:txBody>
      </p:sp>
      <p:sp>
        <p:nvSpPr>
          <p:cNvPr id="3" name="Content Placeholder 2">
            <a:extLst>
              <a:ext uri="{FF2B5EF4-FFF2-40B4-BE49-F238E27FC236}">
                <a16:creationId xmlns:a16="http://schemas.microsoft.com/office/drawing/2014/main" id="{577CDABF-092C-4249-16AD-F7A64346D1B9}"/>
              </a:ext>
            </a:extLst>
          </p:cNvPr>
          <p:cNvSpPr>
            <a:spLocks noGrp="1"/>
          </p:cNvSpPr>
          <p:nvPr>
            <p:ph idx="1"/>
          </p:nvPr>
        </p:nvSpPr>
        <p:spPr>
          <a:xfrm>
            <a:off x="838200" y="1330859"/>
            <a:ext cx="10515600" cy="5162016"/>
          </a:xfrm>
        </p:spPr>
        <p:txBody>
          <a:bodyPr>
            <a:normAutofit fontScale="77500" lnSpcReduction="20000"/>
          </a:bodyPr>
          <a:lstStyle/>
          <a:p>
            <a:r>
              <a:rPr lang="en-US" dirty="0"/>
              <a:t>At time of injury cognition can be impaired with confusion, slow response times, forgetfulness, irritability, poor decision making and planning, impulsivity, slurred speech, fatigue, sensitivity to loud noises and lights, falling down, argumentativeness, noncompliance, anger, and headaches.  It is easy to confuse this for intoxication. </a:t>
            </a:r>
          </a:p>
          <a:p>
            <a:r>
              <a:rPr lang="en-US" dirty="0"/>
              <a:t>Both brain injury and intoxication can occur at the same time. </a:t>
            </a:r>
          </a:p>
          <a:p>
            <a:r>
              <a:rPr lang="en-US" dirty="0"/>
              <a:t>Cognitive impairment can continue past the initial injury and require appropriate accommodations and long-term care.</a:t>
            </a:r>
          </a:p>
          <a:p>
            <a:r>
              <a:rPr lang="en-US" dirty="0"/>
              <a:t>It is important to identify that a person has had a brain injury or been strangled, once or more,  what accommodations are needed, and what services and support are needed.</a:t>
            </a:r>
          </a:p>
          <a:p>
            <a:r>
              <a:rPr lang="en-US" dirty="0"/>
              <a:t>People living with brain injury do NOT want to be treated as if they are intellectually impaired or have a developmental disability.</a:t>
            </a:r>
          </a:p>
          <a:p>
            <a:r>
              <a:rPr lang="en-US" dirty="0"/>
              <a:t>Education about brain injury is helpful.  However, it is important to not be confrontative or forceful in educating someone on the possible or actual brain injury they have.</a:t>
            </a:r>
          </a:p>
          <a:p>
            <a:r>
              <a:rPr lang="en-US" dirty="0"/>
              <a:t>Treatment for cognitive issues can take years and requires much patience, support, compassion, and community coordination of care.</a:t>
            </a:r>
          </a:p>
          <a:p>
            <a:r>
              <a:rPr lang="en-US" dirty="0"/>
              <a:t>Emotional, substance use, and medical issues can interfere with recovery and need to be included in treatment of cognitive issues and vice versa.</a:t>
            </a:r>
          </a:p>
          <a:p>
            <a:endParaRPr lang="en-US" dirty="0"/>
          </a:p>
        </p:txBody>
      </p:sp>
      <p:sp>
        <p:nvSpPr>
          <p:cNvPr id="4" name="Date Placeholder 3">
            <a:extLst>
              <a:ext uri="{FF2B5EF4-FFF2-40B4-BE49-F238E27FC236}">
                <a16:creationId xmlns:a16="http://schemas.microsoft.com/office/drawing/2014/main" id="{DFD9B7D2-DB2A-3A39-9231-F0947B44DAC1}"/>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2113C512-8B44-680E-E727-F59E07945180}"/>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4259E8B9-A247-6A30-F9FE-5DCE55A719DB}"/>
              </a:ext>
            </a:extLst>
          </p:cNvPr>
          <p:cNvSpPr>
            <a:spLocks noGrp="1"/>
          </p:cNvSpPr>
          <p:nvPr>
            <p:ph type="sldNum" sz="quarter" idx="12"/>
          </p:nvPr>
        </p:nvSpPr>
        <p:spPr/>
        <p:txBody>
          <a:bodyPr/>
          <a:lstStyle/>
          <a:p>
            <a:fld id="{D530F0E9-51BC-4114-A71D-EE32294F3D21}" type="slidenum">
              <a:rPr lang="en-US" smtClean="0"/>
              <a:t>67</a:t>
            </a:fld>
            <a:endParaRPr lang="en-US"/>
          </a:p>
        </p:txBody>
      </p:sp>
    </p:spTree>
    <p:extLst>
      <p:ext uri="{BB962C8B-B14F-4D97-AF65-F5344CB8AC3E}">
        <p14:creationId xmlns:p14="http://schemas.microsoft.com/office/powerpoint/2010/main" val="3326701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4282A-C0F4-1B57-804A-6FDBD083CFB1}"/>
              </a:ext>
            </a:extLst>
          </p:cNvPr>
          <p:cNvSpPr>
            <a:spLocks noGrp="1"/>
          </p:cNvSpPr>
          <p:nvPr>
            <p:ph type="title"/>
          </p:nvPr>
        </p:nvSpPr>
        <p:spPr>
          <a:xfrm>
            <a:off x="838200" y="365126"/>
            <a:ext cx="10813610" cy="802772"/>
          </a:xfrm>
        </p:spPr>
        <p:txBody>
          <a:bodyPr>
            <a:normAutofit/>
          </a:bodyPr>
          <a:lstStyle/>
          <a:p>
            <a:r>
              <a:rPr lang="en-US" sz="3600" dirty="0"/>
              <a:t>Assess, Accommodate, &amp; Act:  No Awareness &amp; No Insight</a:t>
            </a:r>
          </a:p>
        </p:txBody>
      </p:sp>
      <p:sp>
        <p:nvSpPr>
          <p:cNvPr id="3" name="Content Placeholder 2">
            <a:extLst>
              <a:ext uri="{FF2B5EF4-FFF2-40B4-BE49-F238E27FC236}">
                <a16:creationId xmlns:a16="http://schemas.microsoft.com/office/drawing/2014/main" id="{FAE9136A-2717-C7AA-5B6D-BE9DAA466D6D}"/>
              </a:ext>
            </a:extLst>
          </p:cNvPr>
          <p:cNvSpPr>
            <a:spLocks noGrp="1"/>
          </p:cNvSpPr>
          <p:nvPr>
            <p:ph idx="1"/>
          </p:nvPr>
        </p:nvSpPr>
        <p:spPr>
          <a:xfrm>
            <a:off x="706170" y="1447809"/>
            <a:ext cx="10647630" cy="5151421"/>
          </a:xfrm>
        </p:spPr>
        <p:txBody>
          <a:bodyPr>
            <a:normAutofit fontScale="62500" lnSpcReduction="20000"/>
          </a:bodyPr>
          <a:lstStyle/>
          <a:p>
            <a:r>
              <a:rPr lang="en-US" b="1" dirty="0"/>
              <a:t>Assess</a:t>
            </a:r>
            <a:r>
              <a:rPr lang="en-US" dirty="0"/>
              <a:t>: Awareness of having a brain injury and insight into how to manage the brain injury is essential in assessing what accommodations and support are needed.</a:t>
            </a:r>
          </a:p>
          <a:p>
            <a:r>
              <a:rPr lang="en-US" dirty="0"/>
              <a:t>No to Low awareness means there is no to low insight and requires broad accommodations and maximum support.  The person either is not aware or is barely aware that they have a brain injury.  They have no thoughts on how to manage their brain injury.  Education on brain injury can be helpful.  Do not be forceful in educating person.  The person may be overwhelmed. Screen for mood and thoughts of self-harm.</a:t>
            </a:r>
          </a:p>
          <a:p>
            <a:r>
              <a:rPr lang="en-US" dirty="0"/>
              <a:t>A severe brain injury can result in no awareness of their actions and requires much support and patience.  This is called anosognosia.</a:t>
            </a:r>
          </a:p>
          <a:p>
            <a:r>
              <a:rPr lang="en-US" b="1" dirty="0"/>
              <a:t>Accommodate</a:t>
            </a:r>
            <a:r>
              <a:rPr lang="en-US" dirty="0"/>
              <a:t>: Broad</a:t>
            </a:r>
            <a:r>
              <a:rPr lang="en-US" b="1" dirty="0"/>
              <a:t> accommodations </a:t>
            </a:r>
            <a:r>
              <a:rPr lang="en-US" dirty="0"/>
              <a:t>include being calm, compassionate &amp; patient, slowing down the interaction, providing more time to do things &amp; respond to questions, repeating information calmly as needed, checking for understanding, help with planning steps to do things &amp; setting reminders as needed, taking breaks when tired, encouraging, &amp; writing down important information.</a:t>
            </a:r>
          </a:p>
          <a:p>
            <a:r>
              <a:rPr lang="en-US" b="1" dirty="0"/>
              <a:t>Act</a:t>
            </a:r>
            <a:r>
              <a:rPr lang="en-US" dirty="0"/>
              <a:t> includes providing accommodations and resources to contact, educating on possibility of having a brain injury, and checking with caregivers on safety and support. </a:t>
            </a:r>
          </a:p>
          <a:p>
            <a:r>
              <a:rPr lang="en-US" dirty="0"/>
              <a:t>For safety, if there are guns in the home then locking up  or removing the guns is essential. </a:t>
            </a:r>
          </a:p>
          <a:p>
            <a:r>
              <a:rPr lang="en-US" dirty="0"/>
              <a:t>For prevention, it is important to educate on ways to avoid getting another brain injury, including fall prevention and getting appropriate support in the home.  In IPV with strangulation it is important to educate that the risk is 7.5 times greater to be murdered within the year by their partner, than those who are not strangled. If depressed and having thoughts of self-harm then provide national suicide prevention lifeline number (988), discuss safety plan, and check if immediate care is needed.</a:t>
            </a:r>
          </a:p>
          <a:p>
            <a:endParaRPr lang="en-US" dirty="0"/>
          </a:p>
          <a:p>
            <a:endParaRPr lang="en-US" dirty="0"/>
          </a:p>
        </p:txBody>
      </p:sp>
      <p:sp>
        <p:nvSpPr>
          <p:cNvPr id="4" name="Date Placeholder 3">
            <a:extLst>
              <a:ext uri="{FF2B5EF4-FFF2-40B4-BE49-F238E27FC236}">
                <a16:creationId xmlns:a16="http://schemas.microsoft.com/office/drawing/2014/main" id="{150C421D-4A0F-B48E-C3C6-CD7CD8DCD941}"/>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FAC02714-A55E-1291-41DD-6CC3DC121423}"/>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AE20D08E-C8E4-8C1D-1C06-4C5C4A514AA4}"/>
              </a:ext>
            </a:extLst>
          </p:cNvPr>
          <p:cNvSpPr>
            <a:spLocks noGrp="1"/>
          </p:cNvSpPr>
          <p:nvPr>
            <p:ph type="sldNum" sz="quarter" idx="12"/>
          </p:nvPr>
        </p:nvSpPr>
        <p:spPr/>
        <p:txBody>
          <a:bodyPr/>
          <a:lstStyle/>
          <a:p>
            <a:fld id="{D530F0E9-51BC-4114-A71D-EE32294F3D21}" type="slidenum">
              <a:rPr lang="en-US" smtClean="0"/>
              <a:t>68</a:t>
            </a:fld>
            <a:endParaRPr lang="en-US"/>
          </a:p>
        </p:txBody>
      </p:sp>
    </p:spTree>
    <p:extLst>
      <p:ext uri="{BB962C8B-B14F-4D97-AF65-F5344CB8AC3E}">
        <p14:creationId xmlns:p14="http://schemas.microsoft.com/office/powerpoint/2010/main" val="6556055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4282A-C0F4-1B57-804A-6FDBD083CFB1}"/>
              </a:ext>
            </a:extLst>
          </p:cNvPr>
          <p:cNvSpPr>
            <a:spLocks noGrp="1"/>
          </p:cNvSpPr>
          <p:nvPr>
            <p:ph type="title"/>
          </p:nvPr>
        </p:nvSpPr>
        <p:spPr>
          <a:xfrm>
            <a:off x="838200" y="365125"/>
            <a:ext cx="10515600" cy="1029109"/>
          </a:xfrm>
        </p:spPr>
        <p:txBody>
          <a:bodyPr>
            <a:normAutofit/>
          </a:bodyPr>
          <a:lstStyle/>
          <a:p>
            <a:r>
              <a:rPr lang="en-US" sz="3600" dirty="0"/>
              <a:t>Assess, Accommodate, &amp; Act: Good Awareness &amp; Insight</a:t>
            </a:r>
          </a:p>
        </p:txBody>
      </p:sp>
      <p:sp>
        <p:nvSpPr>
          <p:cNvPr id="3" name="Content Placeholder 2">
            <a:extLst>
              <a:ext uri="{FF2B5EF4-FFF2-40B4-BE49-F238E27FC236}">
                <a16:creationId xmlns:a16="http://schemas.microsoft.com/office/drawing/2014/main" id="{FAE9136A-2717-C7AA-5B6D-BE9DAA466D6D}"/>
              </a:ext>
            </a:extLst>
          </p:cNvPr>
          <p:cNvSpPr>
            <a:spLocks noGrp="1"/>
          </p:cNvSpPr>
          <p:nvPr>
            <p:ph idx="1"/>
          </p:nvPr>
        </p:nvSpPr>
        <p:spPr>
          <a:xfrm>
            <a:off x="470780" y="1738266"/>
            <a:ext cx="10883020" cy="4934138"/>
          </a:xfrm>
        </p:spPr>
        <p:txBody>
          <a:bodyPr>
            <a:normAutofit fontScale="62500" lnSpcReduction="20000"/>
          </a:bodyPr>
          <a:lstStyle/>
          <a:p>
            <a:r>
              <a:rPr lang="en-US" b="1" dirty="0"/>
              <a:t>Assess</a:t>
            </a:r>
            <a:r>
              <a:rPr lang="en-US" dirty="0"/>
              <a:t>: Good awareness is very helpful and provides opportunity for good insight into how best to accommodate the brain injury.  Asking what the person needs help with (accommodations) on any thinking issues related to the brain injury is important.  </a:t>
            </a:r>
          </a:p>
          <a:p>
            <a:r>
              <a:rPr lang="en-US" dirty="0"/>
              <a:t>If they have limited insight, then it is helpful to add in whatever broad accommodations might be helpful.  If they have good insight, then what they tell you is needed will most likely be sufficient. Screen for mood and thoughts of self-harm.</a:t>
            </a:r>
          </a:p>
          <a:p>
            <a:r>
              <a:rPr lang="en-US" b="1" dirty="0"/>
              <a:t>Accommodations: </a:t>
            </a:r>
            <a:r>
              <a:rPr lang="en-US" dirty="0"/>
              <a:t>Broad accommodations are the same as for no awareness.  Specific accommodations include things the person requests.  Broad accommodations include being calm, compassionate, &amp; patient, slowing down the interaction, providing more time to do things and respond to questions, repeating information calmly as needed, checking for understanding, help with planning steps to do things &amp; setting reminders as needed, taking breaks when tired, encouraging, and writing down important information.</a:t>
            </a:r>
          </a:p>
          <a:p>
            <a:r>
              <a:rPr lang="en-US" b="1" dirty="0"/>
              <a:t>Act</a:t>
            </a:r>
            <a:r>
              <a:rPr lang="en-US" dirty="0"/>
              <a:t> includes providing accommodations and resources to contact, reviewing care and safety plan, and checking with caregivers as needed on safety and support. </a:t>
            </a:r>
          </a:p>
          <a:p>
            <a:r>
              <a:rPr lang="en-US" dirty="0"/>
              <a:t>For safety, if there are guns in the home that are not secured, then locking up  or removing the guns is essential. </a:t>
            </a:r>
          </a:p>
          <a:p>
            <a:r>
              <a:rPr lang="en-US" dirty="0"/>
              <a:t>For prevention, it is important to educate on ways to avoid getting another brain injury, including fall prevention and getting appropriate support in the home. In IPV with strangulation it is important to educate that the risk is 10 times greater to be murdered within the year by their partner, than those who are not strangled. If depressed and having thoughts of self-harm then provide national lifeline number (988), discuss safety plan, and check if immediate care is needed.</a:t>
            </a:r>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2333324F-3BD6-334D-BB9E-9D4CBFD3E47B}"/>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38B98BDF-5C1D-8C61-5708-B36889B13B75}"/>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269ACBB6-0CCE-D89F-0479-133359E30188}"/>
              </a:ext>
            </a:extLst>
          </p:cNvPr>
          <p:cNvSpPr>
            <a:spLocks noGrp="1"/>
          </p:cNvSpPr>
          <p:nvPr>
            <p:ph type="sldNum" sz="quarter" idx="12"/>
          </p:nvPr>
        </p:nvSpPr>
        <p:spPr/>
        <p:txBody>
          <a:bodyPr/>
          <a:lstStyle/>
          <a:p>
            <a:fld id="{D530F0E9-51BC-4114-A71D-EE32294F3D21}" type="slidenum">
              <a:rPr lang="en-US" smtClean="0"/>
              <a:t>69</a:t>
            </a:fld>
            <a:endParaRPr lang="en-US"/>
          </a:p>
        </p:txBody>
      </p:sp>
    </p:spTree>
    <p:extLst>
      <p:ext uri="{BB962C8B-B14F-4D97-AF65-F5344CB8AC3E}">
        <p14:creationId xmlns:p14="http://schemas.microsoft.com/office/powerpoint/2010/main" val="1800373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6C4B-874E-70B3-C817-B139B77309CD}"/>
              </a:ext>
            </a:extLst>
          </p:cNvPr>
          <p:cNvSpPr>
            <a:spLocks noGrp="1"/>
          </p:cNvSpPr>
          <p:nvPr>
            <p:ph type="title"/>
          </p:nvPr>
        </p:nvSpPr>
        <p:spPr/>
        <p:txBody>
          <a:bodyPr/>
          <a:lstStyle/>
          <a:p>
            <a:r>
              <a:rPr lang="en-US" dirty="0"/>
              <a:t>How Do People Get Traumatic Brain Injuries and What are Prevention Efforts</a:t>
            </a:r>
          </a:p>
        </p:txBody>
      </p:sp>
      <p:sp>
        <p:nvSpPr>
          <p:cNvPr id="7" name="Content Placeholder 6">
            <a:extLst>
              <a:ext uri="{FF2B5EF4-FFF2-40B4-BE49-F238E27FC236}">
                <a16:creationId xmlns:a16="http://schemas.microsoft.com/office/drawing/2014/main" id="{5719BE59-1CAF-CB6A-E9A8-9AC5388DAABB}"/>
              </a:ext>
            </a:extLst>
          </p:cNvPr>
          <p:cNvSpPr>
            <a:spLocks noGrp="1"/>
          </p:cNvSpPr>
          <p:nvPr>
            <p:ph sz="half" idx="1"/>
          </p:nvPr>
        </p:nvSpPr>
        <p:spPr/>
        <p:txBody>
          <a:bodyPr>
            <a:normAutofit fontScale="92500" lnSpcReduction="20000"/>
          </a:bodyPr>
          <a:lstStyle/>
          <a:p>
            <a:r>
              <a:rPr lang="en-US" dirty="0"/>
              <a:t>Falls</a:t>
            </a:r>
          </a:p>
          <a:p>
            <a:pPr lvl="1"/>
            <a:r>
              <a:rPr lang="en-US" dirty="0"/>
              <a:t>*Infant-Toddlers – walk, climb, drop</a:t>
            </a:r>
          </a:p>
          <a:p>
            <a:pPr lvl="1"/>
            <a:r>
              <a:rPr lang="en-US" dirty="0"/>
              <a:t>Kids –climb, play, sports</a:t>
            </a:r>
          </a:p>
          <a:p>
            <a:pPr lvl="1"/>
            <a:r>
              <a:rPr lang="en-US" dirty="0"/>
              <a:t>Adolescents, sports, play, walk, climb</a:t>
            </a:r>
          </a:p>
          <a:p>
            <a:pPr lvl="1"/>
            <a:r>
              <a:rPr lang="en-US" dirty="0"/>
              <a:t>Adults –walk, play, sports, ladders, climb, work, etc.</a:t>
            </a:r>
          </a:p>
          <a:p>
            <a:pPr lvl="1"/>
            <a:r>
              <a:rPr lang="en-US" dirty="0"/>
              <a:t>*Elderly - walk</a:t>
            </a:r>
          </a:p>
          <a:p>
            <a:pPr marL="457200" lvl="1" indent="0">
              <a:buNone/>
            </a:pPr>
            <a:r>
              <a:rPr lang="en-US" dirty="0"/>
              <a:t>Prevention: helmets, safe equipment to  play on, law to prevent concussed athletes to play, bathmats, ramps, grab  bars, railings, lighting, supervision, law to require children wear helmets, make homes safe to walk in for elderly,  education on NEVER SHAKE A BABY!, etc.</a:t>
            </a:r>
          </a:p>
        </p:txBody>
      </p:sp>
      <p:sp>
        <p:nvSpPr>
          <p:cNvPr id="8" name="Content Placeholder 7">
            <a:extLst>
              <a:ext uri="{FF2B5EF4-FFF2-40B4-BE49-F238E27FC236}">
                <a16:creationId xmlns:a16="http://schemas.microsoft.com/office/drawing/2014/main" id="{FB30144D-B66C-A6CB-EF29-20BB507FD78A}"/>
              </a:ext>
            </a:extLst>
          </p:cNvPr>
          <p:cNvSpPr>
            <a:spLocks noGrp="1"/>
          </p:cNvSpPr>
          <p:nvPr>
            <p:ph sz="half" idx="2"/>
          </p:nvPr>
        </p:nvSpPr>
        <p:spPr/>
        <p:txBody>
          <a:bodyPr>
            <a:normAutofit fontScale="92500" lnSpcReduction="20000"/>
          </a:bodyPr>
          <a:lstStyle/>
          <a:p>
            <a:r>
              <a:rPr lang="en-US" dirty="0"/>
              <a:t>Motor Vehicle Accidents (MVA)</a:t>
            </a:r>
          </a:p>
          <a:p>
            <a:pPr lvl="1"/>
            <a:r>
              <a:rPr lang="en-US" dirty="0"/>
              <a:t>Everyone who is around vehicles</a:t>
            </a:r>
          </a:p>
          <a:p>
            <a:pPr lvl="1"/>
            <a:r>
              <a:rPr lang="en-US" dirty="0"/>
              <a:t>Prevention: seatbelt law, car seat law, airbags, speed limits, grooved roadways, lighting, DWI law, driver license, back up cameras, driver assist, Good driver car insurance deduction, etc.</a:t>
            </a:r>
          </a:p>
          <a:p>
            <a:r>
              <a:rPr lang="en-US" dirty="0"/>
              <a:t>Assaults &amp; Blow to Head</a:t>
            </a:r>
          </a:p>
          <a:p>
            <a:pPr lvl="1"/>
            <a:r>
              <a:rPr lang="en-US" dirty="0"/>
              <a:t>Prevention: sports referees, assault law, legal drinking age, Red Flag law, restraining orders, limits on places guns, alcohol and drugs are allowed, safety gear at worksites, netting at ball parks, etc. </a:t>
            </a:r>
          </a:p>
        </p:txBody>
      </p:sp>
      <p:sp>
        <p:nvSpPr>
          <p:cNvPr id="3" name="TextBox 2">
            <a:extLst>
              <a:ext uri="{FF2B5EF4-FFF2-40B4-BE49-F238E27FC236}">
                <a16:creationId xmlns:a16="http://schemas.microsoft.com/office/drawing/2014/main" id="{D0956352-A74F-64FA-5694-9DF27071EA40}"/>
              </a:ext>
            </a:extLst>
          </p:cNvPr>
          <p:cNvSpPr txBox="1"/>
          <p:nvPr/>
        </p:nvSpPr>
        <p:spPr>
          <a:xfrm>
            <a:off x="838200" y="6007625"/>
            <a:ext cx="9464644" cy="369332"/>
          </a:xfrm>
          <a:prstGeom prst="rect">
            <a:avLst/>
          </a:prstGeom>
          <a:noFill/>
        </p:spPr>
        <p:txBody>
          <a:bodyPr wrap="square" rtlCol="0">
            <a:spAutoFit/>
          </a:bodyPr>
          <a:lstStyle/>
          <a:p>
            <a:r>
              <a:rPr lang="en-US" dirty="0"/>
              <a:t>Top 3 causes of TBI in the US are Falls, MVA, and being struck by or against an object (CDC).</a:t>
            </a:r>
          </a:p>
        </p:txBody>
      </p:sp>
      <p:sp>
        <p:nvSpPr>
          <p:cNvPr id="4" name="Date Placeholder 3">
            <a:extLst>
              <a:ext uri="{FF2B5EF4-FFF2-40B4-BE49-F238E27FC236}">
                <a16:creationId xmlns:a16="http://schemas.microsoft.com/office/drawing/2014/main" id="{88179999-4437-65DD-ADD9-4C96F2081A17}"/>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4CA66652-357E-01CC-79F0-DD053DB5FF58}"/>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9240592B-2D83-E89C-63AC-FABEA543C079}"/>
              </a:ext>
            </a:extLst>
          </p:cNvPr>
          <p:cNvSpPr>
            <a:spLocks noGrp="1"/>
          </p:cNvSpPr>
          <p:nvPr>
            <p:ph type="sldNum" sz="quarter" idx="12"/>
          </p:nvPr>
        </p:nvSpPr>
        <p:spPr/>
        <p:txBody>
          <a:bodyPr/>
          <a:lstStyle/>
          <a:p>
            <a:fld id="{D530F0E9-51BC-4114-A71D-EE32294F3D21}" type="slidenum">
              <a:rPr lang="en-US" smtClean="0"/>
              <a:t>7</a:t>
            </a:fld>
            <a:endParaRPr lang="en-US"/>
          </a:p>
        </p:txBody>
      </p:sp>
    </p:spTree>
    <p:extLst>
      <p:ext uri="{BB962C8B-B14F-4D97-AF65-F5344CB8AC3E}">
        <p14:creationId xmlns:p14="http://schemas.microsoft.com/office/powerpoint/2010/main" val="12864815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4712-D083-4D48-0A68-FED79C5A84EA}"/>
              </a:ext>
            </a:extLst>
          </p:cNvPr>
          <p:cNvSpPr>
            <a:spLocks noGrp="1"/>
          </p:cNvSpPr>
          <p:nvPr>
            <p:ph type="title"/>
          </p:nvPr>
        </p:nvSpPr>
        <p:spPr>
          <a:xfrm>
            <a:off x="838200" y="365125"/>
            <a:ext cx="10668754" cy="1019917"/>
          </a:xfrm>
        </p:spPr>
        <p:txBody>
          <a:bodyPr/>
          <a:lstStyle/>
          <a:p>
            <a:r>
              <a:rPr lang="en-US" dirty="0"/>
              <a:t>How to Provide Support and Accommodations</a:t>
            </a:r>
          </a:p>
        </p:txBody>
      </p:sp>
      <p:graphicFrame>
        <p:nvGraphicFramePr>
          <p:cNvPr id="4" name="Content Placeholder 3">
            <a:extLst>
              <a:ext uri="{FF2B5EF4-FFF2-40B4-BE49-F238E27FC236}">
                <a16:creationId xmlns:a16="http://schemas.microsoft.com/office/drawing/2014/main" id="{775BF738-A5D9-AB0B-6D27-4F5097F11DE5}"/>
              </a:ext>
            </a:extLst>
          </p:cNvPr>
          <p:cNvGraphicFramePr>
            <a:graphicFrameLocks noGrp="1"/>
          </p:cNvGraphicFramePr>
          <p:nvPr>
            <p:ph idx="1"/>
          </p:nvPr>
        </p:nvGraphicFramePr>
        <p:xfrm>
          <a:off x="1010782" y="1690688"/>
          <a:ext cx="5834204"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5A6084C-3862-A432-FBB1-50D9E7F0F2B2}"/>
              </a:ext>
            </a:extLst>
          </p:cNvPr>
          <p:cNvSpPr txBox="1"/>
          <p:nvPr/>
        </p:nvSpPr>
        <p:spPr>
          <a:xfrm>
            <a:off x="5494320" y="1539648"/>
            <a:ext cx="6035645" cy="1477328"/>
          </a:xfrm>
          <a:prstGeom prst="rect">
            <a:avLst/>
          </a:prstGeom>
          <a:noFill/>
        </p:spPr>
        <p:txBody>
          <a:bodyPr wrap="square" rtlCol="0">
            <a:spAutoFit/>
          </a:bodyPr>
          <a:lstStyle/>
          <a:p>
            <a:r>
              <a:rPr lang="en-US" dirty="0"/>
              <a:t>Ask if they have had a brain injury.  If no or don’t want to answer, then go to Probe.  If yes, then ask what they are aware of, any insights into what works, and how they would like assistance from you, if any.  If low awareness and insight, then explore with them possible accommodations that might help.</a:t>
            </a:r>
          </a:p>
        </p:txBody>
      </p:sp>
      <p:sp>
        <p:nvSpPr>
          <p:cNvPr id="6" name="TextBox 5">
            <a:extLst>
              <a:ext uri="{FF2B5EF4-FFF2-40B4-BE49-F238E27FC236}">
                <a16:creationId xmlns:a16="http://schemas.microsoft.com/office/drawing/2014/main" id="{8D2960B9-55AA-0B10-5403-6E79746AB473}"/>
              </a:ext>
            </a:extLst>
          </p:cNvPr>
          <p:cNvSpPr txBox="1"/>
          <p:nvPr/>
        </p:nvSpPr>
        <p:spPr>
          <a:xfrm>
            <a:off x="2444436" y="2507810"/>
            <a:ext cx="461726" cy="369332"/>
          </a:xfrm>
          <a:prstGeom prst="rect">
            <a:avLst/>
          </a:prstGeom>
          <a:noFill/>
        </p:spPr>
        <p:txBody>
          <a:bodyPr wrap="square" rtlCol="0">
            <a:spAutoFit/>
          </a:bodyPr>
          <a:lstStyle/>
          <a:p>
            <a:r>
              <a:rPr lang="en-US" dirty="0"/>
              <a:t>No</a:t>
            </a:r>
          </a:p>
        </p:txBody>
      </p:sp>
      <p:sp>
        <p:nvSpPr>
          <p:cNvPr id="7" name="TextBox 6">
            <a:extLst>
              <a:ext uri="{FF2B5EF4-FFF2-40B4-BE49-F238E27FC236}">
                <a16:creationId xmlns:a16="http://schemas.microsoft.com/office/drawing/2014/main" id="{3BD535E3-A9E2-184F-7750-4AC78004117E}"/>
              </a:ext>
            </a:extLst>
          </p:cNvPr>
          <p:cNvSpPr txBox="1"/>
          <p:nvPr/>
        </p:nvSpPr>
        <p:spPr>
          <a:xfrm>
            <a:off x="4629338" y="2434746"/>
            <a:ext cx="552261" cy="369332"/>
          </a:xfrm>
          <a:prstGeom prst="rect">
            <a:avLst/>
          </a:prstGeom>
          <a:noFill/>
        </p:spPr>
        <p:txBody>
          <a:bodyPr wrap="square" rtlCol="0">
            <a:spAutoFit/>
          </a:bodyPr>
          <a:lstStyle/>
          <a:p>
            <a:r>
              <a:rPr lang="en-US" dirty="0"/>
              <a:t>Yes</a:t>
            </a:r>
          </a:p>
        </p:txBody>
      </p:sp>
      <p:sp>
        <p:nvSpPr>
          <p:cNvPr id="8" name="TextBox 7">
            <a:extLst>
              <a:ext uri="{FF2B5EF4-FFF2-40B4-BE49-F238E27FC236}">
                <a16:creationId xmlns:a16="http://schemas.microsoft.com/office/drawing/2014/main" id="{BA6C1B74-EC10-D622-CE09-95F109A6EE09}"/>
              </a:ext>
            </a:extLst>
          </p:cNvPr>
          <p:cNvSpPr txBox="1"/>
          <p:nvPr/>
        </p:nvSpPr>
        <p:spPr>
          <a:xfrm>
            <a:off x="5595042" y="3322622"/>
            <a:ext cx="6035644" cy="646331"/>
          </a:xfrm>
          <a:prstGeom prst="rect">
            <a:avLst/>
          </a:prstGeom>
          <a:noFill/>
        </p:spPr>
        <p:txBody>
          <a:bodyPr wrap="square" rtlCol="0">
            <a:spAutoFit/>
          </a:bodyPr>
          <a:lstStyle/>
          <a:p>
            <a:r>
              <a:rPr lang="en-US" dirty="0"/>
              <a:t>Provide support requested or agreed upon that is reasonable and appropriate.</a:t>
            </a:r>
          </a:p>
        </p:txBody>
      </p:sp>
      <p:sp>
        <p:nvSpPr>
          <p:cNvPr id="9" name="TextBox 8">
            <a:extLst>
              <a:ext uri="{FF2B5EF4-FFF2-40B4-BE49-F238E27FC236}">
                <a16:creationId xmlns:a16="http://schemas.microsoft.com/office/drawing/2014/main" id="{4FBF8796-ECA2-40CA-7DAE-57E043FFB89D}"/>
              </a:ext>
            </a:extLst>
          </p:cNvPr>
          <p:cNvSpPr txBox="1"/>
          <p:nvPr/>
        </p:nvSpPr>
        <p:spPr>
          <a:xfrm>
            <a:off x="5595042" y="4116991"/>
            <a:ext cx="5834203" cy="1754326"/>
          </a:xfrm>
          <a:prstGeom prst="rect">
            <a:avLst/>
          </a:prstGeom>
          <a:noFill/>
        </p:spPr>
        <p:txBody>
          <a:bodyPr wrap="square" rtlCol="0">
            <a:spAutoFit/>
          </a:bodyPr>
          <a:lstStyle/>
          <a:p>
            <a:r>
              <a:rPr lang="en-US" dirty="0"/>
              <a:t>Ask if the support provided is helpful and what, if any, other support might be helpful. </a:t>
            </a:r>
          </a:p>
          <a:p>
            <a:endParaRPr lang="en-US" dirty="0"/>
          </a:p>
          <a:p>
            <a:endParaRPr lang="en-US" dirty="0"/>
          </a:p>
          <a:p>
            <a:r>
              <a:rPr lang="en-US" dirty="0"/>
              <a:t> Note: Consider what stage of recovery the person is in and what are appropriate expectations for that stage.</a:t>
            </a:r>
          </a:p>
        </p:txBody>
      </p:sp>
      <p:sp>
        <p:nvSpPr>
          <p:cNvPr id="10" name="TextBox 9">
            <a:extLst>
              <a:ext uri="{FF2B5EF4-FFF2-40B4-BE49-F238E27FC236}">
                <a16:creationId xmlns:a16="http://schemas.microsoft.com/office/drawing/2014/main" id="{2229CFBD-D5A7-582E-2817-34630B661E81}"/>
              </a:ext>
            </a:extLst>
          </p:cNvPr>
          <p:cNvSpPr txBox="1"/>
          <p:nvPr/>
        </p:nvSpPr>
        <p:spPr>
          <a:xfrm>
            <a:off x="196536" y="2804078"/>
            <a:ext cx="2064190" cy="923330"/>
          </a:xfrm>
          <a:prstGeom prst="rect">
            <a:avLst/>
          </a:prstGeom>
          <a:noFill/>
        </p:spPr>
        <p:txBody>
          <a:bodyPr wrap="square" rtlCol="0">
            <a:spAutoFit/>
          </a:bodyPr>
          <a:lstStyle/>
          <a:p>
            <a:r>
              <a:rPr lang="en-US" dirty="0"/>
              <a:t>Explore thinking skills, awareness, and possible injury</a:t>
            </a:r>
          </a:p>
        </p:txBody>
      </p:sp>
      <p:sp>
        <p:nvSpPr>
          <p:cNvPr id="12" name="TextBox 11">
            <a:extLst>
              <a:ext uri="{FF2B5EF4-FFF2-40B4-BE49-F238E27FC236}">
                <a16:creationId xmlns:a16="http://schemas.microsoft.com/office/drawing/2014/main" id="{95AF61AF-E971-E34B-2B33-8B11B692DCEA}"/>
              </a:ext>
            </a:extLst>
          </p:cNvPr>
          <p:cNvSpPr txBox="1"/>
          <p:nvPr/>
        </p:nvSpPr>
        <p:spPr>
          <a:xfrm>
            <a:off x="160322" y="4207163"/>
            <a:ext cx="2064190" cy="646331"/>
          </a:xfrm>
          <a:prstGeom prst="rect">
            <a:avLst/>
          </a:prstGeom>
          <a:noFill/>
        </p:spPr>
        <p:txBody>
          <a:bodyPr wrap="square" rtlCol="0">
            <a:spAutoFit/>
          </a:bodyPr>
          <a:lstStyle/>
          <a:p>
            <a:r>
              <a:rPr lang="en-US" dirty="0"/>
              <a:t>Ask if any support might be helpful.</a:t>
            </a:r>
          </a:p>
        </p:txBody>
      </p:sp>
      <p:sp>
        <p:nvSpPr>
          <p:cNvPr id="3" name="TextBox 2">
            <a:extLst>
              <a:ext uri="{FF2B5EF4-FFF2-40B4-BE49-F238E27FC236}">
                <a16:creationId xmlns:a16="http://schemas.microsoft.com/office/drawing/2014/main" id="{A1F9D72B-8BE4-8CBE-37BF-381CCB0CC52C}"/>
              </a:ext>
            </a:extLst>
          </p:cNvPr>
          <p:cNvSpPr txBox="1"/>
          <p:nvPr/>
        </p:nvSpPr>
        <p:spPr>
          <a:xfrm>
            <a:off x="51758" y="5216511"/>
            <a:ext cx="2392678" cy="923330"/>
          </a:xfrm>
          <a:prstGeom prst="rect">
            <a:avLst/>
          </a:prstGeom>
          <a:noFill/>
        </p:spPr>
        <p:txBody>
          <a:bodyPr wrap="square" rtlCol="0">
            <a:spAutoFit/>
          </a:bodyPr>
          <a:lstStyle/>
          <a:p>
            <a:r>
              <a:rPr lang="en-US" dirty="0"/>
              <a:t>Provide support requested or basic support as appropriate</a:t>
            </a:r>
          </a:p>
        </p:txBody>
      </p:sp>
      <p:sp>
        <p:nvSpPr>
          <p:cNvPr id="11" name="Date Placeholder 10">
            <a:extLst>
              <a:ext uri="{FF2B5EF4-FFF2-40B4-BE49-F238E27FC236}">
                <a16:creationId xmlns:a16="http://schemas.microsoft.com/office/drawing/2014/main" id="{2752A365-CB5E-DAD3-BB56-EA1CD0AC525E}"/>
              </a:ext>
            </a:extLst>
          </p:cNvPr>
          <p:cNvSpPr>
            <a:spLocks noGrp="1"/>
          </p:cNvSpPr>
          <p:nvPr>
            <p:ph type="dt" sz="half" idx="10"/>
          </p:nvPr>
        </p:nvSpPr>
        <p:spPr/>
        <p:txBody>
          <a:bodyPr/>
          <a:lstStyle/>
          <a:p>
            <a:r>
              <a:rPr lang="en-US"/>
              <a:t>6/10/2023</a:t>
            </a:r>
          </a:p>
        </p:txBody>
      </p:sp>
      <p:sp>
        <p:nvSpPr>
          <p:cNvPr id="13" name="Footer Placeholder 12">
            <a:extLst>
              <a:ext uri="{FF2B5EF4-FFF2-40B4-BE49-F238E27FC236}">
                <a16:creationId xmlns:a16="http://schemas.microsoft.com/office/drawing/2014/main" id="{DD4F5D7C-FDA8-9CF9-1691-6D0A9DB769A3}"/>
              </a:ext>
            </a:extLst>
          </p:cNvPr>
          <p:cNvSpPr>
            <a:spLocks noGrp="1"/>
          </p:cNvSpPr>
          <p:nvPr>
            <p:ph type="ftr" sz="quarter" idx="11"/>
          </p:nvPr>
        </p:nvSpPr>
        <p:spPr/>
        <p:txBody>
          <a:bodyPr/>
          <a:lstStyle/>
          <a:p>
            <a:r>
              <a:rPr lang="en-US"/>
              <a:t>www.braininjurynm.org</a:t>
            </a:r>
          </a:p>
        </p:txBody>
      </p:sp>
      <p:sp>
        <p:nvSpPr>
          <p:cNvPr id="15" name="Slide Number Placeholder 14">
            <a:extLst>
              <a:ext uri="{FF2B5EF4-FFF2-40B4-BE49-F238E27FC236}">
                <a16:creationId xmlns:a16="http://schemas.microsoft.com/office/drawing/2014/main" id="{7B1F13FB-A6B8-4A58-07C0-473BD974EC3E}"/>
              </a:ext>
            </a:extLst>
          </p:cNvPr>
          <p:cNvSpPr>
            <a:spLocks noGrp="1"/>
          </p:cNvSpPr>
          <p:nvPr>
            <p:ph type="sldNum" sz="quarter" idx="12"/>
          </p:nvPr>
        </p:nvSpPr>
        <p:spPr/>
        <p:txBody>
          <a:bodyPr/>
          <a:lstStyle/>
          <a:p>
            <a:fld id="{D530F0E9-51BC-4114-A71D-EE32294F3D21}" type="slidenum">
              <a:rPr lang="en-US" smtClean="0"/>
              <a:t>70</a:t>
            </a:fld>
            <a:endParaRPr lang="en-US"/>
          </a:p>
        </p:txBody>
      </p:sp>
      <p:cxnSp>
        <p:nvCxnSpPr>
          <p:cNvPr id="17" name="Straight Arrow Connector 16">
            <a:extLst>
              <a:ext uri="{FF2B5EF4-FFF2-40B4-BE49-F238E27FC236}">
                <a16:creationId xmlns:a16="http://schemas.microsoft.com/office/drawing/2014/main" id="{1FE72DD4-8457-F6AB-16EE-1536B9B33DB2}"/>
              </a:ext>
            </a:extLst>
          </p:cNvPr>
          <p:cNvCxnSpPr>
            <a:cxnSpLocks/>
          </p:cNvCxnSpPr>
          <p:nvPr/>
        </p:nvCxnSpPr>
        <p:spPr>
          <a:xfrm flipV="1">
            <a:off x="3927884" y="5167312"/>
            <a:ext cx="353085" cy="289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9881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2979-B294-FE6E-5696-A90B6A2A6983}"/>
              </a:ext>
            </a:extLst>
          </p:cNvPr>
          <p:cNvSpPr>
            <a:spLocks noGrp="1"/>
          </p:cNvSpPr>
          <p:nvPr>
            <p:ph type="title"/>
          </p:nvPr>
        </p:nvSpPr>
        <p:spPr>
          <a:xfrm>
            <a:off x="838200" y="365125"/>
            <a:ext cx="10515600" cy="1029109"/>
          </a:xfrm>
        </p:spPr>
        <p:txBody>
          <a:bodyPr>
            <a:normAutofit/>
          </a:bodyPr>
          <a:lstStyle/>
          <a:p>
            <a:r>
              <a:rPr lang="en-US" sz="4000" dirty="0"/>
              <a:t>Accommodations Over Time for Cognitive Issues</a:t>
            </a:r>
          </a:p>
        </p:txBody>
      </p:sp>
      <p:sp>
        <p:nvSpPr>
          <p:cNvPr id="3" name="Content Placeholder 2">
            <a:extLst>
              <a:ext uri="{FF2B5EF4-FFF2-40B4-BE49-F238E27FC236}">
                <a16:creationId xmlns:a16="http://schemas.microsoft.com/office/drawing/2014/main" id="{BFE94887-9290-5E4A-586E-CA10E2EC49B4}"/>
              </a:ext>
            </a:extLst>
          </p:cNvPr>
          <p:cNvSpPr>
            <a:spLocks noGrp="1"/>
          </p:cNvSpPr>
          <p:nvPr>
            <p:ph idx="1"/>
          </p:nvPr>
        </p:nvSpPr>
        <p:spPr>
          <a:xfrm>
            <a:off x="838200" y="1511929"/>
            <a:ext cx="10515600" cy="4665034"/>
          </a:xfrm>
        </p:spPr>
        <p:txBody>
          <a:bodyPr>
            <a:normAutofit fontScale="92500" lnSpcReduction="20000"/>
          </a:bodyPr>
          <a:lstStyle/>
          <a:p>
            <a:r>
              <a:rPr lang="en-US" dirty="0"/>
              <a:t>Accommodations for cognitive issues can change over time as new ways to manage cognitive issues are learned and the person heals or worsens.</a:t>
            </a:r>
          </a:p>
          <a:p>
            <a:r>
              <a:rPr lang="en-US" dirty="0"/>
              <a:t>Accommodations may include the use of external and internal compensatory strategies such as the use of smart phones and reminders to oneself to do specific things, adaptation of living and workspace, support by care-givers, and medication.</a:t>
            </a:r>
          </a:p>
          <a:p>
            <a:r>
              <a:rPr lang="en-US" dirty="0"/>
              <a:t>Generalizing new skills to every day living situations is very important in treatment and requires much patience, support, and compassion.</a:t>
            </a:r>
          </a:p>
          <a:p>
            <a:r>
              <a:rPr lang="en-US" dirty="0"/>
              <a:t>Developing a healthy and safe lifestyle to improve healing and prevent another brain injury is very important.</a:t>
            </a:r>
          </a:p>
          <a:p>
            <a:r>
              <a:rPr lang="en-US" dirty="0"/>
              <a:t>Asking the person living with a brain injury what skills &amp; accommodations they use and are working on and how you can be of help is important over the long-term of treatment.  Asking helps to break this silent epidemic!</a:t>
            </a:r>
          </a:p>
        </p:txBody>
      </p:sp>
      <p:sp>
        <p:nvSpPr>
          <p:cNvPr id="4" name="Date Placeholder 3">
            <a:extLst>
              <a:ext uri="{FF2B5EF4-FFF2-40B4-BE49-F238E27FC236}">
                <a16:creationId xmlns:a16="http://schemas.microsoft.com/office/drawing/2014/main" id="{16AB25E3-D116-D887-EF37-E0D6BEA14232}"/>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B6E2516D-DBFF-A97E-E165-6C93E727B2BC}"/>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68FE7FB9-42EC-E8C5-4EA5-784A6A0DD966}"/>
              </a:ext>
            </a:extLst>
          </p:cNvPr>
          <p:cNvSpPr>
            <a:spLocks noGrp="1"/>
          </p:cNvSpPr>
          <p:nvPr>
            <p:ph type="sldNum" sz="quarter" idx="12"/>
          </p:nvPr>
        </p:nvSpPr>
        <p:spPr/>
        <p:txBody>
          <a:bodyPr/>
          <a:lstStyle/>
          <a:p>
            <a:fld id="{D530F0E9-51BC-4114-A71D-EE32294F3D21}" type="slidenum">
              <a:rPr lang="en-US" smtClean="0"/>
              <a:t>71</a:t>
            </a:fld>
            <a:endParaRPr lang="en-US"/>
          </a:p>
        </p:txBody>
      </p:sp>
    </p:spTree>
    <p:extLst>
      <p:ext uri="{BB962C8B-B14F-4D97-AF65-F5344CB8AC3E}">
        <p14:creationId xmlns:p14="http://schemas.microsoft.com/office/powerpoint/2010/main" val="2319894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8CD8C-5AFA-4DF4-B7F2-55BBF660EB44}"/>
              </a:ext>
            </a:extLst>
          </p:cNvPr>
          <p:cNvSpPr>
            <a:spLocks noGrp="1"/>
          </p:cNvSpPr>
          <p:nvPr>
            <p:ph type="title"/>
          </p:nvPr>
        </p:nvSpPr>
        <p:spPr/>
        <p:txBody>
          <a:bodyPr/>
          <a:lstStyle/>
          <a:p>
            <a:r>
              <a:rPr lang="en-US" dirty="0"/>
              <a:t>Right Dose at Right Time – Moving Target</a:t>
            </a:r>
          </a:p>
        </p:txBody>
      </p:sp>
      <p:sp>
        <p:nvSpPr>
          <p:cNvPr id="3" name="Content Placeholder 2">
            <a:extLst>
              <a:ext uri="{FF2B5EF4-FFF2-40B4-BE49-F238E27FC236}">
                <a16:creationId xmlns:a16="http://schemas.microsoft.com/office/drawing/2014/main" id="{3D36E455-E08B-425A-BA71-A62BE547507A}"/>
              </a:ext>
            </a:extLst>
          </p:cNvPr>
          <p:cNvSpPr>
            <a:spLocks noGrp="1"/>
          </p:cNvSpPr>
          <p:nvPr>
            <p:ph idx="1"/>
          </p:nvPr>
        </p:nvSpPr>
        <p:spPr>
          <a:xfrm>
            <a:off x="838200" y="1566250"/>
            <a:ext cx="10515600" cy="4610713"/>
          </a:xfrm>
        </p:spPr>
        <p:txBody>
          <a:bodyPr>
            <a:normAutofit/>
          </a:bodyPr>
          <a:lstStyle/>
          <a:p>
            <a:r>
              <a:rPr lang="en-US" dirty="0"/>
              <a:t>Brain Injuries are unique, and recovery is dynamic over time</a:t>
            </a:r>
          </a:p>
          <a:p>
            <a:r>
              <a:rPr lang="en-US" dirty="0"/>
              <a:t>Recovery can include initial denial and shock with little awareness and insight and gradually over time increase ability to advocate appropriately for what is needed. </a:t>
            </a:r>
          </a:p>
          <a:p>
            <a:r>
              <a:rPr lang="en-US" dirty="0"/>
              <a:t>Recovery is not always linear or always getting better, but rather might have some setbacks along the way that require changes in accommodations.</a:t>
            </a:r>
          </a:p>
          <a:p>
            <a:r>
              <a:rPr lang="en-US" dirty="0"/>
              <a:t>Getting appropriate long-term care is essential to good outcome.</a:t>
            </a:r>
          </a:p>
        </p:txBody>
      </p:sp>
      <p:sp>
        <p:nvSpPr>
          <p:cNvPr id="4" name="Date Placeholder 3">
            <a:extLst>
              <a:ext uri="{FF2B5EF4-FFF2-40B4-BE49-F238E27FC236}">
                <a16:creationId xmlns:a16="http://schemas.microsoft.com/office/drawing/2014/main" id="{CA46F14F-6FB4-00B0-7DCE-27793560411E}"/>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6BAA2662-EB9C-BC23-E03D-1A9E173ED01D}"/>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AC4A2033-CFDD-82B9-6C67-E04F35CDA942}"/>
              </a:ext>
            </a:extLst>
          </p:cNvPr>
          <p:cNvSpPr>
            <a:spLocks noGrp="1"/>
          </p:cNvSpPr>
          <p:nvPr>
            <p:ph type="sldNum" sz="quarter" idx="12"/>
          </p:nvPr>
        </p:nvSpPr>
        <p:spPr/>
        <p:txBody>
          <a:bodyPr/>
          <a:lstStyle/>
          <a:p>
            <a:fld id="{D530F0E9-51BC-4114-A71D-EE32294F3D21}" type="slidenum">
              <a:rPr lang="en-US" smtClean="0"/>
              <a:t>72</a:t>
            </a:fld>
            <a:endParaRPr lang="en-US"/>
          </a:p>
        </p:txBody>
      </p:sp>
    </p:spTree>
    <p:extLst>
      <p:ext uri="{BB962C8B-B14F-4D97-AF65-F5344CB8AC3E}">
        <p14:creationId xmlns:p14="http://schemas.microsoft.com/office/powerpoint/2010/main" val="40547502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8BAEA0-4533-4138-BA0A-9BBBF7292916}"/>
              </a:ext>
            </a:extLst>
          </p:cNvPr>
          <p:cNvSpPr>
            <a:spLocks noGrp="1"/>
          </p:cNvSpPr>
          <p:nvPr>
            <p:ph type="title"/>
          </p:nvPr>
        </p:nvSpPr>
        <p:spPr>
          <a:xfrm>
            <a:off x="838200" y="365126"/>
            <a:ext cx="10515600" cy="1080616"/>
          </a:xfrm>
        </p:spPr>
        <p:txBody>
          <a:bodyPr>
            <a:normAutofit fontScale="90000"/>
          </a:bodyPr>
          <a:lstStyle/>
          <a:p>
            <a:r>
              <a:rPr lang="en-US" dirty="0"/>
              <a:t>Stages and Tasks in Recovery of Cognitive Issues from Brain Injury</a:t>
            </a:r>
          </a:p>
        </p:txBody>
      </p:sp>
      <p:graphicFrame>
        <p:nvGraphicFramePr>
          <p:cNvPr id="8" name="Content Placeholder 7">
            <a:extLst>
              <a:ext uri="{FF2B5EF4-FFF2-40B4-BE49-F238E27FC236}">
                <a16:creationId xmlns:a16="http://schemas.microsoft.com/office/drawing/2014/main" id="{CC4FE0EF-0A13-4177-9005-D3D8A092DF87}"/>
              </a:ext>
            </a:extLst>
          </p:cNvPr>
          <p:cNvGraphicFramePr>
            <a:graphicFrameLocks noGrp="1"/>
          </p:cNvGraphicFramePr>
          <p:nvPr>
            <p:ph idx="1"/>
          </p:nvPr>
        </p:nvGraphicFramePr>
        <p:xfrm>
          <a:off x="838200" y="1690688"/>
          <a:ext cx="10515600"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6A200982-D629-4E30-9918-778664B9987E}"/>
              </a:ext>
            </a:extLst>
          </p:cNvPr>
          <p:cNvSpPr txBox="1"/>
          <p:nvPr/>
        </p:nvSpPr>
        <p:spPr>
          <a:xfrm>
            <a:off x="1894788" y="6308209"/>
            <a:ext cx="8861195" cy="369332"/>
          </a:xfrm>
          <a:prstGeom prst="rect">
            <a:avLst/>
          </a:prstGeom>
          <a:noFill/>
        </p:spPr>
        <p:txBody>
          <a:bodyPr wrap="square" rtlCol="0">
            <a:spAutoFit/>
          </a:bodyPr>
          <a:lstStyle/>
          <a:p>
            <a:r>
              <a:rPr lang="en-US" dirty="0"/>
              <a:t>Process can take months to years with setbacks, pauses, plateaus and crises along the way</a:t>
            </a:r>
          </a:p>
        </p:txBody>
      </p:sp>
      <p:sp>
        <p:nvSpPr>
          <p:cNvPr id="2" name="Date Placeholder 1">
            <a:extLst>
              <a:ext uri="{FF2B5EF4-FFF2-40B4-BE49-F238E27FC236}">
                <a16:creationId xmlns:a16="http://schemas.microsoft.com/office/drawing/2014/main" id="{F7556BBD-DCE2-0A00-B01A-E93A9810342E}"/>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555396BB-C3B9-D06A-C009-D6879DF68F50}"/>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BAE8F93B-9F60-D7C6-6EB4-9600612979AE}"/>
              </a:ext>
            </a:extLst>
          </p:cNvPr>
          <p:cNvSpPr>
            <a:spLocks noGrp="1"/>
          </p:cNvSpPr>
          <p:nvPr>
            <p:ph type="sldNum" sz="quarter" idx="12"/>
          </p:nvPr>
        </p:nvSpPr>
        <p:spPr/>
        <p:txBody>
          <a:bodyPr/>
          <a:lstStyle/>
          <a:p>
            <a:fld id="{D530F0E9-51BC-4114-A71D-EE32294F3D21}" type="slidenum">
              <a:rPr lang="en-US" smtClean="0"/>
              <a:t>73</a:t>
            </a:fld>
            <a:endParaRPr lang="en-US"/>
          </a:p>
        </p:txBody>
      </p:sp>
    </p:spTree>
    <p:extLst>
      <p:ext uri="{BB962C8B-B14F-4D97-AF65-F5344CB8AC3E}">
        <p14:creationId xmlns:p14="http://schemas.microsoft.com/office/powerpoint/2010/main" val="41858736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C063-D6AD-42EE-A885-C9B7983A7677}"/>
              </a:ext>
            </a:extLst>
          </p:cNvPr>
          <p:cNvSpPr>
            <a:spLocks noGrp="1"/>
          </p:cNvSpPr>
          <p:nvPr>
            <p:ph type="title"/>
          </p:nvPr>
        </p:nvSpPr>
        <p:spPr>
          <a:xfrm>
            <a:off x="838200" y="365125"/>
            <a:ext cx="10515600" cy="929521"/>
          </a:xfrm>
        </p:spPr>
        <p:txBody>
          <a:bodyPr/>
          <a:lstStyle/>
          <a:p>
            <a:r>
              <a:rPr lang="en-US" dirty="0"/>
              <a:t>Adjusting Accommodations </a:t>
            </a:r>
          </a:p>
        </p:txBody>
      </p:sp>
      <p:sp>
        <p:nvSpPr>
          <p:cNvPr id="3" name="Content Placeholder 2">
            <a:extLst>
              <a:ext uri="{FF2B5EF4-FFF2-40B4-BE49-F238E27FC236}">
                <a16:creationId xmlns:a16="http://schemas.microsoft.com/office/drawing/2014/main" id="{463C45DD-9F6B-45F3-9D23-0B95E62322C6}"/>
              </a:ext>
            </a:extLst>
          </p:cNvPr>
          <p:cNvSpPr>
            <a:spLocks noGrp="1"/>
          </p:cNvSpPr>
          <p:nvPr>
            <p:ph sz="half" idx="1"/>
          </p:nvPr>
        </p:nvSpPr>
        <p:spPr>
          <a:xfrm>
            <a:off x="782541" y="1515525"/>
            <a:ext cx="5181600" cy="4351338"/>
          </a:xfrm>
        </p:spPr>
        <p:txBody>
          <a:bodyPr>
            <a:normAutofit fontScale="92500"/>
          </a:bodyPr>
          <a:lstStyle/>
          <a:p>
            <a:pPr marL="0" indent="0">
              <a:buNone/>
            </a:pPr>
            <a:r>
              <a:rPr lang="en-US" dirty="0"/>
              <a:t>Environmental support</a:t>
            </a:r>
          </a:p>
          <a:p>
            <a:pPr lvl="1"/>
            <a:r>
              <a:rPr lang="en-US" dirty="0"/>
              <a:t>Private and public spaces</a:t>
            </a:r>
          </a:p>
          <a:p>
            <a:pPr lvl="1"/>
            <a:r>
              <a:rPr lang="en-US" dirty="0"/>
              <a:t>Person support – </a:t>
            </a:r>
          </a:p>
          <a:p>
            <a:pPr lvl="1"/>
            <a:r>
              <a:rPr lang="en-US" dirty="0"/>
              <a:t>include ADA rules and guidelines</a:t>
            </a:r>
          </a:p>
          <a:p>
            <a:pPr marL="457200" lvl="1" indent="0">
              <a:buNone/>
            </a:pPr>
            <a:r>
              <a:rPr lang="en-US" dirty="0"/>
              <a:t>Goal is to move from maximum to minimum support as recover.</a:t>
            </a:r>
          </a:p>
          <a:p>
            <a:pPr marL="0" indent="0">
              <a:buNone/>
            </a:pPr>
            <a:r>
              <a:rPr lang="en-US" dirty="0"/>
              <a:t>External compensation</a:t>
            </a:r>
          </a:p>
          <a:p>
            <a:pPr lvl="1"/>
            <a:r>
              <a:rPr lang="en-US" dirty="0"/>
              <a:t>Notebooks, video and auditory recordings, written notes, calendar,  alarms, etc.</a:t>
            </a:r>
          </a:p>
          <a:p>
            <a:pPr lvl="1"/>
            <a:r>
              <a:rPr lang="en-US" dirty="0"/>
              <a:t>Include ADA rules and guidelines</a:t>
            </a:r>
          </a:p>
          <a:p>
            <a:pPr lvl="1"/>
            <a:endParaRPr lang="en-US" dirty="0"/>
          </a:p>
        </p:txBody>
      </p:sp>
      <p:sp>
        <p:nvSpPr>
          <p:cNvPr id="4" name="Content Placeholder 3">
            <a:extLst>
              <a:ext uri="{FF2B5EF4-FFF2-40B4-BE49-F238E27FC236}">
                <a16:creationId xmlns:a16="http://schemas.microsoft.com/office/drawing/2014/main" id="{CB739A15-61F4-4C3A-A1E3-697E3F8E7C82}"/>
              </a:ext>
            </a:extLst>
          </p:cNvPr>
          <p:cNvSpPr>
            <a:spLocks noGrp="1"/>
          </p:cNvSpPr>
          <p:nvPr>
            <p:ph sz="half" idx="2"/>
          </p:nvPr>
        </p:nvSpPr>
        <p:spPr>
          <a:xfrm>
            <a:off x="5740842" y="1515525"/>
            <a:ext cx="5612958" cy="4351338"/>
          </a:xfrm>
        </p:spPr>
        <p:txBody>
          <a:bodyPr>
            <a:normAutofit fontScale="92500"/>
          </a:bodyPr>
          <a:lstStyle/>
          <a:p>
            <a:pPr marL="0" indent="0">
              <a:buNone/>
            </a:pPr>
            <a:r>
              <a:rPr lang="en-US" dirty="0"/>
              <a:t>Internal compensation</a:t>
            </a:r>
          </a:p>
          <a:p>
            <a:pPr lvl="1"/>
            <a:r>
              <a:rPr lang="en-US" dirty="0"/>
              <a:t>Metacognitive strategies</a:t>
            </a:r>
          </a:p>
          <a:p>
            <a:pPr marL="0" indent="0">
              <a:buNone/>
            </a:pPr>
            <a:r>
              <a:rPr lang="en-US" dirty="0"/>
              <a:t>Medications</a:t>
            </a:r>
          </a:p>
          <a:p>
            <a:pPr marL="0" indent="0">
              <a:buNone/>
            </a:pPr>
            <a:r>
              <a:rPr lang="en-US" dirty="0"/>
              <a:t>Healthy lifestyle – Sleep hygiene, diet, exercise, hobbies, mindfulness</a:t>
            </a:r>
          </a:p>
          <a:p>
            <a:pPr marL="0" indent="0">
              <a:buNone/>
            </a:pPr>
            <a:r>
              <a:rPr lang="en-US" dirty="0"/>
              <a:t>Medical - Headaches, pain, vision, etc.</a:t>
            </a:r>
          </a:p>
          <a:p>
            <a:pPr marL="0" indent="0">
              <a:buNone/>
            </a:pPr>
            <a:r>
              <a:rPr lang="en-US" dirty="0"/>
              <a:t>Complementary &amp; Alternative Medicine</a:t>
            </a:r>
          </a:p>
          <a:p>
            <a:pPr marL="0" indent="0">
              <a:buNone/>
            </a:pPr>
            <a:r>
              <a:rPr lang="en-US" dirty="0"/>
              <a:t>Progress or setbacks in relearning or learning skills and stability in life can require adjusting accommodations</a:t>
            </a:r>
          </a:p>
        </p:txBody>
      </p:sp>
      <p:sp>
        <p:nvSpPr>
          <p:cNvPr id="5" name="Date Placeholder 4">
            <a:extLst>
              <a:ext uri="{FF2B5EF4-FFF2-40B4-BE49-F238E27FC236}">
                <a16:creationId xmlns:a16="http://schemas.microsoft.com/office/drawing/2014/main" id="{E937AD70-3D7B-E2EA-CD1B-65C6F1981635}"/>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9792BD07-98CC-73FB-3342-64E8BDD93D67}"/>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0C0CC591-5AA8-8B80-599F-2AAAD6D2868E}"/>
              </a:ext>
            </a:extLst>
          </p:cNvPr>
          <p:cNvSpPr>
            <a:spLocks noGrp="1"/>
          </p:cNvSpPr>
          <p:nvPr>
            <p:ph type="sldNum" sz="quarter" idx="12"/>
          </p:nvPr>
        </p:nvSpPr>
        <p:spPr/>
        <p:txBody>
          <a:bodyPr/>
          <a:lstStyle/>
          <a:p>
            <a:fld id="{D530F0E9-51BC-4114-A71D-EE32294F3D21}" type="slidenum">
              <a:rPr lang="en-US" smtClean="0"/>
              <a:t>74</a:t>
            </a:fld>
            <a:endParaRPr lang="en-US"/>
          </a:p>
        </p:txBody>
      </p:sp>
    </p:spTree>
    <p:extLst>
      <p:ext uri="{BB962C8B-B14F-4D97-AF65-F5344CB8AC3E}">
        <p14:creationId xmlns:p14="http://schemas.microsoft.com/office/powerpoint/2010/main" val="2537403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4493E5-0115-4701-9F67-C40E85C2C49C}"/>
              </a:ext>
            </a:extLst>
          </p:cNvPr>
          <p:cNvSpPr>
            <a:spLocks noGrp="1"/>
          </p:cNvSpPr>
          <p:nvPr>
            <p:ph type="title"/>
          </p:nvPr>
        </p:nvSpPr>
        <p:spPr>
          <a:xfrm>
            <a:off x="1097280" y="286603"/>
            <a:ext cx="10332720" cy="1450757"/>
          </a:xfrm>
        </p:spPr>
        <p:txBody>
          <a:bodyPr>
            <a:normAutofit/>
          </a:bodyPr>
          <a:lstStyle/>
          <a:p>
            <a:r>
              <a:rPr lang="en-US" sz="3600" dirty="0"/>
              <a:t>Addressing Cultural Issues When Creating Supportive Interventions and Accommodations</a:t>
            </a:r>
          </a:p>
        </p:txBody>
      </p:sp>
      <p:sp>
        <p:nvSpPr>
          <p:cNvPr id="6" name="Content Placeholder 5">
            <a:extLst>
              <a:ext uri="{FF2B5EF4-FFF2-40B4-BE49-F238E27FC236}">
                <a16:creationId xmlns:a16="http://schemas.microsoft.com/office/drawing/2014/main" id="{C9912F4B-2552-4B77-A40C-02375B4F3B8E}"/>
              </a:ext>
            </a:extLst>
          </p:cNvPr>
          <p:cNvSpPr>
            <a:spLocks noGrp="1"/>
          </p:cNvSpPr>
          <p:nvPr>
            <p:ph idx="1"/>
          </p:nvPr>
        </p:nvSpPr>
        <p:spPr>
          <a:xfrm>
            <a:off x="762000" y="1737360"/>
            <a:ext cx="9991633" cy="4380731"/>
          </a:xfrm>
        </p:spPr>
        <p:txBody>
          <a:bodyPr>
            <a:normAutofit/>
          </a:bodyPr>
          <a:lstStyle/>
          <a:p>
            <a:r>
              <a:rPr lang="en-US" sz="2800" dirty="0"/>
              <a:t>Use open ended questions</a:t>
            </a:r>
          </a:p>
          <a:p>
            <a:r>
              <a:rPr lang="en-US" sz="2800" dirty="0"/>
              <a:t>Monitor unconscious bias </a:t>
            </a:r>
          </a:p>
          <a:p>
            <a:r>
              <a:rPr lang="en-US" sz="2800" dirty="0"/>
              <a:t>5Rs of Cultural Humility: Reflection, respect, regard, relevance, and resiliency (Masters et al., 2019)</a:t>
            </a:r>
          </a:p>
          <a:p>
            <a:r>
              <a:rPr lang="en-US" sz="2800" dirty="0"/>
              <a:t>Develop own self-awareness</a:t>
            </a:r>
          </a:p>
          <a:p>
            <a:r>
              <a:rPr lang="en-US" sz="2800" dirty="0"/>
              <a:t>Take person where they are at</a:t>
            </a:r>
          </a:p>
          <a:p>
            <a:r>
              <a:rPr lang="en-US" sz="2800" dirty="0"/>
              <a:t>Clarify what resources they have and prefer and any barriers to obtaining or using resources</a:t>
            </a:r>
          </a:p>
          <a:p>
            <a:r>
              <a:rPr lang="en-US" sz="2800" dirty="0"/>
              <a:t>Be client-centered, realistic and supportive</a:t>
            </a:r>
          </a:p>
          <a:p>
            <a:endParaRPr lang="en-US" sz="2800" dirty="0"/>
          </a:p>
          <a:p>
            <a:endParaRPr lang="en-US" dirty="0"/>
          </a:p>
        </p:txBody>
      </p:sp>
      <p:sp>
        <p:nvSpPr>
          <p:cNvPr id="2" name="Date Placeholder 1">
            <a:extLst>
              <a:ext uri="{FF2B5EF4-FFF2-40B4-BE49-F238E27FC236}">
                <a16:creationId xmlns:a16="http://schemas.microsoft.com/office/drawing/2014/main" id="{7B60D6DF-28D2-F9F4-062F-94A8B72D7489}"/>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37E86873-B89A-A76D-7BB6-C01F95F97748}"/>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67EDF2E0-EE1D-7CF2-6426-89F26AC541F4}"/>
              </a:ext>
            </a:extLst>
          </p:cNvPr>
          <p:cNvSpPr>
            <a:spLocks noGrp="1"/>
          </p:cNvSpPr>
          <p:nvPr>
            <p:ph type="sldNum" sz="quarter" idx="12"/>
          </p:nvPr>
        </p:nvSpPr>
        <p:spPr/>
        <p:txBody>
          <a:bodyPr/>
          <a:lstStyle/>
          <a:p>
            <a:fld id="{D530F0E9-51BC-4114-A71D-EE32294F3D21}" type="slidenum">
              <a:rPr lang="en-US" smtClean="0"/>
              <a:t>75</a:t>
            </a:fld>
            <a:endParaRPr lang="en-US"/>
          </a:p>
        </p:txBody>
      </p:sp>
    </p:spTree>
    <p:extLst>
      <p:ext uri="{BB962C8B-B14F-4D97-AF65-F5344CB8AC3E}">
        <p14:creationId xmlns:p14="http://schemas.microsoft.com/office/powerpoint/2010/main" val="25671542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156582-B891-4BB2-8110-02BB08378C75}"/>
              </a:ext>
            </a:extLst>
          </p:cNvPr>
          <p:cNvSpPr>
            <a:spLocks noGrp="1"/>
          </p:cNvSpPr>
          <p:nvPr>
            <p:ph type="title"/>
          </p:nvPr>
        </p:nvSpPr>
        <p:spPr>
          <a:xfrm>
            <a:off x="1247551" y="127867"/>
            <a:ext cx="9696898" cy="813694"/>
          </a:xfrm>
        </p:spPr>
        <p:txBody>
          <a:bodyPr>
            <a:noAutofit/>
          </a:bodyPr>
          <a:lstStyle/>
          <a:p>
            <a:pPr algn="ctr"/>
            <a:r>
              <a:rPr lang="en-US" sz="4000" dirty="0"/>
              <a:t>Accommodations for Cognitive &amp; Other Issues </a:t>
            </a:r>
          </a:p>
        </p:txBody>
      </p:sp>
      <p:graphicFrame>
        <p:nvGraphicFramePr>
          <p:cNvPr id="20" name="Content Placeholder 19">
            <a:extLst>
              <a:ext uri="{FF2B5EF4-FFF2-40B4-BE49-F238E27FC236}">
                <a16:creationId xmlns:a16="http://schemas.microsoft.com/office/drawing/2014/main" id="{0FB3A8A4-99C8-498A-A869-E42C52631750}"/>
              </a:ext>
            </a:extLst>
          </p:cNvPr>
          <p:cNvGraphicFramePr>
            <a:graphicFrameLocks noGrp="1"/>
          </p:cNvGraphicFramePr>
          <p:nvPr>
            <p:ph idx="1"/>
            <p:extLst>
              <p:ext uri="{D42A27DB-BD31-4B8C-83A1-F6EECF244321}">
                <p14:modId xmlns:p14="http://schemas.microsoft.com/office/powerpoint/2010/main" val="2765666712"/>
              </p:ext>
            </p:extLst>
          </p:nvPr>
        </p:nvGraphicFramePr>
        <p:xfrm>
          <a:off x="636853" y="1038888"/>
          <a:ext cx="11203942" cy="5627400"/>
        </p:xfrm>
        <a:graphic>
          <a:graphicData uri="http://schemas.openxmlformats.org/drawingml/2006/table">
            <a:tbl>
              <a:tblPr firstRow="1" bandRow="1">
                <a:tableStyleId>{284E427A-3D55-4303-BF80-6455036E1DE7}</a:tableStyleId>
              </a:tblPr>
              <a:tblGrid>
                <a:gridCol w="3002640">
                  <a:extLst>
                    <a:ext uri="{9D8B030D-6E8A-4147-A177-3AD203B41FA5}">
                      <a16:colId xmlns:a16="http://schemas.microsoft.com/office/drawing/2014/main" val="820146059"/>
                    </a:ext>
                  </a:extLst>
                </a:gridCol>
                <a:gridCol w="1376127">
                  <a:extLst>
                    <a:ext uri="{9D8B030D-6E8A-4147-A177-3AD203B41FA5}">
                      <a16:colId xmlns:a16="http://schemas.microsoft.com/office/drawing/2014/main" val="3848769061"/>
                    </a:ext>
                  </a:extLst>
                </a:gridCol>
                <a:gridCol w="1004934">
                  <a:extLst>
                    <a:ext uri="{9D8B030D-6E8A-4147-A177-3AD203B41FA5}">
                      <a16:colId xmlns:a16="http://schemas.microsoft.com/office/drawing/2014/main" val="212650365"/>
                    </a:ext>
                  </a:extLst>
                </a:gridCol>
                <a:gridCol w="1158844">
                  <a:extLst>
                    <a:ext uri="{9D8B030D-6E8A-4147-A177-3AD203B41FA5}">
                      <a16:colId xmlns:a16="http://schemas.microsoft.com/office/drawing/2014/main" val="3002444851"/>
                    </a:ext>
                  </a:extLst>
                </a:gridCol>
                <a:gridCol w="1367073">
                  <a:extLst>
                    <a:ext uri="{9D8B030D-6E8A-4147-A177-3AD203B41FA5}">
                      <a16:colId xmlns:a16="http://schemas.microsoft.com/office/drawing/2014/main" val="1424157097"/>
                    </a:ext>
                  </a:extLst>
                </a:gridCol>
                <a:gridCol w="1765426">
                  <a:extLst>
                    <a:ext uri="{9D8B030D-6E8A-4147-A177-3AD203B41FA5}">
                      <a16:colId xmlns:a16="http://schemas.microsoft.com/office/drawing/2014/main" val="2681860615"/>
                    </a:ext>
                  </a:extLst>
                </a:gridCol>
                <a:gridCol w="1528898">
                  <a:extLst>
                    <a:ext uri="{9D8B030D-6E8A-4147-A177-3AD203B41FA5}">
                      <a16:colId xmlns:a16="http://schemas.microsoft.com/office/drawing/2014/main" val="936597639"/>
                    </a:ext>
                  </a:extLst>
                </a:gridCol>
              </a:tblGrid>
              <a:tr h="654994">
                <a:tc>
                  <a:txBody>
                    <a:bodyPr/>
                    <a:lstStyle/>
                    <a:p>
                      <a:endParaRPr lang="en-US" dirty="0"/>
                    </a:p>
                  </a:txBody>
                  <a:tcPr/>
                </a:tc>
                <a:tc>
                  <a:txBody>
                    <a:bodyPr/>
                    <a:lstStyle/>
                    <a:p>
                      <a:r>
                        <a:rPr lang="en-US" dirty="0"/>
                        <a:t>Adapt Living Space</a:t>
                      </a:r>
                    </a:p>
                  </a:txBody>
                  <a:tcPr/>
                </a:tc>
                <a:tc>
                  <a:txBody>
                    <a:bodyPr/>
                    <a:lstStyle/>
                    <a:p>
                      <a:r>
                        <a:rPr lang="en-US" dirty="0" err="1"/>
                        <a:t>Caregive</a:t>
                      </a:r>
                      <a:r>
                        <a:rPr lang="en-US" dirty="0"/>
                        <a:t> Support</a:t>
                      </a:r>
                    </a:p>
                  </a:txBody>
                  <a:tcPr/>
                </a:tc>
                <a:tc>
                  <a:txBody>
                    <a:bodyPr/>
                    <a:lstStyle/>
                    <a:p>
                      <a:r>
                        <a:rPr lang="en-US" dirty="0"/>
                        <a:t>External Supports</a:t>
                      </a:r>
                    </a:p>
                  </a:txBody>
                  <a:tcPr/>
                </a:tc>
                <a:tc>
                  <a:txBody>
                    <a:bodyPr/>
                    <a:lstStyle/>
                    <a:p>
                      <a:r>
                        <a:rPr lang="en-US" dirty="0"/>
                        <a:t>Internal Reminders</a:t>
                      </a:r>
                    </a:p>
                  </a:txBody>
                  <a:tcPr/>
                </a:tc>
                <a:tc>
                  <a:txBody>
                    <a:bodyPr/>
                    <a:lstStyle/>
                    <a:p>
                      <a:r>
                        <a:rPr lang="en-US" dirty="0"/>
                        <a:t>Healthy &amp; Safe Living</a:t>
                      </a:r>
                    </a:p>
                  </a:txBody>
                  <a:tcPr/>
                </a:tc>
                <a:tc>
                  <a:txBody>
                    <a:bodyPr/>
                    <a:lstStyle/>
                    <a:p>
                      <a:r>
                        <a:rPr lang="en-US" dirty="0"/>
                        <a:t>Medication</a:t>
                      </a:r>
                    </a:p>
                  </a:txBody>
                  <a:tcPr/>
                </a:tc>
                <a:extLst>
                  <a:ext uri="{0D108BD9-81ED-4DB2-BD59-A6C34878D82A}">
                    <a16:rowId xmlns:a16="http://schemas.microsoft.com/office/drawing/2014/main" val="3829350959"/>
                  </a:ext>
                </a:extLst>
              </a:tr>
              <a:tr h="379481">
                <a:tc>
                  <a:txBody>
                    <a:bodyPr/>
                    <a:lstStyle/>
                    <a:p>
                      <a:r>
                        <a:rPr lang="en-US" dirty="0"/>
                        <a:t>Executive Functioning</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33276636"/>
                  </a:ext>
                </a:extLst>
              </a:tr>
              <a:tr h="379481">
                <a:tc>
                  <a:txBody>
                    <a:bodyPr/>
                    <a:lstStyle/>
                    <a:p>
                      <a:r>
                        <a:rPr lang="en-US" dirty="0"/>
                        <a:t>Fluency</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04418833"/>
                  </a:ext>
                </a:extLst>
              </a:tr>
              <a:tr h="379481">
                <a:tc>
                  <a:txBody>
                    <a:bodyPr/>
                    <a:lstStyle/>
                    <a:p>
                      <a:r>
                        <a:rPr lang="en-US" dirty="0"/>
                        <a:t>Communication</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30045172"/>
                  </a:ext>
                </a:extLst>
              </a:tr>
              <a:tr h="379481">
                <a:tc>
                  <a:txBody>
                    <a:bodyPr/>
                    <a:lstStyle/>
                    <a:p>
                      <a:r>
                        <a:rPr lang="en-US" dirty="0"/>
                        <a:t>Memory </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344817819"/>
                  </a:ext>
                </a:extLst>
              </a:tr>
              <a:tr h="418634">
                <a:tc>
                  <a:txBody>
                    <a:bodyPr/>
                    <a:lstStyle/>
                    <a:p>
                      <a:r>
                        <a:rPr lang="en-US" dirty="0"/>
                        <a:t>Working Memory</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44329324"/>
                  </a:ext>
                </a:extLst>
              </a:tr>
              <a:tr h="379481">
                <a:tc>
                  <a:txBody>
                    <a:bodyPr/>
                    <a:lstStyle/>
                    <a:p>
                      <a:r>
                        <a:rPr lang="en-US" dirty="0"/>
                        <a:t>Attention</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22256683"/>
                  </a:ext>
                </a:extLst>
              </a:tr>
              <a:tr h="379481">
                <a:tc>
                  <a:txBody>
                    <a:bodyPr/>
                    <a:lstStyle/>
                    <a:p>
                      <a:r>
                        <a:rPr lang="en-US" dirty="0"/>
                        <a:t>Processing Speed</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232775764"/>
                  </a:ext>
                </a:extLst>
              </a:tr>
              <a:tr h="379481">
                <a:tc>
                  <a:txBody>
                    <a:bodyPr/>
                    <a:lstStyle/>
                    <a:p>
                      <a:r>
                        <a:rPr lang="en-US" dirty="0"/>
                        <a:t>Alertness Stamina</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47915232"/>
                  </a:ext>
                </a:extLst>
              </a:tr>
              <a:tr h="379481">
                <a:tc>
                  <a:txBody>
                    <a:bodyPr/>
                    <a:lstStyle/>
                    <a:p>
                      <a:r>
                        <a:rPr lang="en-US" dirty="0"/>
                        <a:t>Headaches</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660545049"/>
                  </a:ext>
                </a:extLst>
              </a:tr>
              <a:tr h="379481">
                <a:tc>
                  <a:txBody>
                    <a:bodyPr/>
                    <a:lstStyle/>
                    <a:p>
                      <a:r>
                        <a:rPr lang="en-US" dirty="0"/>
                        <a:t>Sleep</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046006242"/>
                  </a:ext>
                </a:extLst>
              </a:tr>
              <a:tr h="379481">
                <a:tc>
                  <a:txBody>
                    <a:bodyPr/>
                    <a:lstStyle/>
                    <a:p>
                      <a:r>
                        <a:rPr lang="en-US" dirty="0"/>
                        <a:t>Dizziness</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55829870"/>
                  </a:ext>
                </a:extLst>
              </a:tr>
              <a:tr h="379481">
                <a:tc>
                  <a:txBody>
                    <a:bodyPr/>
                    <a:lstStyle/>
                    <a:p>
                      <a:r>
                        <a:rPr lang="en-US" dirty="0"/>
                        <a:t>Mood – Self harm</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3236380"/>
                  </a:ext>
                </a:extLst>
              </a:tr>
              <a:tr h="379481">
                <a:tc>
                  <a:txBody>
                    <a:bodyPr/>
                    <a:lstStyle/>
                    <a:p>
                      <a:r>
                        <a:rPr lang="en-US" dirty="0"/>
                        <a:t>Substance use</a:t>
                      </a:r>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207364"/>
                  </a:ext>
                </a:extLst>
              </a:tr>
            </a:tbl>
          </a:graphicData>
        </a:graphic>
      </p:graphicFrame>
      <p:sp>
        <p:nvSpPr>
          <p:cNvPr id="2" name="Date Placeholder 1">
            <a:extLst>
              <a:ext uri="{FF2B5EF4-FFF2-40B4-BE49-F238E27FC236}">
                <a16:creationId xmlns:a16="http://schemas.microsoft.com/office/drawing/2014/main" id="{C86DC7FD-C20B-A2E7-501F-08A02A7BE53C}"/>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FA0E1A7C-BADF-6E47-5C12-BEECDEBC4656}"/>
              </a:ext>
            </a:extLst>
          </p:cNvPr>
          <p:cNvSpPr>
            <a:spLocks noGrp="1"/>
          </p:cNvSpPr>
          <p:nvPr>
            <p:ph type="ftr" sz="quarter" idx="11"/>
          </p:nvPr>
        </p:nvSpPr>
        <p:spPr/>
        <p:txBody>
          <a:bodyPr/>
          <a:lstStyle/>
          <a:p>
            <a:r>
              <a:rPr lang="en-US"/>
              <a:t>www.braininjurynm.org</a:t>
            </a:r>
          </a:p>
        </p:txBody>
      </p:sp>
      <p:sp>
        <p:nvSpPr>
          <p:cNvPr id="5" name="Slide Number Placeholder 4">
            <a:extLst>
              <a:ext uri="{FF2B5EF4-FFF2-40B4-BE49-F238E27FC236}">
                <a16:creationId xmlns:a16="http://schemas.microsoft.com/office/drawing/2014/main" id="{6193EBF1-4032-064C-49F7-77E71162F9D9}"/>
              </a:ext>
            </a:extLst>
          </p:cNvPr>
          <p:cNvSpPr>
            <a:spLocks noGrp="1"/>
          </p:cNvSpPr>
          <p:nvPr>
            <p:ph type="sldNum" sz="quarter" idx="12"/>
          </p:nvPr>
        </p:nvSpPr>
        <p:spPr/>
        <p:txBody>
          <a:bodyPr/>
          <a:lstStyle/>
          <a:p>
            <a:fld id="{D530F0E9-51BC-4114-A71D-EE32294F3D21}" type="slidenum">
              <a:rPr lang="en-US" smtClean="0"/>
              <a:t>76</a:t>
            </a:fld>
            <a:endParaRPr lang="en-US"/>
          </a:p>
        </p:txBody>
      </p:sp>
    </p:spTree>
    <p:extLst>
      <p:ext uri="{BB962C8B-B14F-4D97-AF65-F5344CB8AC3E}">
        <p14:creationId xmlns:p14="http://schemas.microsoft.com/office/powerpoint/2010/main" val="27954708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90E212-96F8-41BC-A8D6-7B2359B9FA4A}"/>
              </a:ext>
            </a:extLst>
          </p:cNvPr>
          <p:cNvSpPr>
            <a:spLocks noGrp="1"/>
          </p:cNvSpPr>
          <p:nvPr>
            <p:ph type="title"/>
          </p:nvPr>
        </p:nvSpPr>
        <p:spPr>
          <a:xfrm>
            <a:off x="1959814" y="62524"/>
            <a:ext cx="5495345" cy="709002"/>
          </a:xfrm>
        </p:spPr>
        <p:txBody>
          <a:bodyPr>
            <a:normAutofit/>
          </a:bodyPr>
          <a:lstStyle/>
          <a:p>
            <a:pPr algn="ctr"/>
            <a:r>
              <a:rPr lang="en-US" dirty="0"/>
              <a:t>Support Plan</a:t>
            </a:r>
          </a:p>
        </p:txBody>
      </p:sp>
      <p:graphicFrame>
        <p:nvGraphicFramePr>
          <p:cNvPr id="7" name="Content Placeholder 6">
            <a:extLst>
              <a:ext uri="{FF2B5EF4-FFF2-40B4-BE49-F238E27FC236}">
                <a16:creationId xmlns:a16="http://schemas.microsoft.com/office/drawing/2014/main" id="{32054199-0F2B-49DB-8752-BE563CA81B7F}"/>
              </a:ext>
            </a:extLst>
          </p:cNvPr>
          <p:cNvGraphicFramePr>
            <a:graphicFrameLocks noGrp="1"/>
          </p:cNvGraphicFramePr>
          <p:nvPr>
            <p:ph idx="1"/>
          </p:nvPr>
        </p:nvGraphicFramePr>
        <p:xfrm>
          <a:off x="859221" y="875310"/>
          <a:ext cx="10249710" cy="5475897"/>
        </p:xfrm>
        <a:graphic>
          <a:graphicData uri="http://schemas.openxmlformats.org/drawingml/2006/table">
            <a:tbl>
              <a:tblPr firstRow="1" bandRow="1">
                <a:tableStyleId>{21E4AEA4-8DFA-4A89-87EB-49C32662AFE0}</a:tableStyleId>
              </a:tblPr>
              <a:tblGrid>
                <a:gridCol w="2881485">
                  <a:extLst>
                    <a:ext uri="{9D8B030D-6E8A-4147-A177-3AD203B41FA5}">
                      <a16:colId xmlns:a16="http://schemas.microsoft.com/office/drawing/2014/main" val="3012247686"/>
                    </a:ext>
                  </a:extLst>
                </a:gridCol>
                <a:gridCol w="7368225">
                  <a:extLst>
                    <a:ext uri="{9D8B030D-6E8A-4147-A177-3AD203B41FA5}">
                      <a16:colId xmlns:a16="http://schemas.microsoft.com/office/drawing/2014/main" val="3988588094"/>
                    </a:ext>
                  </a:extLst>
                </a:gridCol>
              </a:tblGrid>
              <a:tr h="541801">
                <a:tc>
                  <a:txBody>
                    <a:bodyPr/>
                    <a:lstStyle/>
                    <a:p>
                      <a:r>
                        <a:rPr lang="en-US" sz="2000" dirty="0"/>
                        <a:t>Support for___________</a:t>
                      </a:r>
                    </a:p>
                  </a:txBody>
                  <a:tcPr/>
                </a:tc>
                <a:tc>
                  <a:txBody>
                    <a:bodyPr/>
                    <a:lstStyle/>
                    <a:p>
                      <a:r>
                        <a:rPr lang="en-US" sz="2000" dirty="0"/>
                        <a:t>Staff, Care-giver and Person living with brain injury</a:t>
                      </a:r>
                    </a:p>
                  </a:txBody>
                  <a:tcPr/>
                </a:tc>
                <a:extLst>
                  <a:ext uri="{0D108BD9-81ED-4DB2-BD59-A6C34878D82A}">
                    <a16:rowId xmlns:a16="http://schemas.microsoft.com/office/drawing/2014/main" val="3258298077"/>
                  </a:ext>
                </a:extLst>
              </a:tr>
              <a:tr h="413383">
                <a:tc>
                  <a:txBody>
                    <a:bodyPr/>
                    <a:lstStyle/>
                    <a:p>
                      <a:r>
                        <a:rPr lang="en-US" sz="2000" dirty="0"/>
                        <a:t>Adapt Living Space</a:t>
                      </a:r>
                    </a:p>
                  </a:txBody>
                  <a:tcPr/>
                </a:tc>
                <a:tc>
                  <a:txBody>
                    <a:bodyPr/>
                    <a:lstStyle/>
                    <a:p>
                      <a:endParaRPr lang="en-US" sz="2000" dirty="0"/>
                    </a:p>
                  </a:txBody>
                  <a:tcPr/>
                </a:tc>
                <a:extLst>
                  <a:ext uri="{0D108BD9-81ED-4DB2-BD59-A6C34878D82A}">
                    <a16:rowId xmlns:a16="http://schemas.microsoft.com/office/drawing/2014/main" val="3212354100"/>
                  </a:ext>
                </a:extLst>
              </a:tr>
              <a:tr h="413383">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539542629"/>
                  </a:ext>
                </a:extLst>
              </a:tr>
              <a:tr h="413383">
                <a:tc>
                  <a:txBody>
                    <a:bodyPr/>
                    <a:lstStyle/>
                    <a:p>
                      <a:r>
                        <a:rPr lang="en-US" sz="2000" dirty="0"/>
                        <a:t>Staff Support</a:t>
                      </a:r>
                    </a:p>
                  </a:txBody>
                  <a:tcPr/>
                </a:tc>
                <a:tc>
                  <a:txBody>
                    <a:bodyPr/>
                    <a:lstStyle/>
                    <a:p>
                      <a:endParaRPr lang="en-US" sz="2000" dirty="0"/>
                    </a:p>
                  </a:txBody>
                  <a:tcPr/>
                </a:tc>
                <a:extLst>
                  <a:ext uri="{0D108BD9-81ED-4DB2-BD59-A6C34878D82A}">
                    <a16:rowId xmlns:a16="http://schemas.microsoft.com/office/drawing/2014/main" val="2177331958"/>
                  </a:ext>
                </a:extLst>
              </a:tr>
              <a:tr h="413383">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580369570"/>
                  </a:ext>
                </a:extLst>
              </a:tr>
              <a:tr h="413383">
                <a:tc>
                  <a:txBody>
                    <a:bodyPr/>
                    <a:lstStyle/>
                    <a:p>
                      <a:r>
                        <a:rPr lang="en-US" sz="2000" dirty="0"/>
                        <a:t>External Support</a:t>
                      </a:r>
                    </a:p>
                  </a:txBody>
                  <a:tcPr/>
                </a:tc>
                <a:tc>
                  <a:txBody>
                    <a:bodyPr/>
                    <a:lstStyle/>
                    <a:p>
                      <a:endParaRPr lang="en-US" sz="2000" dirty="0"/>
                    </a:p>
                  </a:txBody>
                  <a:tcPr/>
                </a:tc>
                <a:extLst>
                  <a:ext uri="{0D108BD9-81ED-4DB2-BD59-A6C34878D82A}">
                    <a16:rowId xmlns:a16="http://schemas.microsoft.com/office/drawing/2014/main" val="3487250092"/>
                  </a:ext>
                </a:extLst>
              </a:tr>
              <a:tr h="413383">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662659427"/>
                  </a:ext>
                </a:extLst>
              </a:tr>
              <a:tr h="413383">
                <a:tc>
                  <a:txBody>
                    <a:bodyPr/>
                    <a:lstStyle/>
                    <a:p>
                      <a:r>
                        <a:rPr lang="en-US" sz="2000" dirty="0"/>
                        <a:t>Self Reminders</a:t>
                      </a:r>
                    </a:p>
                  </a:txBody>
                  <a:tcPr/>
                </a:tc>
                <a:tc>
                  <a:txBody>
                    <a:bodyPr/>
                    <a:lstStyle/>
                    <a:p>
                      <a:endParaRPr lang="en-US" sz="2000" dirty="0"/>
                    </a:p>
                  </a:txBody>
                  <a:tcPr/>
                </a:tc>
                <a:extLst>
                  <a:ext uri="{0D108BD9-81ED-4DB2-BD59-A6C34878D82A}">
                    <a16:rowId xmlns:a16="http://schemas.microsoft.com/office/drawing/2014/main" val="1207372207"/>
                  </a:ext>
                </a:extLst>
              </a:tr>
              <a:tr h="413383">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2511120521"/>
                  </a:ext>
                </a:extLst>
              </a:tr>
              <a:tr h="413383">
                <a:tc>
                  <a:txBody>
                    <a:bodyPr/>
                    <a:lstStyle/>
                    <a:p>
                      <a:r>
                        <a:rPr lang="en-US" sz="2000" dirty="0"/>
                        <a:t>Healthy &amp; Safe Living</a:t>
                      </a:r>
                    </a:p>
                  </a:txBody>
                  <a:tcPr/>
                </a:tc>
                <a:tc>
                  <a:txBody>
                    <a:bodyPr/>
                    <a:lstStyle/>
                    <a:p>
                      <a:endParaRPr lang="en-US" sz="2000" dirty="0"/>
                    </a:p>
                  </a:txBody>
                  <a:tcPr/>
                </a:tc>
                <a:extLst>
                  <a:ext uri="{0D108BD9-81ED-4DB2-BD59-A6C34878D82A}">
                    <a16:rowId xmlns:a16="http://schemas.microsoft.com/office/drawing/2014/main" val="4009990245"/>
                  </a:ext>
                </a:extLst>
              </a:tr>
              <a:tr h="413383">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867654937"/>
                  </a:ext>
                </a:extLst>
              </a:tr>
              <a:tr h="413383">
                <a:tc>
                  <a:txBody>
                    <a:bodyPr/>
                    <a:lstStyle/>
                    <a:p>
                      <a:r>
                        <a:rPr lang="en-US" sz="2000" dirty="0"/>
                        <a:t>Medication</a:t>
                      </a:r>
                    </a:p>
                  </a:txBody>
                  <a:tcPr/>
                </a:tc>
                <a:tc>
                  <a:txBody>
                    <a:bodyPr/>
                    <a:lstStyle/>
                    <a:p>
                      <a:endParaRPr lang="en-US" sz="2000" dirty="0"/>
                    </a:p>
                  </a:txBody>
                  <a:tcPr/>
                </a:tc>
                <a:extLst>
                  <a:ext uri="{0D108BD9-81ED-4DB2-BD59-A6C34878D82A}">
                    <a16:rowId xmlns:a16="http://schemas.microsoft.com/office/drawing/2014/main" val="3322464018"/>
                  </a:ext>
                </a:extLst>
              </a:tr>
              <a:tr h="386883">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4673516"/>
                  </a:ext>
                </a:extLst>
              </a:tr>
            </a:tbl>
          </a:graphicData>
        </a:graphic>
      </p:graphicFrame>
      <p:sp>
        <p:nvSpPr>
          <p:cNvPr id="2" name="Date Placeholder 1">
            <a:extLst>
              <a:ext uri="{FF2B5EF4-FFF2-40B4-BE49-F238E27FC236}">
                <a16:creationId xmlns:a16="http://schemas.microsoft.com/office/drawing/2014/main" id="{FEC70072-5E69-005C-8671-C636CCE23961}"/>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76C6EB05-4F73-FECD-F7F4-900CF7E4166C}"/>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FE0622D1-6F59-6F7A-C4D2-43711A2117EA}"/>
              </a:ext>
            </a:extLst>
          </p:cNvPr>
          <p:cNvSpPr>
            <a:spLocks noGrp="1"/>
          </p:cNvSpPr>
          <p:nvPr>
            <p:ph type="sldNum" sz="quarter" idx="12"/>
          </p:nvPr>
        </p:nvSpPr>
        <p:spPr/>
        <p:txBody>
          <a:bodyPr/>
          <a:lstStyle/>
          <a:p>
            <a:fld id="{D530F0E9-51BC-4114-A71D-EE32294F3D21}" type="slidenum">
              <a:rPr lang="en-US" smtClean="0"/>
              <a:t>77</a:t>
            </a:fld>
            <a:endParaRPr lang="en-US"/>
          </a:p>
        </p:txBody>
      </p:sp>
    </p:spTree>
    <p:extLst>
      <p:ext uri="{BB962C8B-B14F-4D97-AF65-F5344CB8AC3E}">
        <p14:creationId xmlns:p14="http://schemas.microsoft.com/office/powerpoint/2010/main" val="524092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47B5-39C4-4EDD-A051-A306DDC9254E}"/>
              </a:ext>
            </a:extLst>
          </p:cNvPr>
          <p:cNvSpPr>
            <a:spLocks noGrp="1"/>
          </p:cNvSpPr>
          <p:nvPr>
            <p:ph type="title"/>
          </p:nvPr>
        </p:nvSpPr>
        <p:spPr>
          <a:xfrm>
            <a:off x="1097280" y="286604"/>
            <a:ext cx="9199245" cy="1018322"/>
          </a:xfrm>
        </p:spPr>
        <p:txBody>
          <a:bodyPr/>
          <a:lstStyle/>
          <a:p>
            <a:r>
              <a:rPr lang="en-US" dirty="0"/>
              <a:t>Organizational and Planning Support</a:t>
            </a:r>
          </a:p>
        </p:txBody>
      </p:sp>
      <p:sp>
        <p:nvSpPr>
          <p:cNvPr id="4" name="Content Placeholder 3">
            <a:extLst>
              <a:ext uri="{FF2B5EF4-FFF2-40B4-BE49-F238E27FC236}">
                <a16:creationId xmlns:a16="http://schemas.microsoft.com/office/drawing/2014/main" id="{09308045-FC9E-4906-9130-A62434DA9EE6}"/>
              </a:ext>
            </a:extLst>
          </p:cNvPr>
          <p:cNvSpPr>
            <a:spLocks noGrp="1"/>
          </p:cNvSpPr>
          <p:nvPr>
            <p:ph sz="half" idx="1"/>
          </p:nvPr>
        </p:nvSpPr>
        <p:spPr>
          <a:xfrm>
            <a:off x="291536" y="1845628"/>
            <a:ext cx="3061826" cy="4023360"/>
          </a:xfrm>
        </p:spPr>
        <p:txBody>
          <a:bodyPr>
            <a:normAutofit fontScale="85000" lnSpcReduction="20000"/>
          </a:bodyPr>
          <a:lstStyle/>
          <a:p>
            <a:r>
              <a:rPr lang="en-US" sz="2800" dirty="0"/>
              <a:t>Smart phone</a:t>
            </a:r>
          </a:p>
          <a:p>
            <a:r>
              <a:rPr lang="en-US" sz="2800" dirty="0"/>
              <a:t>File folder – written material</a:t>
            </a:r>
          </a:p>
          <a:p>
            <a:r>
              <a:rPr lang="en-US" sz="2800" dirty="0"/>
              <a:t>Follow up calls</a:t>
            </a:r>
          </a:p>
          <a:p>
            <a:r>
              <a:rPr lang="en-US" sz="2800" dirty="0"/>
              <a:t>Transportation</a:t>
            </a:r>
          </a:p>
          <a:p>
            <a:r>
              <a:rPr lang="en-US" sz="2800" dirty="0"/>
              <a:t>Medication – purchase, taking, long-distance monitoring, etc.</a:t>
            </a:r>
          </a:p>
          <a:p>
            <a:r>
              <a:rPr lang="en-US" sz="2800" dirty="0"/>
              <a:t>Independent living skills</a:t>
            </a:r>
          </a:p>
          <a:p>
            <a:r>
              <a:rPr lang="en-US" sz="2800" dirty="0"/>
              <a:t>Brain Injury Buddy</a:t>
            </a:r>
          </a:p>
        </p:txBody>
      </p:sp>
      <p:pic>
        <p:nvPicPr>
          <p:cNvPr id="6" name="Content Placeholder 5" descr="Text&#10;&#10;Description automatically generated">
            <a:extLst>
              <a:ext uri="{FF2B5EF4-FFF2-40B4-BE49-F238E27FC236}">
                <a16:creationId xmlns:a16="http://schemas.microsoft.com/office/drawing/2014/main" id="{17AF0727-58BF-44FB-AEF2-37B4B984F17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740915" y="1845628"/>
            <a:ext cx="3061826" cy="3827283"/>
          </a:xfrm>
        </p:spPr>
      </p:pic>
      <p:pic>
        <p:nvPicPr>
          <p:cNvPr id="11" name="Picture 10" descr="Text&#10;&#10;Description automatically generated">
            <a:extLst>
              <a:ext uri="{FF2B5EF4-FFF2-40B4-BE49-F238E27FC236}">
                <a16:creationId xmlns:a16="http://schemas.microsoft.com/office/drawing/2014/main" id="{0427B824-5399-43A0-AA36-37CABB9E6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880" y="2323695"/>
            <a:ext cx="5086422" cy="2871148"/>
          </a:xfrm>
          <a:prstGeom prst="rect">
            <a:avLst/>
          </a:prstGeom>
        </p:spPr>
      </p:pic>
      <p:sp>
        <p:nvSpPr>
          <p:cNvPr id="3" name="Date Placeholder 2">
            <a:extLst>
              <a:ext uri="{FF2B5EF4-FFF2-40B4-BE49-F238E27FC236}">
                <a16:creationId xmlns:a16="http://schemas.microsoft.com/office/drawing/2014/main" id="{DAD0D098-2CEE-989E-524B-D022743B5BF2}"/>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6C68494D-2F50-A673-F02C-A9A2734E1E1D}"/>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2C1F560C-9FE1-9B1E-EA7B-064AE0FC76BD}"/>
              </a:ext>
            </a:extLst>
          </p:cNvPr>
          <p:cNvSpPr>
            <a:spLocks noGrp="1"/>
          </p:cNvSpPr>
          <p:nvPr>
            <p:ph type="sldNum" sz="quarter" idx="12"/>
          </p:nvPr>
        </p:nvSpPr>
        <p:spPr/>
        <p:txBody>
          <a:bodyPr/>
          <a:lstStyle/>
          <a:p>
            <a:fld id="{D530F0E9-51BC-4114-A71D-EE32294F3D21}" type="slidenum">
              <a:rPr lang="en-US" smtClean="0"/>
              <a:t>78</a:t>
            </a:fld>
            <a:endParaRPr lang="en-US"/>
          </a:p>
        </p:txBody>
      </p:sp>
    </p:spTree>
    <p:extLst>
      <p:ext uri="{BB962C8B-B14F-4D97-AF65-F5344CB8AC3E}">
        <p14:creationId xmlns:p14="http://schemas.microsoft.com/office/powerpoint/2010/main" val="34851563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828" y="439471"/>
            <a:ext cx="9410831" cy="792566"/>
          </a:xfrm>
        </p:spPr>
        <p:txBody>
          <a:bodyPr>
            <a:normAutofit/>
          </a:bodyPr>
          <a:lstStyle/>
          <a:p>
            <a:pPr algn="ctr"/>
            <a:r>
              <a:rPr lang="en-US" sz="4000" dirty="0"/>
              <a:t>Peer Support Groups</a:t>
            </a:r>
          </a:p>
        </p:txBody>
      </p:sp>
      <p:sp>
        <p:nvSpPr>
          <p:cNvPr id="3" name="Content Placeholder 2"/>
          <p:cNvSpPr>
            <a:spLocks noGrp="1"/>
          </p:cNvSpPr>
          <p:nvPr>
            <p:ph idx="1"/>
          </p:nvPr>
        </p:nvSpPr>
        <p:spPr>
          <a:xfrm>
            <a:off x="669436" y="1732187"/>
            <a:ext cx="11312309" cy="4845895"/>
          </a:xfrm>
        </p:spPr>
        <p:txBody>
          <a:bodyPr>
            <a:normAutofit/>
          </a:bodyPr>
          <a:lstStyle/>
          <a:p>
            <a:r>
              <a:rPr lang="en-US" sz="3200" dirty="0"/>
              <a:t>Peer support is excellent for people living with brain injury and their care givers.</a:t>
            </a:r>
          </a:p>
          <a:p>
            <a:r>
              <a:rPr lang="en-US" sz="2800" b="1" u="sng" dirty="0"/>
              <a:t>T.H.R.I.V.E. with BI Support Group BIANM (</a:t>
            </a:r>
            <a:r>
              <a:rPr lang="en-US" b="1" u="sng" dirty="0"/>
              <a:t>info</a:t>
            </a:r>
            <a:r>
              <a:rPr lang="en-US" sz="2800" b="1" u="sng" dirty="0">
                <a:hlinkClick r:id="rId2"/>
              </a:rPr>
              <a:t>@braininjurynm.org</a:t>
            </a:r>
            <a:r>
              <a:rPr lang="en-US" sz="2800" b="1" u="sng" dirty="0"/>
              <a:t> )</a:t>
            </a:r>
          </a:p>
          <a:p>
            <a:pPr lvl="1"/>
            <a:r>
              <a:rPr lang="en-US" sz="2400" dirty="0"/>
              <a:t>“</a:t>
            </a:r>
            <a:r>
              <a:rPr lang="en-US" sz="2800" dirty="0"/>
              <a:t>How to” </a:t>
            </a:r>
            <a:r>
              <a:rPr lang="en-US" sz="2800" b="1" dirty="0"/>
              <a:t>manual </a:t>
            </a:r>
            <a:r>
              <a:rPr lang="en-US" sz="2800" dirty="0"/>
              <a:t>on running the T.H.R.I.V.E support group for both the facilitators and the group members</a:t>
            </a:r>
          </a:p>
          <a:p>
            <a:pPr lvl="1"/>
            <a:r>
              <a:rPr lang="en-US" sz="2800" dirty="0"/>
              <a:t>Allows for focused discussion on BI-relevant topics; individual assessment on where a person is in their recovery – surviving, healing, or thriving; and assessment of thinking skills and suggestions on how to improve on them</a:t>
            </a:r>
          </a:p>
        </p:txBody>
      </p:sp>
      <p:sp>
        <p:nvSpPr>
          <p:cNvPr id="4" name="Date Placeholder 3">
            <a:extLst>
              <a:ext uri="{FF2B5EF4-FFF2-40B4-BE49-F238E27FC236}">
                <a16:creationId xmlns:a16="http://schemas.microsoft.com/office/drawing/2014/main" id="{76A86A64-1D0A-846F-1737-377568522267}"/>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5E91A031-BB66-4859-F4AA-2CB175625021}"/>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4582D405-35D4-CF36-DF94-29608B8B50C2}"/>
              </a:ext>
            </a:extLst>
          </p:cNvPr>
          <p:cNvSpPr>
            <a:spLocks noGrp="1"/>
          </p:cNvSpPr>
          <p:nvPr>
            <p:ph type="sldNum" sz="quarter" idx="12"/>
          </p:nvPr>
        </p:nvSpPr>
        <p:spPr/>
        <p:txBody>
          <a:bodyPr/>
          <a:lstStyle/>
          <a:p>
            <a:fld id="{D530F0E9-51BC-4114-A71D-EE32294F3D21}" type="slidenum">
              <a:rPr lang="en-US" smtClean="0"/>
              <a:t>79</a:t>
            </a:fld>
            <a:endParaRPr lang="en-US"/>
          </a:p>
        </p:txBody>
      </p:sp>
    </p:spTree>
    <p:extLst>
      <p:ext uri="{BB962C8B-B14F-4D97-AF65-F5344CB8AC3E}">
        <p14:creationId xmlns:p14="http://schemas.microsoft.com/office/powerpoint/2010/main" val="2784451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58C-5FED-CA41-1681-CA4C7039A8AE}"/>
              </a:ext>
            </a:extLst>
          </p:cNvPr>
          <p:cNvSpPr>
            <a:spLocks noGrp="1"/>
          </p:cNvSpPr>
          <p:nvPr>
            <p:ph type="title"/>
          </p:nvPr>
        </p:nvSpPr>
        <p:spPr/>
        <p:txBody>
          <a:bodyPr/>
          <a:lstStyle/>
          <a:p>
            <a:r>
              <a:rPr lang="en-US" dirty="0"/>
              <a:t>What Causes  TBI</a:t>
            </a:r>
          </a:p>
        </p:txBody>
      </p:sp>
      <p:sp>
        <p:nvSpPr>
          <p:cNvPr id="3" name="Content Placeholder 2">
            <a:extLst>
              <a:ext uri="{FF2B5EF4-FFF2-40B4-BE49-F238E27FC236}">
                <a16:creationId xmlns:a16="http://schemas.microsoft.com/office/drawing/2014/main" id="{2E893027-08BB-1E60-EC1A-F6950FE97D1C}"/>
              </a:ext>
            </a:extLst>
          </p:cNvPr>
          <p:cNvSpPr>
            <a:spLocks noGrp="1"/>
          </p:cNvSpPr>
          <p:nvPr>
            <p:ph sz="half" idx="1"/>
          </p:nvPr>
        </p:nvSpPr>
        <p:spPr/>
        <p:txBody>
          <a:bodyPr/>
          <a:lstStyle/>
          <a:p>
            <a:r>
              <a:rPr lang="en-US" dirty="0"/>
              <a:t>Penetrating injury – skull bone fragments, bullets, nails, rods, etc.</a:t>
            </a:r>
          </a:p>
          <a:p>
            <a:r>
              <a:rPr lang="en-US" dirty="0"/>
              <a:t>Blow to the Head – falls, assaults, etc.</a:t>
            </a:r>
          </a:p>
          <a:p>
            <a:r>
              <a:rPr lang="en-US" dirty="0"/>
              <a:t>Coup contra Coup</a:t>
            </a:r>
          </a:p>
        </p:txBody>
      </p:sp>
      <p:sp>
        <p:nvSpPr>
          <p:cNvPr id="4" name="Content Placeholder 3">
            <a:extLst>
              <a:ext uri="{FF2B5EF4-FFF2-40B4-BE49-F238E27FC236}">
                <a16:creationId xmlns:a16="http://schemas.microsoft.com/office/drawing/2014/main" id="{A26D22F9-D096-BD01-8F6F-44C2D6221F69}"/>
              </a:ext>
            </a:extLst>
          </p:cNvPr>
          <p:cNvSpPr>
            <a:spLocks noGrp="1"/>
          </p:cNvSpPr>
          <p:nvPr>
            <p:ph sz="half" idx="2"/>
          </p:nvPr>
        </p:nvSpPr>
        <p:spPr>
          <a:xfrm>
            <a:off x="6172199" y="1825625"/>
            <a:ext cx="5307037" cy="4351338"/>
          </a:xfrm>
        </p:spPr>
        <p:txBody>
          <a:bodyPr/>
          <a:lstStyle/>
          <a:p>
            <a:r>
              <a:rPr lang="en-US" dirty="0"/>
              <a:t>Diffuse Axonal Injury – acceleration and rotational forces from falls, MVA, etc.</a:t>
            </a:r>
          </a:p>
          <a:p>
            <a:endParaRPr lang="en-US" dirty="0"/>
          </a:p>
        </p:txBody>
      </p:sp>
      <p:pic>
        <p:nvPicPr>
          <p:cNvPr id="5" name="Picture 4">
            <a:extLst>
              <a:ext uri="{FF2B5EF4-FFF2-40B4-BE49-F238E27FC236}">
                <a16:creationId xmlns:a16="http://schemas.microsoft.com/office/drawing/2014/main" id="{E14A2D31-489E-D946-362C-DB2C9ABC120E}"/>
              </a:ext>
            </a:extLst>
          </p:cNvPr>
          <p:cNvPicPr>
            <a:picLocks noChangeAspect="1"/>
          </p:cNvPicPr>
          <p:nvPr/>
        </p:nvPicPr>
        <p:blipFill>
          <a:blip r:embed="rId2"/>
          <a:stretch>
            <a:fillRect/>
          </a:stretch>
        </p:blipFill>
        <p:spPr>
          <a:xfrm>
            <a:off x="3919017" y="4001294"/>
            <a:ext cx="2851842" cy="1997493"/>
          </a:xfrm>
          <a:prstGeom prst="rect">
            <a:avLst/>
          </a:prstGeom>
        </p:spPr>
      </p:pic>
      <p:pic>
        <p:nvPicPr>
          <p:cNvPr id="6" name="Picture 5">
            <a:extLst>
              <a:ext uri="{FF2B5EF4-FFF2-40B4-BE49-F238E27FC236}">
                <a16:creationId xmlns:a16="http://schemas.microsoft.com/office/drawing/2014/main" id="{33D6D358-FB0D-55E0-F6DF-24391921900D}"/>
              </a:ext>
            </a:extLst>
          </p:cNvPr>
          <p:cNvPicPr>
            <a:picLocks noChangeAspect="1"/>
          </p:cNvPicPr>
          <p:nvPr/>
        </p:nvPicPr>
        <p:blipFill rotWithShape="1">
          <a:blip r:embed="rId3"/>
          <a:srcRect l="18351" t="-1048" r="3648" b="1048"/>
          <a:stretch/>
        </p:blipFill>
        <p:spPr>
          <a:xfrm>
            <a:off x="7369518" y="3035769"/>
            <a:ext cx="2851843" cy="3656210"/>
          </a:xfrm>
          <a:prstGeom prst="rect">
            <a:avLst/>
          </a:prstGeom>
        </p:spPr>
      </p:pic>
      <p:sp>
        <p:nvSpPr>
          <p:cNvPr id="7" name="Date Placeholder 6">
            <a:extLst>
              <a:ext uri="{FF2B5EF4-FFF2-40B4-BE49-F238E27FC236}">
                <a16:creationId xmlns:a16="http://schemas.microsoft.com/office/drawing/2014/main" id="{2F08CB3C-CF26-2DB5-0EAD-B129C1012863}"/>
              </a:ext>
            </a:extLst>
          </p:cNvPr>
          <p:cNvSpPr>
            <a:spLocks noGrp="1"/>
          </p:cNvSpPr>
          <p:nvPr>
            <p:ph type="dt" sz="half" idx="10"/>
          </p:nvPr>
        </p:nvSpPr>
        <p:spPr/>
        <p:txBody>
          <a:bodyPr/>
          <a:lstStyle/>
          <a:p>
            <a:r>
              <a:rPr lang="en-US"/>
              <a:t>6/10/2023</a:t>
            </a:r>
          </a:p>
        </p:txBody>
      </p:sp>
      <p:sp>
        <p:nvSpPr>
          <p:cNvPr id="8" name="Footer Placeholder 7">
            <a:extLst>
              <a:ext uri="{FF2B5EF4-FFF2-40B4-BE49-F238E27FC236}">
                <a16:creationId xmlns:a16="http://schemas.microsoft.com/office/drawing/2014/main" id="{D9F51F70-8AA9-CE23-4C28-4489E7503FE7}"/>
              </a:ext>
            </a:extLst>
          </p:cNvPr>
          <p:cNvSpPr>
            <a:spLocks noGrp="1"/>
          </p:cNvSpPr>
          <p:nvPr>
            <p:ph type="ftr" sz="quarter" idx="11"/>
          </p:nvPr>
        </p:nvSpPr>
        <p:spPr/>
        <p:txBody>
          <a:bodyPr/>
          <a:lstStyle/>
          <a:p>
            <a:r>
              <a:rPr lang="en-US"/>
              <a:t>www.braininjurynm.org</a:t>
            </a:r>
          </a:p>
        </p:txBody>
      </p:sp>
      <p:sp>
        <p:nvSpPr>
          <p:cNvPr id="9" name="Slide Number Placeholder 8">
            <a:extLst>
              <a:ext uri="{FF2B5EF4-FFF2-40B4-BE49-F238E27FC236}">
                <a16:creationId xmlns:a16="http://schemas.microsoft.com/office/drawing/2014/main" id="{3D00AD1D-833D-165A-4F52-40043F231A6C}"/>
              </a:ext>
            </a:extLst>
          </p:cNvPr>
          <p:cNvSpPr>
            <a:spLocks noGrp="1"/>
          </p:cNvSpPr>
          <p:nvPr>
            <p:ph type="sldNum" sz="quarter" idx="12"/>
          </p:nvPr>
        </p:nvSpPr>
        <p:spPr/>
        <p:txBody>
          <a:bodyPr/>
          <a:lstStyle/>
          <a:p>
            <a:fld id="{D530F0E9-51BC-4114-A71D-EE32294F3D21}" type="slidenum">
              <a:rPr lang="en-US" smtClean="0"/>
              <a:t>8</a:t>
            </a:fld>
            <a:endParaRPr lang="en-US"/>
          </a:p>
        </p:txBody>
      </p:sp>
    </p:spTree>
    <p:extLst>
      <p:ext uri="{BB962C8B-B14F-4D97-AF65-F5344CB8AC3E}">
        <p14:creationId xmlns:p14="http://schemas.microsoft.com/office/powerpoint/2010/main" val="36649525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38093-3951-44D4-8A0E-BCC627C0FF84}"/>
              </a:ext>
            </a:extLst>
          </p:cNvPr>
          <p:cNvSpPr>
            <a:spLocks noGrp="1"/>
          </p:cNvSpPr>
          <p:nvPr>
            <p:ph type="title"/>
          </p:nvPr>
        </p:nvSpPr>
        <p:spPr>
          <a:xfrm>
            <a:off x="639804" y="302895"/>
            <a:ext cx="11034960" cy="947407"/>
          </a:xfrm>
        </p:spPr>
        <p:txBody>
          <a:bodyPr>
            <a:normAutofit fontScale="90000"/>
          </a:bodyPr>
          <a:lstStyle/>
          <a:p>
            <a:r>
              <a:rPr lang="en-US" dirty="0"/>
              <a:t>Best Practice Guidelines for Health Care Provider</a:t>
            </a:r>
          </a:p>
        </p:txBody>
      </p:sp>
      <p:sp>
        <p:nvSpPr>
          <p:cNvPr id="3" name="Content Placeholder 2">
            <a:extLst>
              <a:ext uri="{FF2B5EF4-FFF2-40B4-BE49-F238E27FC236}">
                <a16:creationId xmlns:a16="http://schemas.microsoft.com/office/drawing/2014/main" id="{5913F037-E941-4B1A-BCAB-7C14AFBDEE22}"/>
              </a:ext>
            </a:extLst>
          </p:cNvPr>
          <p:cNvSpPr>
            <a:spLocks noGrp="1"/>
          </p:cNvSpPr>
          <p:nvPr>
            <p:ph sz="half" idx="1"/>
          </p:nvPr>
        </p:nvSpPr>
        <p:spPr>
          <a:xfrm>
            <a:off x="420230" y="1767440"/>
            <a:ext cx="4928400" cy="4316120"/>
          </a:xfrm>
        </p:spPr>
        <p:txBody>
          <a:bodyPr>
            <a:normAutofit fontScale="62500" lnSpcReduction="20000"/>
          </a:bodyPr>
          <a:lstStyle/>
          <a:p>
            <a:pPr marL="342900" marR="0" lvl="0" indent="-342900">
              <a:lnSpc>
                <a:spcPct val="107000"/>
              </a:lnSpc>
              <a:spcBef>
                <a:spcPts val="0"/>
              </a:spcBef>
              <a:spcAft>
                <a:spcPts val="0"/>
              </a:spcAft>
              <a:buFont typeface="+mj-lt"/>
              <a:buAutoNum type="arabicPeriod"/>
            </a:pPr>
            <a:r>
              <a:rPr lang="en-US" b="1" dirty="0">
                <a:effectLst/>
                <a:latin typeface="Calibri" panose="020F0502020204030204" pitchFamily="34" charset="0"/>
                <a:ea typeface="Calibri" panose="020F0502020204030204" pitchFamily="34" charset="0"/>
                <a:cs typeface="Times New Roman" panose="02020603050405020304" pitchFamily="18" charset="0"/>
              </a:rPr>
              <a:t>Screen</a:t>
            </a:r>
            <a:r>
              <a:rPr lang="en-US" dirty="0">
                <a:effectLst/>
                <a:latin typeface="Calibri" panose="020F0502020204030204" pitchFamily="34" charset="0"/>
                <a:ea typeface="Calibri" panose="020F0502020204030204" pitchFamily="34" charset="0"/>
                <a:cs typeface="Times New Roman" panose="02020603050405020304" pitchFamily="18" charset="0"/>
              </a:rPr>
              <a:t> for DV, BI, mood,  SU and other?</a:t>
            </a:r>
          </a:p>
          <a:p>
            <a:pPr marL="342900" marR="0" lvl="0" indent="-342900">
              <a:lnSpc>
                <a:spcPct val="107000"/>
              </a:lnSpc>
              <a:spcBef>
                <a:spcPts val="0"/>
              </a:spcBef>
              <a:spcAft>
                <a:spcPts val="0"/>
              </a:spcAft>
              <a:buFont typeface="+mj-lt"/>
              <a:buAutoNum type="arabicPeriod"/>
            </a:pPr>
            <a:r>
              <a:rPr lang="en-US" b="1" dirty="0">
                <a:effectLst/>
                <a:latin typeface="Calibri" panose="020F0502020204030204" pitchFamily="34" charset="0"/>
                <a:ea typeface="Calibri" panose="020F0502020204030204" pitchFamily="34" charset="0"/>
                <a:cs typeface="Times New Roman" panose="02020603050405020304" pitchFamily="18" charset="0"/>
              </a:rPr>
              <a:t>Treat/Support</a:t>
            </a:r>
            <a:r>
              <a:rPr lang="en-US" dirty="0">
                <a:effectLst/>
                <a:latin typeface="Calibri" panose="020F0502020204030204" pitchFamily="34" charset="0"/>
                <a:ea typeface="Calibri" panose="020F0502020204030204" pitchFamily="34" charset="0"/>
                <a:cs typeface="Times New Roman" panose="02020603050405020304" pitchFamily="18" charset="0"/>
              </a:rPr>
              <a:t> for DV, BI, Mood, SU, medical, financial, housing, transportation, case coordination, safety, other</a:t>
            </a:r>
          </a:p>
          <a:p>
            <a:pPr marL="342900" marR="0" lvl="0" indent="-342900">
              <a:lnSpc>
                <a:spcPct val="107000"/>
              </a:lnSpc>
              <a:spcBef>
                <a:spcPts val="0"/>
              </a:spcBef>
              <a:spcAft>
                <a:spcPts val="800"/>
              </a:spcAft>
              <a:buFont typeface="+mj-lt"/>
              <a:buAutoNum type="arabicPeriod"/>
            </a:pPr>
            <a:r>
              <a:rPr lang="en-US" b="1" dirty="0">
                <a:effectLst/>
                <a:latin typeface="Calibri" panose="020F0502020204030204" pitchFamily="34" charset="0"/>
                <a:ea typeface="Calibri" panose="020F0502020204030204" pitchFamily="34" charset="0"/>
                <a:cs typeface="Times New Roman" panose="02020603050405020304" pitchFamily="18" charset="0"/>
              </a:rPr>
              <a:t>Refer</a:t>
            </a:r>
            <a:r>
              <a:rPr lang="en-US" dirty="0">
                <a:effectLst/>
                <a:latin typeface="Calibri" panose="020F0502020204030204" pitchFamily="34" charset="0"/>
                <a:ea typeface="Calibri" panose="020F0502020204030204" pitchFamily="34" charset="0"/>
                <a:cs typeface="Times New Roman" panose="02020603050405020304" pitchFamily="18" charset="0"/>
              </a:rPr>
              <a:t> – warm hand off when possible, </a:t>
            </a:r>
            <a:r>
              <a:rPr lang="en-US" b="1" dirty="0">
                <a:effectLst/>
                <a:latin typeface="Calibri" panose="020F0502020204030204" pitchFamily="34" charset="0"/>
                <a:ea typeface="Calibri" panose="020F0502020204030204" pitchFamily="34" charset="0"/>
                <a:cs typeface="Times New Roman" panose="02020603050405020304" pitchFamily="18" charset="0"/>
              </a:rPr>
              <a:t>safety protocol </a:t>
            </a:r>
            <a:r>
              <a:rPr lang="en-US" dirty="0">
                <a:effectLst/>
                <a:latin typeface="Calibri" panose="020F0502020204030204" pitchFamily="34" charset="0"/>
                <a:ea typeface="Calibri" panose="020F0502020204030204" pitchFamily="34" charset="0"/>
                <a:cs typeface="Times New Roman" panose="02020603050405020304" pitchFamily="18" charset="0"/>
              </a:rPr>
              <a:t>in place for DV survivors, </a:t>
            </a:r>
            <a:r>
              <a:rPr lang="en-US" b="1" dirty="0">
                <a:effectLst/>
                <a:latin typeface="Calibri" panose="020F0502020204030204" pitchFamily="34" charset="0"/>
                <a:ea typeface="Calibri" panose="020F0502020204030204" pitchFamily="34" charset="0"/>
                <a:cs typeface="Times New Roman" panose="02020603050405020304" pitchFamily="18" charset="0"/>
              </a:rPr>
              <a:t>referral note </a:t>
            </a:r>
            <a:r>
              <a:rPr lang="en-US" dirty="0">
                <a:effectLst/>
                <a:latin typeface="Calibri" panose="020F0502020204030204" pitchFamily="34" charset="0"/>
                <a:ea typeface="Calibri" panose="020F0502020204030204" pitchFamily="34" charset="0"/>
                <a:cs typeface="Times New Roman" panose="02020603050405020304" pitchFamily="18" charset="0"/>
              </a:rPr>
              <a:t>to give to patient that can be delivered to other resource, </a:t>
            </a:r>
            <a:r>
              <a:rPr lang="en-US" b="1" dirty="0">
                <a:effectLst/>
                <a:latin typeface="Calibri" panose="020F0502020204030204" pitchFamily="34" charset="0"/>
                <a:ea typeface="Calibri" panose="020F0502020204030204" pitchFamily="34" charset="0"/>
                <a:cs typeface="Times New Roman" panose="02020603050405020304" pitchFamily="18" charset="0"/>
              </a:rPr>
              <a:t>consent </a:t>
            </a:r>
            <a:r>
              <a:rPr lang="en-US" dirty="0">
                <a:effectLst/>
                <a:latin typeface="Calibri" panose="020F0502020204030204" pitchFamily="34" charset="0"/>
                <a:ea typeface="Calibri" panose="020F0502020204030204" pitchFamily="34" charset="0"/>
                <a:cs typeface="Times New Roman" panose="02020603050405020304" pitchFamily="18" charset="0"/>
              </a:rPr>
              <a:t>to fax referral information, </a:t>
            </a:r>
            <a:r>
              <a:rPr lang="en-US" b="1" dirty="0">
                <a:effectLst/>
                <a:latin typeface="Calibri" panose="020F0502020204030204" pitchFamily="34" charset="0"/>
                <a:ea typeface="Calibri" panose="020F0502020204030204" pitchFamily="34" charset="0"/>
                <a:cs typeface="Times New Roman" panose="02020603050405020304" pitchFamily="18" charset="0"/>
              </a:rPr>
              <a:t>schedule follow up </a:t>
            </a:r>
            <a:r>
              <a:rPr lang="en-US" dirty="0">
                <a:effectLst/>
                <a:latin typeface="Calibri" panose="020F0502020204030204" pitchFamily="34" charset="0"/>
                <a:ea typeface="Calibri" panose="020F0502020204030204" pitchFamily="34" charset="0"/>
                <a:cs typeface="Times New Roman" panose="02020603050405020304" pitchFamily="18" charset="0"/>
              </a:rPr>
              <a:t>appointment while in office, </a:t>
            </a:r>
            <a:r>
              <a:rPr lang="en-US" b="1" dirty="0">
                <a:effectLst/>
                <a:latin typeface="Calibri" panose="020F0502020204030204" pitchFamily="34" charset="0"/>
                <a:ea typeface="Calibri" panose="020F0502020204030204" pitchFamily="34" charset="0"/>
                <a:cs typeface="Times New Roman" panose="02020603050405020304" pitchFamily="18" charset="0"/>
              </a:rPr>
              <a:t>provide </a:t>
            </a:r>
            <a:r>
              <a:rPr lang="en-US" b="1" dirty="0" err="1">
                <a:effectLst/>
                <a:latin typeface="Calibri" panose="020F0502020204030204" pitchFamily="34" charset="0"/>
                <a:ea typeface="Calibri" panose="020F0502020204030204" pitchFamily="34" charset="0"/>
                <a:cs typeface="Times New Roman" panose="02020603050405020304" pitchFamily="18" charset="0"/>
              </a:rPr>
              <a:t>iMAPS</a:t>
            </a:r>
            <a:r>
              <a:rPr lang="en-US" b="1" dirty="0">
                <a:effectLst/>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if appropriate and available, </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Inpatient or ER</a:t>
            </a:r>
          </a:p>
          <a:p>
            <a:pPr marL="1143000" marR="0" lvl="2" indent="-228600">
              <a:lnSpc>
                <a:spcPct val="107000"/>
              </a:lnSpc>
              <a:spcBef>
                <a:spcPts val="0"/>
              </a:spcBef>
              <a:spcAft>
                <a:spcPts val="0"/>
              </a:spcAft>
              <a:buFont typeface="+mj-lt"/>
              <a:buAutoNum type="romanLcPeriod"/>
            </a:pPr>
            <a:r>
              <a:rPr lang="en-US" sz="1600" dirty="0">
                <a:latin typeface="Calibri" panose="020F0502020204030204" pitchFamily="34" charset="0"/>
                <a:ea typeface="Calibri" panose="020F0502020204030204" pitchFamily="34" charset="0"/>
                <a:cs typeface="Times New Roman" panose="02020603050405020304" pitchFamily="18" charset="0"/>
              </a:rPr>
              <a:t>Medical emergency: what?</a:t>
            </a:r>
          </a:p>
          <a:p>
            <a:pPr marL="1143000" marR="0" lvl="2" indent="-228600">
              <a:lnSpc>
                <a:spcPct val="107000"/>
              </a:lnSpc>
              <a:spcBef>
                <a:spcPts val="0"/>
              </a:spcBef>
              <a:spcAft>
                <a:spcPts val="0"/>
              </a:spcAft>
              <a:buFont typeface="+mj-lt"/>
              <a:buAutoNum type="romanLcPeriod"/>
            </a:pPr>
            <a:r>
              <a:rPr lang="en-US" sz="1600" dirty="0">
                <a:latin typeface="Calibri" panose="020F0502020204030204" pitchFamily="34" charset="0"/>
                <a:ea typeface="Calibri" panose="020F0502020204030204" pitchFamily="34" charset="0"/>
                <a:cs typeface="Times New Roman" panose="02020603050405020304" pitchFamily="18" charset="0"/>
              </a:rPr>
              <a:t>Psychiatric emergency: threat to hurt self, other, or psychotic</a:t>
            </a:r>
          </a:p>
          <a:p>
            <a:pPr marL="1143000" marR="0" lvl="2" indent="-228600">
              <a:lnSpc>
                <a:spcPct val="107000"/>
              </a:lnSpc>
              <a:spcBef>
                <a:spcPts val="0"/>
              </a:spcBef>
              <a:spcAft>
                <a:spcPts val="0"/>
              </a:spcAft>
              <a:buFont typeface="+mj-lt"/>
              <a:buAutoNum type="romanLcPeriod"/>
            </a:pPr>
            <a:r>
              <a:rPr lang="en-US" sz="1600" dirty="0">
                <a:latin typeface="Calibri" panose="020F0502020204030204" pitchFamily="34" charset="0"/>
                <a:ea typeface="Calibri" panose="020F0502020204030204" pitchFamily="34" charset="0"/>
                <a:cs typeface="Times New Roman" panose="02020603050405020304" pitchFamily="18" charset="0"/>
              </a:rPr>
              <a:t>Detox</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Urgent Care</a:t>
            </a:r>
          </a:p>
          <a:p>
            <a:pPr marL="1143000" marR="0" lvl="2" indent="-228600">
              <a:lnSpc>
                <a:spcPct val="107000"/>
              </a:lnSpc>
              <a:spcBef>
                <a:spcPts val="0"/>
              </a:spcBef>
              <a:spcAft>
                <a:spcPts val="0"/>
              </a:spcAft>
              <a:buFont typeface="+mj-lt"/>
              <a:buAutoNum type="romanLcPeriod"/>
            </a:pPr>
            <a:r>
              <a:rPr lang="en-US" sz="1600" dirty="0">
                <a:latin typeface="Calibri" panose="020F0502020204030204" pitchFamily="34" charset="0"/>
                <a:ea typeface="Calibri" panose="020F0502020204030204" pitchFamily="34" charset="0"/>
                <a:cs typeface="Times New Roman" panose="02020603050405020304" pitchFamily="18" charset="0"/>
              </a:rPr>
              <a:t>Medical issues: What?</a:t>
            </a:r>
          </a:p>
          <a:p>
            <a:endParaRPr lang="en-US" dirty="0"/>
          </a:p>
        </p:txBody>
      </p:sp>
      <p:sp>
        <p:nvSpPr>
          <p:cNvPr id="4" name="Content Placeholder 3">
            <a:extLst>
              <a:ext uri="{FF2B5EF4-FFF2-40B4-BE49-F238E27FC236}">
                <a16:creationId xmlns:a16="http://schemas.microsoft.com/office/drawing/2014/main" id="{DB0B9BC4-A83F-4650-BCA4-C660D5A09C47}"/>
              </a:ext>
            </a:extLst>
          </p:cNvPr>
          <p:cNvSpPr>
            <a:spLocks noGrp="1"/>
          </p:cNvSpPr>
          <p:nvPr>
            <p:ph sz="half" idx="2"/>
          </p:nvPr>
        </p:nvSpPr>
        <p:spPr>
          <a:xfrm>
            <a:off x="5760386" y="1762064"/>
            <a:ext cx="6248111" cy="4713382"/>
          </a:xfrm>
        </p:spPr>
        <p:txBody>
          <a:bodyPr>
            <a:normAutofit fontScale="62500" lnSpcReduction="20000"/>
          </a:bodyPr>
          <a:lstStyle/>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Outpatient</a:t>
            </a:r>
          </a:p>
          <a:p>
            <a:pPr marL="1143000" marR="0" lvl="2" indent="-228600">
              <a:lnSpc>
                <a:spcPct val="107000"/>
              </a:lnSpc>
              <a:spcBef>
                <a:spcPts val="0"/>
              </a:spcBef>
              <a:spcAft>
                <a:spcPts val="0"/>
              </a:spcAft>
              <a:buFont typeface="+mj-lt"/>
              <a:buAutoNum type="romanL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medical:</a:t>
            </a:r>
          </a:p>
          <a:p>
            <a:pPr marL="1600200" marR="0" lvl="3" indent="-228600">
              <a:lnSpc>
                <a:spcPct val="107000"/>
              </a:lnSpc>
              <a:spcBef>
                <a:spcPts val="0"/>
              </a:spcBef>
              <a:spcAft>
                <a:spcPts val="0"/>
              </a:spcAft>
              <a:buFont typeface="+mj-lt"/>
              <a:buAutoNum type="arabi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Rehabilitation: PT, SL, OT, other</a:t>
            </a:r>
          </a:p>
          <a:p>
            <a:pPr marL="1600200" marR="0" lvl="3" indent="-228600">
              <a:lnSpc>
                <a:spcPct val="107000"/>
              </a:lnSpc>
              <a:spcBef>
                <a:spcPts val="0"/>
              </a:spcBef>
              <a:spcAft>
                <a:spcPts val="0"/>
              </a:spcAft>
              <a:buFont typeface="+mj-lt"/>
              <a:buAutoNum type="arabi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Pain</a:t>
            </a:r>
          </a:p>
          <a:p>
            <a:pPr marL="1600200" marR="0" lvl="3" indent="-228600">
              <a:lnSpc>
                <a:spcPct val="107000"/>
              </a:lnSpc>
              <a:spcBef>
                <a:spcPts val="0"/>
              </a:spcBef>
              <a:spcAft>
                <a:spcPts val="0"/>
              </a:spcAft>
              <a:buFont typeface="+mj-lt"/>
              <a:buAutoNum type="arabi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Headaches</a:t>
            </a:r>
          </a:p>
          <a:p>
            <a:pPr marL="1600200" marR="0" lvl="3" indent="-228600">
              <a:lnSpc>
                <a:spcPct val="107000"/>
              </a:lnSpc>
              <a:spcBef>
                <a:spcPts val="0"/>
              </a:spcBef>
              <a:spcAft>
                <a:spcPts val="0"/>
              </a:spcAft>
              <a:buFont typeface="+mj-lt"/>
              <a:buAutoNum type="arabi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Vision</a:t>
            </a:r>
          </a:p>
          <a:p>
            <a:pPr marL="1600200" marR="0" lvl="3" indent="-228600">
              <a:lnSpc>
                <a:spcPct val="107000"/>
              </a:lnSpc>
              <a:spcBef>
                <a:spcPts val="0"/>
              </a:spcBef>
              <a:spcAft>
                <a:spcPts val="0"/>
              </a:spcAft>
              <a:buFont typeface="+mj-lt"/>
              <a:buAutoNum type="arabi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Other</a:t>
            </a:r>
          </a:p>
          <a:p>
            <a:pPr marL="1143000" marR="0" lvl="2" indent="-228600">
              <a:lnSpc>
                <a:spcPct val="107000"/>
              </a:lnSpc>
              <a:spcBef>
                <a:spcPts val="0"/>
              </a:spcBef>
              <a:spcAft>
                <a:spcPts val="0"/>
              </a:spcAft>
              <a:buFont typeface="+mj-lt"/>
              <a:buAutoNum type="romanL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behavioral health: List of Mood issues</a:t>
            </a:r>
          </a:p>
          <a:p>
            <a:pPr marL="1143000" marR="0" lvl="2" indent="-228600">
              <a:lnSpc>
                <a:spcPct val="107000"/>
              </a:lnSpc>
              <a:spcBef>
                <a:spcPts val="0"/>
              </a:spcBef>
              <a:spcAft>
                <a:spcPts val="0"/>
              </a:spcAft>
              <a:buFont typeface="+mj-lt"/>
              <a:buAutoNum type="romanLcPeriod"/>
            </a:pPr>
            <a:r>
              <a:rPr lang="en-US" sz="2100" dirty="0">
                <a:latin typeface="Calibri" panose="020F0502020204030204" pitchFamily="34" charset="0"/>
                <a:ea typeface="Calibri" panose="020F0502020204030204" pitchFamily="34" charset="0"/>
                <a:cs typeface="Times New Roman" panose="02020603050405020304" pitchFamily="18" charset="0"/>
              </a:rPr>
              <a:t>c</a:t>
            </a:r>
            <a:r>
              <a:rPr lang="en-US" sz="2100" dirty="0">
                <a:effectLst/>
                <a:latin typeface="Calibri" panose="020F0502020204030204" pitchFamily="34" charset="0"/>
                <a:ea typeface="Calibri" panose="020F0502020204030204" pitchFamily="34" charset="0"/>
                <a:cs typeface="Times New Roman" panose="02020603050405020304" pitchFamily="18" charset="0"/>
              </a:rPr>
              <a:t>ognitive: List of cognitive issues</a:t>
            </a:r>
          </a:p>
          <a:p>
            <a:pPr marL="1143000" marR="0" lvl="2" indent="-228600">
              <a:lnSpc>
                <a:spcPct val="107000"/>
              </a:lnSpc>
              <a:spcBef>
                <a:spcPts val="0"/>
              </a:spcBef>
              <a:spcAft>
                <a:spcPts val="0"/>
              </a:spcAft>
              <a:buFont typeface="+mj-lt"/>
              <a:buAutoNum type="romanL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SU</a:t>
            </a:r>
          </a:p>
          <a:p>
            <a:pPr marL="1143000" marR="0" lvl="2" indent="-228600">
              <a:lnSpc>
                <a:spcPct val="107000"/>
              </a:lnSpc>
              <a:spcBef>
                <a:spcPts val="0"/>
              </a:spcBef>
              <a:spcAft>
                <a:spcPts val="0"/>
              </a:spcAft>
              <a:buFont typeface="+mj-lt"/>
              <a:buAutoNum type="romanL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Vocational Rehab DVR</a:t>
            </a:r>
          </a:p>
          <a:p>
            <a:pPr marL="1143000" marR="0" lvl="2" indent="-228600">
              <a:lnSpc>
                <a:spcPct val="107000"/>
              </a:lnSpc>
              <a:spcBef>
                <a:spcPts val="0"/>
              </a:spcBef>
              <a:spcAft>
                <a:spcPts val="0"/>
              </a:spcAft>
              <a:buFont typeface="+mj-lt"/>
              <a:buAutoNum type="romanL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Other</a:t>
            </a:r>
          </a:p>
          <a:p>
            <a:pPr marL="742950" marR="0" lvl="1" indent="-285750">
              <a:lnSpc>
                <a:spcPct val="107000"/>
              </a:lnSpc>
              <a:spcBef>
                <a:spcPts val="0"/>
              </a:spcBef>
              <a:spcAft>
                <a:spcPts val="0"/>
              </a:spcAft>
              <a:buFont typeface="+mj-lt"/>
              <a:buAutoNum type="alphaL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DV or community agency</a:t>
            </a:r>
          </a:p>
          <a:p>
            <a:pPr marL="742950" marR="0" lvl="1" indent="-285750">
              <a:lnSpc>
                <a:spcPct val="107000"/>
              </a:lnSpc>
              <a:spcBef>
                <a:spcPts val="0"/>
              </a:spcBef>
              <a:spcAft>
                <a:spcPts val="0"/>
              </a:spcAft>
              <a:buFont typeface="+mj-lt"/>
              <a:buAutoNum type="alphaL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Employment/Housing/Legal</a:t>
            </a:r>
          </a:p>
          <a:p>
            <a:pPr marL="742950" marR="0" lvl="1" indent="-285750">
              <a:lnSpc>
                <a:spcPct val="107000"/>
              </a:lnSpc>
              <a:spcBef>
                <a:spcPts val="0"/>
              </a:spcBef>
              <a:spcAft>
                <a:spcPts val="0"/>
              </a:spcAft>
              <a:buFont typeface="+mj-lt"/>
              <a:buAutoNum type="alphaL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Federal/State Assistance</a:t>
            </a:r>
          </a:p>
          <a:p>
            <a:pPr marL="742950" marR="0" lvl="1" indent="-285750">
              <a:lnSpc>
                <a:spcPct val="107000"/>
              </a:lnSpc>
              <a:spcBef>
                <a:spcPts val="0"/>
              </a:spcBef>
              <a:spcAft>
                <a:spcPts val="0"/>
              </a:spcAft>
              <a:buFont typeface="+mj-lt"/>
              <a:buAutoNum type="alphaLcPeriod"/>
            </a:pPr>
            <a:r>
              <a:rPr lang="en-US" sz="2100" dirty="0">
                <a:effectLst/>
                <a:latin typeface="Calibri" panose="020F0502020204030204" pitchFamily="34" charset="0"/>
                <a:ea typeface="Calibri" panose="020F0502020204030204" pitchFamily="34" charset="0"/>
                <a:cs typeface="Times New Roman" panose="02020603050405020304" pitchFamily="18" charset="0"/>
              </a:rPr>
              <a:t>BIANM/NMBIRC/BIAC/BISF – Support groups, information, advocacy</a:t>
            </a:r>
          </a:p>
          <a:p>
            <a:pPr marL="342900" marR="0" lvl="0" indent="-342900">
              <a:lnSpc>
                <a:spcPct val="107000"/>
              </a:lnSpc>
              <a:spcBef>
                <a:spcPts val="0"/>
              </a:spcBef>
              <a:spcAft>
                <a:spcPts val="0"/>
              </a:spcAft>
              <a:buFont typeface="+mj-lt"/>
              <a:buAutoNum type="arabicPeriod" startAt="4"/>
            </a:pPr>
            <a:r>
              <a:rPr lang="en-US" sz="2400" b="1" dirty="0">
                <a:effectLst/>
                <a:latin typeface="Calibri" panose="020F0502020204030204" pitchFamily="34" charset="0"/>
                <a:ea typeface="Calibri" panose="020F0502020204030204" pitchFamily="34" charset="0"/>
                <a:cs typeface="Times New Roman" panose="02020603050405020304" pitchFamily="18" charset="0"/>
              </a:rPr>
              <a:t>Follow up</a:t>
            </a:r>
            <a:r>
              <a:rPr lang="en-US" sz="2400" dirty="0">
                <a:effectLst/>
                <a:latin typeface="Calibri" panose="020F0502020204030204" pitchFamily="34" charset="0"/>
                <a:ea typeface="Calibri" panose="020F0502020204030204" pitchFamily="34" charset="0"/>
                <a:cs typeface="Times New Roman" panose="02020603050405020304" pitchFamily="18" charset="0"/>
              </a:rPr>
              <a:t>: care coordination by Whom?  </a:t>
            </a:r>
          </a:p>
          <a:p>
            <a:pPr marL="342900" marR="0" lvl="0" indent="-342900">
              <a:lnSpc>
                <a:spcPct val="107000"/>
              </a:lnSpc>
              <a:spcBef>
                <a:spcPts val="0"/>
              </a:spcBef>
              <a:spcAft>
                <a:spcPts val="800"/>
              </a:spcAft>
              <a:buFont typeface="+mj-lt"/>
              <a:buAutoNum type="arabicPeriod" startAt="4"/>
            </a:pPr>
            <a:r>
              <a:rPr lang="en-US" sz="2400" b="1" dirty="0">
                <a:effectLst/>
                <a:latin typeface="Calibri" panose="020F0502020204030204" pitchFamily="34" charset="0"/>
                <a:ea typeface="Calibri" panose="020F0502020204030204" pitchFamily="34" charset="0"/>
                <a:cs typeface="Times New Roman" panose="02020603050405020304" pitchFamily="18" charset="0"/>
              </a:rPr>
              <a:t>Repeat</a:t>
            </a:r>
            <a:r>
              <a:rPr lang="en-US" sz="2400" dirty="0">
                <a:effectLst/>
                <a:latin typeface="Calibri" panose="020F0502020204030204" pitchFamily="34" charset="0"/>
                <a:ea typeface="Calibri" panose="020F0502020204030204" pitchFamily="34" charset="0"/>
                <a:cs typeface="Times New Roman" panose="02020603050405020304" pitchFamily="18" charset="0"/>
              </a:rPr>
              <a:t> process, providing support and making referrals as needed</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5" name="Date Placeholder 4">
            <a:extLst>
              <a:ext uri="{FF2B5EF4-FFF2-40B4-BE49-F238E27FC236}">
                <a16:creationId xmlns:a16="http://schemas.microsoft.com/office/drawing/2014/main" id="{8A20FCAA-9518-44F6-82EF-24B88803E68D}"/>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2DE922E6-2E7B-99E3-68D7-A407C73B6D14}"/>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8C647638-9C86-5090-2A25-9F16349395E7}"/>
              </a:ext>
            </a:extLst>
          </p:cNvPr>
          <p:cNvSpPr>
            <a:spLocks noGrp="1"/>
          </p:cNvSpPr>
          <p:nvPr>
            <p:ph type="sldNum" sz="quarter" idx="12"/>
          </p:nvPr>
        </p:nvSpPr>
        <p:spPr/>
        <p:txBody>
          <a:bodyPr/>
          <a:lstStyle/>
          <a:p>
            <a:fld id="{D530F0E9-51BC-4114-A71D-EE32294F3D21}" type="slidenum">
              <a:rPr lang="en-US" smtClean="0"/>
              <a:t>80</a:t>
            </a:fld>
            <a:endParaRPr lang="en-US"/>
          </a:p>
        </p:txBody>
      </p:sp>
    </p:spTree>
    <p:extLst>
      <p:ext uri="{BB962C8B-B14F-4D97-AF65-F5344CB8AC3E}">
        <p14:creationId xmlns:p14="http://schemas.microsoft.com/office/powerpoint/2010/main" val="31281399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023D0-F358-4A48-0DF0-E06C9A9BCEE7}"/>
              </a:ext>
            </a:extLst>
          </p:cNvPr>
          <p:cNvSpPr>
            <a:spLocks noGrp="1"/>
          </p:cNvSpPr>
          <p:nvPr>
            <p:ph type="title"/>
          </p:nvPr>
        </p:nvSpPr>
        <p:spPr/>
        <p:txBody>
          <a:bodyPr/>
          <a:lstStyle/>
          <a:p>
            <a:r>
              <a:rPr lang="en-US" dirty="0"/>
              <a:t>Making Referrals </a:t>
            </a:r>
          </a:p>
        </p:txBody>
      </p:sp>
      <p:sp>
        <p:nvSpPr>
          <p:cNvPr id="3" name="Content Placeholder 2">
            <a:extLst>
              <a:ext uri="{FF2B5EF4-FFF2-40B4-BE49-F238E27FC236}">
                <a16:creationId xmlns:a16="http://schemas.microsoft.com/office/drawing/2014/main" id="{62648E6E-209A-D877-EB41-BDBC7371ACDD}"/>
              </a:ext>
            </a:extLst>
          </p:cNvPr>
          <p:cNvSpPr>
            <a:spLocks noGrp="1"/>
          </p:cNvSpPr>
          <p:nvPr>
            <p:ph idx="1"/>
          </p:nvPr>
        </p:nvSpPr>
        <p:spPr/>
        <p:txBody>
          <a:bodyPr>
            <a:normAutofit fontScale="92500" lnSpcReduction="20000"/>
          </a:bodyPr>
          <a:lstStyle/>
          <a:p>
            <a:r>
              <a:rPr lang="en-US" dirty="0"/>
              <a:t>It takes a team to help people heal from brain injury.</a:t>
            </a:r>
          </a:p>
          <a:p>
            <a:r>
              <a:rPr lang="en-US" dirty="0"/>
              <a:t>Developing a list of agencies and healthcare professionals who can help is important.  Joining the DVBI Care Network can help develop your list.</a:t>
            </a:r>
          </a:p>
          <a:p>
            <a:r>
              <a:rPr lang="en-US" dirty="0"/>
              <a:t>Encouraging a person living with a brain injury to get help is the first step if they have yet to do so.  Providing information to call or email the NMBIAC, BIANM, NMBIRC or any other useful organization to get started is helpful.  If they have been unsuccessful in getting care then encourage to call the NMBIAC and BIANM (again if they have called them in the past). For DV the </a:t>
            </a:r>
            <a:r>
              <a:rPr lang="en-US" sz="2800" dirty="0"/>
              <a:t>National Domestic Violence Hotline at 1-800-799-7233 or Text START to 88788</a:t>
            </a:r>
            <a:r>
              <a:rPr lang="en-US" dirty="0"/>
              <a:t> can help connect them to appropriate resources.</a:t>
            </a:r>
          </a:p>
          <a:p>
            <a:r>
              <a:rPr lang="en-US" dirty="0"/>
              <a:t>When sharing information on what is a brain injury and how best to get good care and support remember it may take a few discussions before the person connects to care.  Provide hope and compassion.</a:t>
            </a:r>
          </a:p>
        </p:txBody>
      </p:sp>
      <p:sp>
        <p:nvSpPr>
          <p:cNvPr id="4" name="Date Placeholder 3">
            <a:extLst>
              <a:ext uri="{FF2B5EF4-FFF2-40B4-BE49-F238E27FC236}">
                <a16:creationId xmlns:a16="http://schemas.microsoft.com/office/drawing/2014/main" id="{3CE8FF6F-0ABA-8AB1-1D58-F380ACFA2C85}"/>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4829AEDE-07EF-4CD4-C382-15777E973A91}"/>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3795EB50-DB52-B15A-20B8-164F91D6A1E7}"/>
              </a:ext>
            </a:extLst>
          </p:cNvPr>
          <p:cNvSpPr>
            <a:spLocks noGrp="1"/>
          </p:cNvSpPr>
          <p:nvPr>
            <p:ph type="sldNum" sz="quarter" idx="12"/>
          </p:nvPr>
        </p:nvSpPr>
        <p:spPr/>
        <p:txBody>
          <a:bodyPr/>
          <a:lstStyle/>
          <a:p>
            <a:fld id="{D530F0E9-51BC-4114-A71D-EE32294F3D21}" type="slidenum">
              <a:rPr lang="en-US" smtClean="0"/>
              <a:t>81</a:t>
            </a:fld>
            <a:endParaRPr lang="en-US"/>
          </a:p>
        </p:txBody>
      </p:sp>
    </p:spTree>
    <p:extLst>
      <p:ext uri="{BB962C8B-B14F-4D97-AF65-F5344CB8AC3E}">
        <p14:creationId xmlns:p14="http://schemas.microsoft.com/office/powerpoint/2010/main" val="20932804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00399-2294-4F9C-AFE5-A323E66FAA37}"/>
              </a:ext>
            </a:extLst>
          </p:cNvPr>
          <p:cNvSpPr>
            <a:spLocks noGrp="1"/>
          </p:cNvSpPr>
          <p:nvPr>
            <p:ph type="title"/>
          </p:nvPr>
        </p:nvSpPr>
        <p:spPr/>
        <p:txBody>
          <a:bodyPr/>
          <a:lstStyle/>
          <a:p>
            <a:r>
              <a:rPr lang="en-US" dirty="0"/>
              <a:t>Referrals – Who Can You Refer To?</a:t>
            </a:r>
          </a:p>
        </p:txBody>
      </p:sp>
      <p:sp>
        <p:nvSpPr>
          <p:cNvPr id="3" name="Content Placeholder 2">
            <a:extLst>
              <a:ext uri="{FF2B5EF4-FFF2-40B4-BE49-F238E27FC236}">
                <a16:creationId xmlns:a16="http://schemas.microsoft.com/office/drawing/2014/main" id="{3A89D308-A4E2-49E3-95D2-C784F6C5B49D}"/>
              </a:ext>
            </a:extLst>
          </p:cNvPr>
          <p:cNvSpPr>
            <a:spLocks noGrp="1"/>
          </p:cNvSpPr>
          <p:nvPr>
            <p:ph sz="half" idx="1"/>
          </p:nvPr>
        </p:nvSpPr>
        <p:spPr/>
        <p:txBody>
          <a:bodyPr/>
          <a:lstStyle/>
          <a:p>
            <a:r>
              <a:rPr lang="en-US" dirty="0"/>
              <a:t>Psychologist/counselor</a:t>
            </a:r>
          </a:p>
          <a:p>
            <a:r>
              <a:rPr lang="en-US" dirty="0"/>
              <a:t>Neuropsychologist</a:t>
            </a:r>
          </a:p>
          <a:p>
            <a:r>
              <a:rPr lang="en-US" dirty="0"/>
              <a:t>Psychiatrist</a:t>
            </a:r>
          </a:p>
          <a:p>
            <a:r>
              <a:rPr lang="en-US" dirty="0"/>
              <a:t>Sleep specialist</a:t>
            </a:r>
          </a:p>
          <a:p>
            <a:r>
              <a:rPr lang="en-US" dirty="0"/>
              <a:t>Vision specialist</a:t>
            </a:r>
          </a:p>
          <a:p>
            <a:r>
              <a:rPr lang="en-US" dirty="0"/>
              <a:t>Neurologist</a:t>
            </a:r>
          </a:p>
        </p:txBody>
      </p:sp>
      <p:sp>
        <p:nvSpPr>
          <p:cNvPr id="4" name="Content Placeholder 3">
            <a:extLst>
              <a:ext uri="{FF2B5EF4-FFF2-40B4-BE49-F238E27FC236}">
                <a16:creationId xmlns:a16="http://schemas.microsoft.com/office/drawing/2014/main" id="{DFAE0025-47E3-4EC7-A37E-399B9D097197}"/>
              </a:ext>
            </a:extLst>
          </p:cNvPr>
          <p:cNvSpPr>
            <a:spLocks noGrp="1"/>
          </p:cNvSpPr>
          <p:nvPr>
            <p:ph sz="half" idx="2"/>
          </p:nvPr>
        </p:nvSpPr>
        <p:spPr/>
        <p:txBody>
          <a:bodyPr/>
          <a:lstStyle/>
          <a:p>
            <a:r>
              <a:rPr lang="en-US" dirty="0"/>
              <a:t>Physiatrist – brain injury medicine / PM&amp;R</a:t>
            </a:r>
          </a:p>
          <a:p>
            <a:r>
              <a:rPr lang="en-US" dirty="0"/>
              <a:t>Occupational Therapist</a:t>
            </a:r>
          </a:p>
          <a:p>
            <a:r>
              <a:rPr lang="en-US" dirty="0"/>
              <a:t>Physical Therapist</a:t>
            </a:r>
          </a:p>
          <a:p>
            <a:r>
              <a:rPr lang="en-US" dirty="0"/>
              <a:t>Speech Language Pathologist</a:t>
            </a:r>
          </a:p>
          <a:p>
            <a:r>
              <a:rPr lang="en-US" dirty="0"/>
              <a:t>Other</a:t>
            </a:r>
          </a:p>
          <a:p>
            <a:endParaRPr lang="en-US" dirty="0"/>
          </a:p>
        </p:txBody>
      </p:sp>
      <p:sp>
        <p:nvSpPr>
          <p:cNvPr id="5" name="Date Placeholder 4">
            <a:extLst>
              <a:ext uri="{FF2B5EF4-FFF2-40B4-BE49-F238E27FC236}">
                <a16:creationId xmlns:a16="http://schemas.microsoft.com/office/drawing/2014/main" id="{4EC7A423-094D-9105-E5AA-C5E65CA531CF}"/>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7AC1728B-31BF-DDD4-ECDB-B6E980218739}"/>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18B38450-52CF-6786-CD53-C7385B4EFA8B}"/>
              </a:ext>
            </a:extLst>
          </p:cNvPr>
          <p:cNvSpPr>
            <a:spLocks noGrp="1"/>
          </p:cNvSpPr>
          <p:nvPr>
            <p:ph type="sldNum" sz="quarter" idx="12"/>
          </p:nvPr>
        </p:nvSpPr>
        <p:spPr/>
        <p:txBody>
          <a:bodyPr/>
          <a:lstStyle/>
          <a:p>
            <a:fld id="{D530F0E9-51BC-4114-A71D-EE32294F3D21}" type="slidenum">
              <a:rPr lang="en-US" smtClean="0"/>
              <a:t>82</a:t>
            </a:fld>
            <a:endParaRPr lang="en-US"/>
          </a:p>
        </p:txBody>
      </p:sp>
    </p:spTree>
    <p:extLst>
      <p:ext uri="{BB962C8B-B14F-4D97-AF65-F5344CB8AC3E}">
        <p14:creationId xmlns:p14="http://schemas.microsoft.com/office/powerpoint/2010/main" val="6533912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29425" cy="815975"/>
          </a:xfrm>
        </p:spPr>
        <p:txBody>
          <a:bodyPr>
            <a:normAutofit/>
          </a:bodyPr>
          <a:lstStyle/>
          <a:p>
            <a:r>
              <a:rPr lang="en-US" dirty="0"/>
              <a:t>Resources – Know Your Team</a:t>
            </a:r>
          </a:p>
        </p:txBody>
      </p:sp>
      <p:sp>
        <p:nvSpPr>
          <p:cNvPr id="3" name="Content Placeholder 2"/>
          <p:cNvSpPr>
            <a:spLocks noGrp="1"/>
          </p:cNvSpPr>
          <p:nvPr>
            <p:ph sz="half" idx="1"/>
          </p:nvPr>
        </p:nvSpPr>
        <p:spPr>
          <a:xfrm>
            <a:off x="476250" y="1181100"/>
            <a:ext cx="5543550" cy="4995863"/>
          </a:xfrm>
        </p:spPr>
        <p:txBody>
          <a:bodyPr>
            <a:normAutofit fontScale="77500" lnSpcReduction="20000"/>
          </a:bodyPr>
          <a:lstStyle/>
          <a:p>
            <a:r>
              <a:rPr lang="en-US" dirty="0"/>
              <a:t>UNM-HSC Carrie Tingley Hospital Pediatric Concussion Clinic  (PCC) Dr. A. Okamura</a:t>
            </a:r>
          </a:p>
          <a:p>
            <a:pPr lvl="1"/>
            <a:r>
              <a:rPr lang="en-US" dirty="0"/>
              <a:t>(505) 272-7464  Ages 2 to 20 years</a:t>
            </a:r>
          </a:p>
          <a:p>
            <a:pPr lvl="1"/>
            <a:r>
              <a:rPr lang="en-US" dirty="0"/>
              <a:t>Interdisciplinary Team: Pediatrician, PT, </a:t>
            </a:r>
          </a:p>
          <a:p>
            <a:pPr lvl="1"/>
            <a:r>
              <a:rPr lang="en-US" dirty="0"/>
              <a:t>Provides recommendations and follow up as needed.</a:t>
            </a:r>
          </a:p>
          <a:p>
            <a:pPr lvl="1"/>
            <a:r>
              <a:rPr lang="en-US" dirty="0"/>
              <a:t>Access to pediatric psychiatry and other specialties as needed</a:t>
            </a:r>
          </a:p>
          <a:p>
            <a:r>
              <a:rPr lang="en-US" dirty="0"/>
              <a:t>UNM HSC Carrie Tingley Hospital Pediatric Rehabilitation</a:t>
            </a:r>
          </a:p>
          <a:p>
            <a:r>
              <a:rPr lang="en-US" dirty="0"/>
              <a:t>Lovelace – UNMH Dr. W. Austin Davis, MD</a:t>
            </a:r>
          </a:p>
          <a:p>
            <a:r>
              <a:rPr lang="en-US" dirty="0" err="1"/>
              <a:t>Invision</a:t>
            </a:r>
            <a:r>
              <a:rPr lang="en-US" dirty="0"/>
              <a:t> – Dr. Michele Cohen, DO</a:t>
            </a:r>
          </a:p>
          <a:p>
            <a:r>
              <a:rPr lang="en-US" dirty="0"/>
              <a:t>Free Consultation UNMH PALS line 505 272-2000</a:t>
            </a:r>
          </a:p>
          <a:p>
            <a:r>
              <a:rPr lang="en-US" dirty="0"/>
              <a:t>Other : NMBIAC, BIANM, NMBIRC, NMBISF, NMCADV, SANE, ARCA </a:t>
            </a:r>
            <a:r>
              <a:rPr lang="en-US" dirty="0" err="1"/>
              <a:t>Neurorehab</a:t>
            </a:r>
            <a:endParaRPr lang="en-US" dirty="0"/>
          </a:p>
        </p:txBody>
      </p:sp>
      <p:graphicFrame>
        <p:nvGraphicFramePr>
          <p:cNvPr id="6" name="Content Placeholder 5">
            <a:extLst>
              <a:ext uri="{FF2B5EF4-FFF2-40B4-BE49-F238E27FC236}">
                <a16:creationId xmlns:a16="http://schemas.microsoft.com/office/drawing/2014/main" id="{3C869EBB-EAAC-4B1F-8956-D6DEA467958A}"/>
              </a:ext>
            </a:extLst>
          </p:cNvPr>
          <p:cNvGraphicFramePr>
            <a:graphicFrameLocks noGrp="1"/>
          </p:cNvGraphicFramePr>
          <p:nvPr>
            <p:ph sz="half" idx="2"/>
          </p:nvPr>
        </p:nvGraphicFramePr>
        <p:xfrm>
          <a:off x="5934076" y="1038226"/>
          <a:ext cx="5924550" cy="5454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893207EF-8D86-C0A5-901B-6A4AA99A6A67}"/>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DD4D4628-BDA8-28B8-A9F7-B0B516638AB7}"/>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D87BF9EF-6DA3-0EED-60B3-B311B4889A73}"/>
              </a:ext>
            </a:extLst>
          </p:cNvPr>
          <p:cNvSpPr>
            <a:spLocks noGrp="1"/>
          </p:cNvSpPr>
          <p:nvPr>
            <p:ph type="sldNum" sz="quarter" idx="12"/>
          </p:nvPr>
        </p:nvSpPr>
        <p:spPr/>
        <p:txBody>
          <a:bodyPr/>
          <a:lstStyle/>
          <a:p>
            <a:fld id="{D530F0E9-51BC-4114-A71D-EE32294F3D21}" type="slidenum">
              <a:rPr lang="en-US" smtClean="0"/>
              <a:t>83</a:t>
            </a:fld>
            <a:endParaRPr lang="en-US"/>
          </a:p>
        </p:txBody>
      </p:sp>
    </p:spTree>
    <p:extLst>
      <p:ext uri="{BB962C8B-B14F-4D97-AF65-F5344CB8AC3E}">
        <p14:creationId xmlns:p14="http://schemas.microsoft.com/office/powerpoint/2010/main" val="6057501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D114C-67C5-22A0-568B-3FA90DE44DBA}"/>
              </a:ext>
            </a:extLst>
          </p:cNvPr>
          <p:cNvSpPr>
            <a:spLocks noGrp="1"/>
          </p:cNvSpPr>
          <p:nvPr>
            <p:ph type="title"/>
          </p:nvPr>
        </p:nvSpPr>
        <p:spPr>
          <a:xfrm>
            <a:off x="838200" y="365125"/>
            <a:ext cx="7943661" cy="983841"/>
          </a:xfrm>
        </p:spPr>
        <p:txBody>
          <a:bodyPr/>
          <a:lstStyle/>
          <a:p>
            <a:r>
              <a:rPr lang="en-US" dirty="0"/>
              <a:t>Resources for Support and Care</a:t>
            </a:r>
          </a:p>
        </p:txBody>
      </p:sp>
      <p:sp>
        <p:nvSpPr>
          <p:cNvPr id="3" name="Content Placeholder 2">
            <a:extLst>
              <a:ext uri="{FF2B5EF4-FFF2-40B4-BE49-F238E27FC236}">
                <a16:creationId xmlns:a16="http://schemas.microsoft.com/office/drawing/2014/main" id="{62AB8052-2CCE-578C-CBCB-0DC5D399844D}"/>
              </a:ext>
            </a:extLst>
          </p:cNvPr>
          <p:cNvSpPr>
            <a:spLocks noGrp="1"/>
          </p:cNvSpPr>
          <p:nvPr>
            <p:ph idx="1"/>
          </p:nvPr>
        </p:nvSpPr>
        <p:spPr>
          <a:xfrm>
            <a:off x="666185" y="1436326"/>
            <a:ext cx="10515600" cy="4964474"/>
          </a:xfrm>
        </p:spPr>
        <p:txBody>
          <a:bodyPr>
            <a:normAutofit fontScale="70000" lnSpcReduction="20000"/>
          </a:bodyPr>
          <a:lstStyle/>
          <a:p>
            <a:r>
              <a:rPr lang="en-US" dirty="0"/>
              <a:t>You are an excellent resource by providing education, support, compassion, and hope. </a:t>
            </a:r>
          </a:p>
          <a:p>
            <a:r>
              <a:rPr lang="en-US" dirty="0"/>
              <a:t>Other resources include hospitals, healthcare providers, first responders, and agencies to provide support for shelter, protection, transportation, navigation of the system, finances, and daily living.</a:t>
            </a:r>
          </a:p>
          <a:p>
            <a:r>
              <a:rPr lang="en-US" dirty="0"/>
              <a:t>A list of agencies is provided to give to the person living with brain injury to help get them the support and care they need and to break this silent epidemic.</a:t>
            </a:r>
          </a:p>
          <a:p>
            <a:r>
              <a:rPr lang="en-US" dirty="0"/>
              <a:t>The NM Brain Injury Advisory Council of the Governor’s Council on Disability (NMBIAC) provides useful information on resources.</a:t>
            </a:r>
          </a:p>
          <a:p>
            <a:r>
              <a:rPr lang="en-US" dirty="0"/>
              <a:t>The Brain Injury Alliance of New Mexico (BIANM) provides useful information on resources, navigation, support groups, care coordination, life skills coaching, education, advocacy, etc.</a:t>
            </a:r>
          </a:p>
          <a:p>
            <a:r>
              <a:rPr lang="en-US" dirty="0"/>
              <a:t>The NM Brain Injury Resource Center (NMBIRC) provides useful information on resources, navigation and support groups.</a:t>
            </a:r>
          </a:p>
          <a:p>
            <a:r>
              <a:rPr lang="en-US" dirty="0"/>
              <a:t>The NM Coalition Against Domestic Violence (NMCADV) provides useful resources related to staying safe, education, and advocacy.</a:t>
            </a:r>
          </a:p>
          <a:p>
            <a:r>
              <a:rPr lang="en-US" dirty="0"/>
              <a:t>The DVBI Care Network provides education and support to the community of people who serve people living with brain injury and survivors of DV.  It takes a community to recovery from brain injury and the DVBI Care Network helps to connect stakeholders in the community. </a:t>
            </a:r>
          </a:p>
          <a:p>
            <a:r>
              <a:rPr lang="en-US" dirty="0"/>
              <a:t>The National Suicide Prevention </a:t>
            </a:r>
            <a:r>
              <a:rPr lang="en-US"/>
              <a:t>Hotline 988 is </a:t>
            </a:r>
            <a:r>
              <a:rPr lang="en-US" dirty="0"/>
              <a:t>a national hotline that connects people to local groups to provide support through a crisis</a:t>
            </a:r>
            <a:r>
              <a:rPr lang="en-US"/>
              <a:t>.  </a:t>
            </a:r>
            <a:endParaRPr lang="en-US" dirty="0"/>
          </a:p>
        </p:txBody>
      </p:sp>
      <p:sp>
        <p:nvSpPr>
          <p:cNvPr id="4" name="Date Placeholder 3">
            <a:extLst>
              <a:ext uri="{FF2B5EF4-FFF2-40B4-BE49-F238E27FC236}">
                <a16:creationId xmlns:a16="http://schemas.microsoft.com/office/drawing/2014/main" id="{FDCE9C5D-9D2B-9464-6052-92FB4001E2DF}"/>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ACAE4954-0C91-4175-B61D-589620008609}"/>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C8D00D8F-5C56-2D08-AA07-5E659BC872BB}"/>
              </a:ext>
            </a:extLst>
          </p:cNvPr>
          <p:cNvSpPr>
            <a:spLocks noGrp="1"/>
          </p:cNvSpPr>
          <p:nvPr>
            <p:ph type="sldNum" sz="quarter" idx="12"/>
          </p:nvPr>
        </p:nvSpPr>
        <p:spPr/>
        <p:txBody>
          <a:bodyPr/>
          <a:lstStyle/>
          <a:p>
            <a:fld id="{D530F0E9-51BC-4114-A71D-EE32294F3D21}" type="slidenum">
              <a:rPr lang="en-US" smtClean="0"/>
              <a:t>84</a:t>
            </a:fld>
            <a:endParaRPr lang="en-US"/>
          </a:p>
        </p:txBody>
      </p:sp>
    </p:spTree>
    <p:extLst>
      <p:ext uri="{BB962C8B-B14F-4D97-AF65-F5344CB8AC3E}">
        <p14:creationId xmlns:p14="http://schemas.microsoft.com/office/powerpoint/2010/main" val="21419712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E6AE5-1D4C-82EC-EDC4-FF03B8689DE5}"/>
              </a:ext>
            </a:extLst>
          </p:cNvPr>
          <p:cNvSpPr>
            <a:spLocks noGrp="1"/>
          </p:cNvSpPr>
          <p:nvPr>
            <p:ph type="title"/>
          </p:nvPr>
        </p:nvSpPr>
        <p:spPr>
          <a:xfrm>
            <a:off x="1097280" y="286604"/>
            <a:ext cx="6354554" cy="1016680"/>
          </a:xfrm>
        </p:spPr>
        <p:txBody>
          <a:bodyPr>
            <a:normAutofit/>
          </a:bodyPr>
          <a:lstStyle/>
          <a:p>
            <a:r>
              <a:rPr lang="en-US" dirty="0"/>
              <a:t>Hand-out or  2 sided card</a:t>
            </a:r>
          </a:p>
        </p:txBody>
      </p:sp>
      <p:sp>
        <p:nvSpPr>
          <p:cNvPr id="5" name="Content Placeholder 4">
            <a:extLst>
              <a:ext uri="{FF2B5EF4-FFF2-40B4-BE49-F238E27FC236}">
                <a16:creationId xmlns:a16="http://schemas.microsoft.com/office/drawing/2014/main" id="{CA5297FE-0C75-A9CC-13AB-9BC8E8C5B029}"/>
              </a:ext>
            </a:extLst>
          </p:cNvPr>
          <p:cNvSpPr>
            <a:spLocks noGrp="1"/>
          </p:cNvSpPr>
          <p:nvPr>
            <p:ph sz="half" idx="1"/>
          </p:nvPr>
        </p:nvSpPr>
        <p:spPr>
          <a:xfrm>
            <a:off x="609600" y="1825625"/>
            <a:ext cx="4795157" cy="4351338"/>
          </a:xfrm>
        </p:spPr>
        <p:txBody>
          <a:bodyPr>
            <a:normAutofit fontScale="55000" lnSpcReduction="20000"/>
          </a:bodyPr>
          <a:lstStyle/>
          <a:p>
            <a:r>
              <a:rPr lang="en-US" dirty="0"/>
              <a:t>Concussions, brain injuries and strangulation can have long lasting effects &amp; require long-term treatment</a:t>
            </a:r>
          </a:p>
          <a:p>
            <a:r>
              <a:rPr lang="en-US" dirty="0"/>
              <a:t>After a concussion it is important to decide if you need to go to ER &amp; to follow the 4 step return to routine plan.</a:t>
            </a:r>
          </a:p>
          <a:p>
            <a:r>
              <a:rPr lang="en-US" dirty="0"/>
              <a:t>It is important to stay safe &amp; get support &amp; professional care after a concussion, brain injury, or strangulation.</a:t>
            </a:r>
          </a:p>
          <a:p>
            <a:r>
              <a:rPr lang="en-US" dirty="0"/>
              <a:t>Victims of domestic violence who have been strangled are at 10 times the risk to be murdered within the year by their abusive partner.</a:t>
            </a:r>
          </a:p>
          <a:p>
            <a:r>
              <a:rPr lang="en-US" dirty="0"/>
              <a:t>It is common to get a second brain injury after the first one &amp; outcome can be worse after repetitive brain injuries. Avoid getting another brain injury.</a:t>
            </a:r>
          </a:p>
          <a:p>
            <a:r>
              <a:rPr lang="en-US" dirty="0"/>
              <a:t>It is never too late to get professional care.  Recovery can take a long time and require community support.</a:t>
            </a:r>
          </a:p>
          <a:p>
            <a:r>
              <a:rPr lang="en-US" dirty="0"/>
              <a:t>It is essential to make accommodations to typical medical care to make treatment of brain injury more effective.</a:t>
            </a:r>
          </a:p>
          <a:p>
            <a:r>
              <a:rPr lang="en-US" dirty="0"/>
              <a:t>It is helpful to tell people how you are managing the effects of your brain injury and how they can help.  Self-advocacy is important to you getting the best care.</a:t>
            </a:r>
          </a:p>
        </p:txBody>
      </p:sp>
      <p:sp>
        <p:nvSpPr>
          <p:cNvPr id="6" name="Content Placeholder 5">
            <a:extLst>
              <a:ext uri="{FF2B5EF4-FFF2-40B4-BE49-F238E27FC236}">
                <a16:creationId xmlns:a16="http://schemas.microsoft.com/office/drawing/2014/main" id="{C5E79B81-2309-7EF5-68C2-D9BE1B6B4937}"/>
              </a:ext>
            </a:extLst>
          </p:cNvPr>
          <p:cNvSpPr>
            <a:spLocks noGrp="1"/>
          </p:cNvSpPr>
          <p:nvPr>
            <p:ph sz="half" idx="2"/>
          </p:nvPr>
        </p:nvSpPr>
        <p:spPr>
          <a:xfrm>
            <a:off x="6217920" y="1845735"/>
            <a:ext cx="4937760" cy="4351338"/>
          </a:xfrm>
        </p:spPr>
        <p:txBody>
          <a:bodyPr>
            <a:normAutofit fontScale="55000" lnSpcReduction="20000"/>
          </a:bodyPr>
          <a:lstStyle/>
          <a:p>
            <a:pPr marL="0" indent="0">
              <a:buNone/>
            </a:pPr>
            <a:r>
              <a:rPr lang="en-US" dirty="0"/>
              <a:t>Resources to contact:</a:t>
            </a:r>
          </a:p>
          <a:p>
            <a:r>
              <a:rPr lang="en-US" dirty="0"/>
              <a:t>NM Brain Injury Advisory Council – GCD (BIAC) </a:t>
            </a:r>
            <a:r>
              <a:rPr lang="en-US" dirty="0">
                <a:hlinkClick r:id="rId2"/>
              </a:rPr>
              <a:t>www.nmbiac.com</a:t>
            </a:r>
            <a:r>
              <a:rPr lang="en-US" dirty="0"/>
              <a:t>  (505) 476-7328</a:t>
            </a:r>
          </a:p>
          <a:p>
            <a:r>
              <a:rPr lang="en-US" dirty="0"/>
              <a:t>Brain Injury Alliance of New Mexico (BIANM), </a:t>
            </a:r>
            <a:r>
              <a:rPr lang="en-US" dirty="0">
                <a:hlinkClick r:id="rId3"/>
              </a:rPr>
              <a:t>www.braininjurynm.org</a:t>
            </a:r>
            <a:r>
              <a:rPr lang="en-US" dirty="0"/>
              <a:t>  (505) 292-7414, 888 292-7415</a:t>
            </a:r>
          </a:p>
          <a:p>
            <a:r>
              <a:rPr lang="en-US" dirty="0"/>
              <a:t>NM Brain Injury Service Fund for uninsured, </a:t>
            </a:r>
            <a:r>
              <a:rPr lang="en-US" dirty="0">
                <a:hlinkClick r:id="rId4"/>
              </a:rPr>
              <a:t>www.hsd.state.nm.us/LookingForAssistance/brain-injury.aspx</a:t>
            </a:r>
            <a:endParaRPr lang="en-US" dirty="0"/>
          </a:p>
          <a:p>
            <a:r>
              <a:rPr lang="en-US" dirty="0"/>
              <a:t>NM Brain Injury Resource Center (NMBIRC) </a:t>
            </a:r>
            <a:r>
              <a:rPr lang="en-US" dirty="0">
                <a:hlinkClick r:id="rId5"/>
              </a:rPr>
              <a:t>www.arcaopeningdoors.org/services/new-mexico-brain-injury-resource-center/</a:t>
            </a:r>
            <a:r>
              <a:rPr lang="en-US" dirty="0"/>
              <a:t> </a:t>
            </a:r>
            <a:r>
              <a:rPr lang="en-US" sz="2500" b="0" i="0" dirty="0">
                <a:solidFill>
                  <a:srgbClr val="000000"/>
                </a:solidFill>
                <a:effectLst/>
                <a:latin typeface="Calibri" panose="020F0502020204030204" pitchFamily="34" charset="0"/>
                <a:cs typeface="Calibri" panose="020F0502020204030204" pitchFamily="34" charset="0"/>
              </a:rPr>
              <a:t>505-243-3835 or 1-844-366-2472</a:t>
            </a:r>
          </a:p>
          <a:p>
            <a:r>
              <a:rPr lang="en-US" dirty="0"/>
              <a:t>National Suicide  Prevention Lifeline 988 </a:t>
            </a:r>
            <a:r>
              <a:rPr lang="en-US" dirty="0">
                <a:hlinkClick r:id="rId6"/>
              </a:rPr>
              <a:t>www.suicidepreventionlifeline.org</a:t>
            </a:r>
            <a:r>
              <a:rPr lang="en-US" dirty="0"/>
              <a:t> </a:t>
            </a:r>
          </a:p>
          <a:p>
            <a:r>
              <a:rPr lang="en-US" dirty="0"/>
              <a:t>NM Coalition Against Domestic Violence (NMCADV) </a:t>
            </a:r>
            <a:r>
              <a:rPr lang="en-US" dirty="0">
                <a:hlinkClick r:id="rId7"/>
              </a:rPr>
              <a:t>www.nmcadv.org</a:t>
            </a:r>
            <a:r>
              <a:rPr lang="en-US" dirty="0"/>
              <a:t> </a:t>
            </a:r>
            <a:endParaRPr lang="en-US" dirty="0">
              <a:solidFill>
                <a:srgbClr val="000000"/>
              </a:solidFill>
              <a:latin typeface="Muli"/>
            </a:endParaRPr>
          </a:p>
          <a:p>
            <a:r>
              <a:rPr lang="en-US" sz="2800" dirty="0"/>
              <a:t>National Domestic Violence Hotline at 1-800-799-7233 or Text START to 88788</a:t>
            </a:r>
            <a:endParaRPr lang="en-US" dirty="0"/>
          </a:p>
          <a:p>
            <a:r>
              <a:rPr lang="en-US" dirty="0"/>
              <a:t>Center for Disease Control (CDC) concussion information </a:t>
            </a:r>
            <a:r>
              <a:rPr lang="en-US" dirty="0">
                <a:hlinkClick r:id="rId8"/>
              </a:rPr>
              <a:t>www.CDC.gov/headsup</a:t>
            </a:r>
            <a:r>
              <a:rPr lang="en-US" dirty="0"/>
              <a:t> </a:t>
            </a:r>
          </a:p>
        </p:txBody>
      </p:sp>
      <p:sp>
        <p:nvSpPr>
          <p:cNvPr id="2" name="Date Placeholder 1">
            <a:extLst>
              <a:ext uri="{FF2B5EF4-FFF2-40B4-BE49-F238E27FC236}">
                <a16:creationId xmlns:a16="http://schemas.microsoft.com/office/drawing/2014/main" id="{B001DE32-F934-78F6-258D-EC0B318055EE}"/>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EAC5BE77-7454-843A-2224-488BBA571208}"/>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5DC101AC-F90E-8292-8BE4-424815E6CC6B}"/>
              </a:ext>
            </a:extLst>
          </p:cNvPr>
          <p:cNvSpPr>
            <a:spLocks noGrp="1"/>
          </p:cNvSpPr>
          <p:nvPr>
            <p:ph type="sldNum" sz="quarter" idx="12"/>
          </p:nvPr>
        </p:nvSpPr>
        <p:spPr/>
        <p:txBody>
          <a:bodyPr/>
          <a:lstStyle/>
          <a:p>
            <a:fld id="{D530F0E9-51BC-4114-A71D-EE32294F3D21}" type="slidenum">
              <a:rPr lang="en-US" smtClean="0"/>
              <a:t>85</a:t>
            </a:fld>
            <a:endParaRPr lang="en-US"/>
          </a:p>
        </p:txBody>
      </p:sp>
    </p:spTree>
    <p:extLst>
      <p:ext uri="{BB962C8B-B14F-4D97-AF65-F5344CB8AC3E}">
        <p14:creationId xmlns:p14="http://schemas.microsoft.com/office/powerpoint/2010/main" val="16046287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BF9A2E-2E57-4B10-8EE6-3B574F212FA7}"/>
              </a:ext>
            </a:extLst>
          </p:cNvPr>
          <p:cNvSpPr>
            <a:spLocks noGrp="1"/>
          </p:cNvSpPr>
          <p:nvPr>
            <p:ph type="title"/>
          </p:nvPr>
        </p:nvSpPr>
        <p:spPr>
          <a:xfrm>
            <a:off x="1153992" y="246199"/>
            <a:ext cx="9745656" cy="1252441"/>
          </a:xfrm>
        </p:spPr>
        <p:txBody>
          <a:bodyPr>
            <a:normAutofit fontScale="90000"/>
          </a:bodyPr>
          <a:lstStyle/>
          <a:p>
            <a:r>
              <a:rPr lang="en-US" dirty="0"/>
              <a:t>Building Bridges in the Community to Create a Network of Care</a:t>
            </a:r>
          </a:p>
        </p:txBody>
      </p:sp>
      <p:pic>
        <p:nvPicPr>
          <p:cNvPr id="8" name="Content Placeholder 7" descr="White puzzle with one red piece">
            <a:extLst>
              <a:ext uri="{FF2B5EF4-FFF2-40B4-BE49-F238E27FC236}">
                <a16:creationId xmlns:a16="http://schemas.microsoft.com/office/drawing/2014/main" id="{04979717-A5C1-49FD-BE08-18F8051A6B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370" y="1685925"/>
            <a:ext cx="10277862" cy="4040188"/>
          </a:xfrm>
        </p:spPr>
      </p:pic>
      <p:sp>
        <p:nvSpPr>
          <p:cNvPr id="9" name="TextBox 8">
            <a:extLst>
              <a:ext uri="{FF2B5EF4-FFF2-40B4-BE49-F238E27FC236}">
                <a16:creationId xmlns:a16="http://schemas.microsoft.com/office/drawing/2014/main" id="{C676B490-1033-4A67-B577-DC10E27C83D6}"/>
              </a:ext>
            </a:extLst>
          </p:cNvPr>
          <p:cNvSpPr txBox="1"/>
          <p:nvPr/>
        </p:nvSpPr>
        <p:spPr>
          <a:xfrm>
            <a:off x="1478263" y="2598003"/>
            <a:ext cx="2633478" cy="954107"/>
          </a:xfrm>
          <a:prstGeom prst="rect">
            <a:avLst/>
          </a:prstGeom>
          <a:noFill/>
        </p:spPr>
        <p:txBody>
          <a:bodyPr wrap="square" rtlCol="0">
            <a:spAutoFit/>
          </a:bodyPr>
          <a:lstStyle/>
          <a:p>
            <a:r>
              <a:rPr lang="en-US" sz="2800" dirty="0">
                <a:solidFill>
                  <a:srgbClr val="00B050"/>
                </a:solidFill>
              </a:rPr>
              <a:t>Community Agencies</a:t>
            </a:r>
          </a:p>
        </p:txBody>
      </p:sp>
      <p:sp>
        <p:nvSpPr>
          <p:cNvPr id="10" name="TextBox 9">
            <a:extLst>
              <a:ext uri="{FF2B5EF4-FFF2-40B4-BE49-F238E27FC236}">
                <a16:creationId xmlns:a16="http://schemas.microsoft.com/office/drawing/2014/main" id="{11D200BF-56B0-4E83-92C0-FDC32C0D939C}"/>
              </a:ext>
            </a:extLst>
          </p:cNvPr>
          <p:cNvSpPr txBox="1"/>
          <p:nvPr/>
        </p:nvSpPr>
        <p:spPr>
          <a:xfrm>
            <a:off x="7772400" y="2598003"/>
            <a:ext cx="3300984" cy="954107"/>
          </a:xfrm>
          <a:prstGeom prst="rect">
            <a:avLst/>
          </a:prstGeom>
          <a:noFill/>
        </p:spPr>
        <p:txBody>
          <a:bodyPr wrap="square" rtlCol="0">
            <a:spAutoFit/>
          </a:bodyPr>
          <a:lstStyle/>
          <a:p>
            <a:r>
              <a:rPr lang="en-US" sz="2800" dirty="0">
                <a:solidFill>
                  <a:srgbClr val="0070C0"/>
                </a:solidFill>
              </a:rPr>
              <a:t>Community Health Care Providers</a:t>
            </a:r>
          </a:p>
        </p:txBody>
      </p:sp>
      <p:sp>
        <p:nvSpPr>
          <p:cNvPr id="11" name="TextBox 10">
            <a:extLst>
              <a:ext uri="{FF2B5EF4-FFF2-40B4-BE49-F238E27FC236}">
                <a16:creationId xmlns:a16="http://schemas.microsoft.com/office/drawing/2014/main" id="{1983D184-6374-4605-8F0D-4C871455761A}"/>
              </a:ext>
            </a:extLst>
          </p:cNvPr>
          <p:cNvSpPr txBox="1"/>
          <p:nvPr/>
        </p:nvSpPr>
        <p:spPr>
          <a:xfrm>
            <a:off x="4311715" y="2978951"/>
            <a:ext cx="3630168" cy="646331"/>
          </a:xfrm>
          <a:prstGeom prst="rect">
            <a:avLst/>
          </a:prstGeom>
          <a:noFill/>
        </p:spPr>
        <p:txBody>
          <a:bodyPr wrap="square" rtlCol="0">
            <a:spAutoFit/>
          </a:bodyPr>
          <a:lstStyle/>
          <a:p>
            <a:r>
              <a:rPr lang="en-US" sz="3600" dirty="0">
                <a:solidFill>
                  <a:srgbClr val="FFFF00"/>
                </a:solidFill>
              </a:rPr>
              <a:t>Communication</a:t>
            </a:r>
          </a:p>
        </p:txBody>
      </p:sp>
      <p:sp>
        <p:nvSpPr>
          <p:cNvPr id="12" name="Arrow: Left-Right 11">
            <a:extLst>
              <a:ext uri="{FF2B5EF4-FFF2-40B4-BE49-F238E27FC236}">
                <a16:creationId xmlns:a16="http://schemas.microsoft.com/office/drawing/2014/main" id="{949D8739-C68B-43BE-A861-2B1CE498932B}"/>
              </a:ext>
            </a:extLst>
          </p:cNvPr>
          <p:cNvSpPr/>
          <p:nvPr/>
        </p:nvSpPr>
        <p:spPr>
          <a:xfrm rot="10800000" flipV="1">
            <a:off x="4111741" y="2029969"/>
            <a:ext cx="3300984" cy="76169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 DV SU </a:t>
            </a:r>
            <a:r>
              <a:rPr lang="en-US" dirty="0" err="1"/>
              <a:t>Psy</a:t>
            </a:r>
            <a:r>
              <a:rPr lang="en-US" dirty="0"/>
              <a:t>,  etc.</a:t>
            </a:r>
          </a:p>
        </p:txBody>
      </p:sp>
      <p:sp>
        <p:nvSpPr>
          <p:cNvPr id="2" name="Date Placeholder 1">
            <a:extLst>
              <a:ext uri="{FF2B5EF4-FFF2-40B4-BE49-F238E27FC236}">
                <a16:creationId xmlns:a16="http://schemas.microsoft.com/office/drawing/2014/main" id="{049939EB-3660-F2F3-C9A1-6F37F88D3894}"/>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86D56B49-DCA5-2D64-E266-C45A29384505}"/>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A97B5819-851E-040B-F1F0-1B0560B23062}"/>
              </a:ext>
            </a:extLst>
          </p:cNvPr>
          <p:cNvSpPr>
            <a:spLocks noGrp="1"/>
          </p:cNvSpPr>
          <p:nvPr>
            <p:ph type="sldNum" sz="quarter" idx="12"/>
          </p:nvPr>
        </p:nvSpPr>
        <p:spPr/>
        <p:txBody>
          <a:bodyPr/>
          <a:lstStyle/>
          <a:p>
            <a:fld id="{D530F0E9-51BC-4114-A71D-EE32294F3D21}" type="slidenum">
              <a:rPr lang="en-US" smtClean="0"/>
              <a:t>86</a:t>
            </a:fld>
            <a:endParaRPr lang="en-US"/>
          </a:p>
        </p:txBody>
      </p:sp>
    </p:spTree>
    <p:extLst>
      <p:ext uri="{BB962C8B-B14F-4D97-AF65-F5344CB8AC3E}">
        <p14:creationId xmlns:p14="http://schemas.microsoft.com/office/powerpoint/2010/main" val="19534113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9490" y="154688"/>
            <a:ext cx="6936019" cy="756313"/>
          </a:xfrm>
          <a:solidFill>
            <a:schemeClr val="bg1"/>
          </a:solidFill>
        </p:spPr>
        <p:txBody>
          <a:bodyPr>
            <a:normAutofit/>
          </a:bodyPr>
          <a:lstStyle/>
          <a:p>
            <a:r>
              <a:rPr lang="en-US" sz="4000" dirty="0"/>
              <a:t>Integrative Rehabilitation Model</a:t>
            </a:r>
          </a:p>
        </p:txBody>
      </p:sp>
      <p:graphicFrame>
        <p:nvGraphicFramePr>
          <p:cNvPr id="6" name="Content Placeholder 5"/>
          <p:cNvGraphicFramePr>
            <a:graphicFrameLocks noGrp="1"/>
          </p:cNvGraphicFramePr>
          <p:nvPr>
            <p:ph sz="half" idx="1"/>
          </p:nvPr>
        </p:nvGraphicFramePr>
        <p:xfrm>
          <a:off x="451945" y="944217"/>
          <a:ext cx="5330546" cy="5603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sz="half" idx="2"/>
          </p:nvPr>
        </p:nvSpPr>
        <p:spPr>
          <a:xfrm>
            <a:off x="6142517" y="911001"/>
            <a:ext cx="5597538" cy="5401711"/>
          </a:xfrm>
        </p:spPr>
        <p:txBody>
          <a:bodyPr>
            <a:noAutofit/>
          </a:bodyPr>
          <a:lstStyle/>
          <a:p>
            <a:pPr marL="457200" indent="-457200">
              <a:buFont typeface="+mj-lt"/>
              <a:buAutoNum type="arabicPeriod"/>
            </a:pPr>
            <a:r>
              <a:rPr lang="en-US" sz="2400" dirty="0"/>
              <a:t>Medical Health Professionals</a:t>
            </a:r>
          </a:p>
          <a:p>
            <a:pPr marL="457200" indent="-457200">
              <a:buFont typeface="+mj-lt"/>
              <a:buAutoNum type="arabicPeriod"/>
            </a:pPr>
            <a:r>
              <a:rPr lang="en-US" sz="2400" dirty="0"/>
              <a:t>Rehabilitation Therapists (PT, OT, SLP)</a:t>
            </a:r>
          </a:p>
          <a:p>
            <a:pPr marL="457200" indent="-457200">
              <a:buFont typeface="+mj-lt"/>
              <a:buAutoNum type="arabicPeriod"/>
            </a:pPr>
            <a:r>
              <a:rPr lang="en-US" sz="2400" dirty="0"/>
              <a:t>Psychologists – Counselors -Neuropsychologist</a:t>
            </a:r>
          </a:p>
          <a:p>
            <a:pPr marL="457200" indent="-457200">
              <a:buFont typeface="+mj-lt"/>
              <a:buAutoNum type="arabicPeriod"/>
            </a:pPr>
            <a:r>
              <a:rPr lang="en-US" sz="2400" dirty="0"/>
              <a:t>Social Work</a:t>
            </a:r>
          </a:p>
          <a:p>
            <a:pPr marL="457200" indent="-457200">
              <a:buFont typeface="+mj-lt"/>
              <a:buAutoNum type="arabicPeriod"/>
            </a:pPr>
            <a:r>
              <a:rPr lang="en-US" sz="2400" dirty="0"/>
              <a:t>Information Technology</a:t>
            </a:r>
          </a:p>
          <a:p>
            <a:pPr marL="457200" indent="-457200">
              <a:buFont typeface="+mj-lt"/>
              <a:buAutoNum type="arabicPeriod"/>
            </a:pPr>
            <a:r>
              <a:rPr lang="en-US" sz="2400" dirty="0"/>
              <a:t>Support Agencies</a:t>
            </a:r>
          </a:p>
          <a:p>
            <a:pPr marL="457200" indent="-457200">
              <a:buFont typeface="+mj-lt"/>
              <a:buAutoNum type="arabicPeriod"/>
            </a:pPr>
            <a:r>
              <a:rPr lang="en-US" sz="2400" dirty="0"/>
              <a:t>Person Living with Brain Injury</a:t>
            </a:r>
          </a:p>
          <a:p>
            <a:pPr marL="457200" indent="-457200">
              <a:buFont typeface="+mj-lt"/>
              <a:buAutoNum type="arabicPeriod"/>
            </a:pPr>
            <a:r>
              <a:rPr lang="en-US" sz="2400" dirty="0"/>
              <a:t>Family</a:t>
            </a:r>
          </a:p>
          <a:p>
            <a:pPr marL="457200" indent="-457200">
              <a:buFont typeface="+mj-lt"/>
              <a:buAutoNum type="arabicPeriod"/>
            </a:pPr>
            <a:r>
              <a:rPr lang="en-US" sz="2400" dirty="0"/>
              <a:t>School or Work</a:t>
            </a:r>
          </a:p>
          <a:p>
            <a:pPr marL="457200" indent="-457200">
              <a:buFont typeface="+mj-lt"/>
              <a:buAutoNum type="arabicPeriod"/>
            </a:pPr>
            <a:r>
              <a:rPr lang="en-US" sz="2400" dirty="0"/>
              <a:t>Community</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B4AF09-5E4C-4167-8EF9-B18673480932}" type="slidenum">
              <a:rPr kumimoji="0" lang="en-US" sz="2000" b="0" i="0" u="none" strike="noStrike" kern="1200" cap="none" spc="0" normalizeH="0" baseline="0" noProof="0" smtClean="0">
                <a:ln>
                  <a:noFill/>
                </a:ln>
                <a:solidFill>
                  <a:srgbClr val="FEFFFF"/>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2000" b="0" i="0" u="none" strike="noStrike" kern="1200" cap="none" spc="0" normalizeH="0" baseline="0" noProof="0">
              <a:ln>
                <a:noFill/>
              </a:ln>
              <a:solidFill>
                <a:srgbClr val="FEFFFF"/>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F9D0FF72-6E29-4DC3-A728-80F677A798B0}"/>
              </a:ext>
            </a:extLst>
          </p:cNvPr>
          <p:cNvSpPr txBox="1"/>
          <p:nvPr/>
        </p:nvSpPr>
        <p:spPr>
          <a:xfrm>
            <a:off x="656935" y="1313389"/>
            <a:ext cx="4639347" cy="461665"/>
          </a:xfrm>
          <a:prstGeom prst="rect">
            <a:avLst/>
          </a:prstGeom>
          <a:noFill/>
        </p:spPr>
        <p:txBody>
          <a:bodyPr wrap="none" rtlCol="0">
            <a:spAutoFit/>
          </a:bodyPr>
          <a:lstStyle/>
          <a:p>
            <a:r>
              <a:rPr lang="en-US" sz="2400" dirty="0" err="1"/>
              <a:t>BioPsychoCogSocialSpiritual</a:t>
            </a:r>
            <a:r>
              <a:rPr lang="en-US" sz="2400" dirty="0"/>
              <a:t> Model</a:t>
            </a:r>
          </a:p>
        </p:txBody>
      </p:sp>
      <p:sp>
        <p:nvSpPr>
          <p:cNvPr id="7" name="Date Placeholder 6">
            <a:extLst>
              <a:ext uri="{FF2B5EF4-FFF2-40B4-BE49-F238E27FC236}">
                <a16:creationId xmlns:a16="http://schemas.microsoft.com/office/drawing/2014/main" id="{DA347D30-63D0-58CA-68D9-78022B99D269}"/>
              </a:ext>
            </a:extLst>
          </p:cNvPr>
          <p:cNvSpPr>
            <a:spLocks noGrp="1"/>
          </p:cNvSpPr>
          <p:nvPr>
            <p:ph type="dt" sz="half" idx="10"/>
          </p:nvPr>
        </p:nvSpPr>
        <p:spPr/>
        <p:txBody>
          <a:bodyPr/>
          <a:lstStyle/>
          <a:p>
            <a:r>
              <a:rPr lang="en-US"/>
              <a:t>6/10/2023</a:t>
            </a:r>
          </a:p>
        </p:txBody>
      </p:sp>
      <p:sp>
        <p:nvSpPr>
          <p:cNvPr id="8" name="Footer Placeholder 7">
            <a:extLst>
              <a:ext uri="{FF2B5EF4-FFF2-40B4-BE49-F238E27FC236}">
                <a16:creationId xmlns:a16="http://schemas.microsoft.com/office/drawing/2014/main" id="{DF7E2E02-E4BF-91B1-A744-0BBAD4D813B6}"/>
              </a:ext>
            </a:extLst>
          </p:cNvPr>
          <p:cNvSpPr>
            <a:spLocks noGrp="1"/>
          </p:cNvSpPr>
          <p:nvPr>
            <p:ph type="ftr" sz="quarter" idx="11"/>
          </p:nvPr>
        </p:nvSpPr>
        <p:spPr/>
        <p:txBody>
          <a:bodyPr/>
          <a:lstStyle/>
          <a:p>
            <a:r>
              <a:rPr lang="en-US"/>
              <a:t>www.braininjurynm.org</a:t>
            </a:r>
          </a:p>
        </p:txBody>
      </p:sp>
    </p:spTree>
    <p:extLst>
      <p:ext uri="{BB962C8B-B14F-4D97-AF65-F5344CB8AC3E}">
        <p14:creationId xmlns:p14="http://schemas.microsoft.com/office/powerpoint/2010/main" val="14715146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CC1361-AA6C-4D19-8156-91E7923B915A}"/>
              </a:ext>
            </a:extLst>
          </p:cNvPr>
          <p:cNvSpPr>
            <a:spLocks noGrp="1"/>
          </p:cNvSpPr>
          <p:nvPr>
            <p:ph type="title"/>
          </p:nvPr>
        </p:nvSpPr>
        <p:spPr>
          <a:xfrm>
            <a:off x="1097280" y="286604"/>
            <a:ext cx="10310086" cy="1001870"/>
          </a:xfrm>
        </p:spPr>
        <p:txBody>
          <a:bodyPr>
            <a:normAutofit fontScale="90000"/>
          </a:bodyPr>
          <a:lstStyle/>
          <a:p>
            <a:r>
              <a:rPr lang="en-US" dirty="0"/>
              <a:t>DVBI Care Network –Breaking the Silent Epidemic</a:t>
            </a:r>
          </a:p>
        </p:txBody>
      </p:sp>
      <p:sp>
        <p:nvSpPr>
          <p:cNvPr id="8" name="TextBox 7">
            <a:extLst>
              <a:ext uri="{FF2B5EF4-FFF2-40B4-BE49-F238E27FC236}">
                <a16:creationId xmlns:a16="http://schemas.microsoft.com/office/drawing/2014/main" id="{20E0E6FE-33E8-4EF2-91CF-05F71FB2A5D2}"/>
              </a:ext>
            </a:extLst>
          </p:cNvPr>
          <p:cNvSpPr txBox="1"/>
          <p:nvPr/>
        </p:nvSpPr>
        <p:spPr>
          <a:xfrm>
            <a:off x="1097280" y="1694252"/>
            <a:ext cx="2148077" cy="4708981"/>
          </a:xfrm>
          <a:prstGeom prst="rect">
            <a:avLst/>
          </a:prstGeom>
          <a:noFill/>
        </p:spPr>
        <p:txBody>
          <a:bodyPr wrap="square" rtlCol="0">
            <a:spAutoFit/>
          </a:bodyPr>
          <a:lstStyle/>
          <a:p>
            <a:r>
              <a:rPr lang="en-US" sz="2000" dirty="0"/>
              <a:t>DV agencies</a:t>
            </a:r>
          </a:p>
          <a:p>
            <a:endParaRPr lang="en-US" sz="2000" dirty="0"/>
          </a:p>
          <a:p>
            <a:r>
              <a:rPr lang="en-US" sz="2000" dirty="0"/>
              <a:t>BI agencies</a:t>
            </a:r>
          </a:p>
          <a:p>
            <a:endParaRPr lang="en-US" sz="2000" dirty="0"/>
          </a:p>
          <a:p>
            <a:r>
              <a:rPr lang="en-US" sz="2000" dirty="0"/>
              <a:t>Community Support agencies</a:t>
            </a:r>
          </a:p>
          <a:p>
            <a:endParaRPr lang="en-US" sz="2000" dirty="0"/>
          </a:p>
          <a:p>
            <a:r>
              <a:rPr lang="en-US" sz="2000" dirty="0"/>
              <a:t>Crime Victims Assistance Unit</a:t>
            </a:r>
          </a:p>
          <a:p>
            <a:endParaRPr lang="en-US" sz="2000" dirty="0"/>
          </a:p>
          <a:p>
            <a:r>
              <a:rPr lang="en-US" sz="2000" dirty="0"/>
              <a:t>DVR</a:t>
            </a:r>
          </a:p>
          <a:p>
            <a:endParaRPr lang="en-US" sz="2000" dirty="0"/>
          </a:p>
          <a:p>
            <a:r>
              <a:rPr lang="en-US" sz="2000" dirty="0"/>
              <a:t>1</a:t>
            </a:r>
            <a:r>
              <a:rPr lang="en-US" sz="2000" baseline="30000" dirty="0"/>
              <a:t>st</a:t>
            </a:r>
            <a:r>
              <a:rPr lang="en-US" sz="2000" dirty="0"/>
              <a:t> Responders</a:t>
            </a:r>
          </a:p>
          <a:p>
            <a:endParaRPr lang="en-US" sz="2000" dirty="0"/>
          </a:p>
          <a:p>
            <a:r>
              <a:rPr lang="en-US" sz="2000" dirty="0"/>
              <a:t>School/Work</a:t>
            </a:r>
          </a:p>
        </p:txBody>
      </p:sp>
      <p:pic>
        <p:nvPicPr>
          <p:cNvPr id="14" name="Picture 13">
            <a:extLst>
              <a:ext uri="{FF2B5EF4-FFF2-40B4-BE49-F238E27FC236}">
                <a16:creationId xmlns:a16="http://schemas.microsoft.com/office/drawing/2014/main" id="{CF3AF9E6-D03B-4178-A1CC-EEC26EBAEDA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0789" y="1469377"/>
            <a:ext cx="4792486" cy="4469363"/>
          </a:xfrm>
          <a:prstGeom prst="rect">
            <a:avLst/>
          </a:prstGeom>
        </p:spPr>
      </p:pic>
      <p:sp>
        <p:nvSpPr>
          <p:cNvPr id="15" name="TextBox 14">
            <a:extLst>
              <a:ext uri="{FF2B5EF4-FFF2-40B4-BE49-F238E27FC236}">
                <a16:creationId xmlns:a16="http://schemas.microsoft.com/office/drawing/2014/main" id="{7F51A395-129E-42E2-B93B-E9427AD8B60A}"/>
              </a:ext>
            </a:extLst>
          </p:cNvPr>
          <p:cNvSpPr txBox="1"/>
          <p:nvPr/>
        </p:nvSpPr>
        <p:spPr>
          <a:xfrm>
            <a:off x="3890866" y="6403233"/>
            <a:ext cx="3844213" cy="230832"/>
          </a:xfrm>
          <a:prstGeom prst="rect">
            <a:avLst/>
          </a:prstGeom>
          <a:noFill/>
        </p:spPr>
        <p:txBody>
          <a:bodyPr wrap="square" rtlCol="0">
            <a:spAutoFit/>
          </a:bodyPr>
          <a:lstStyle/>
          <a:p>
            <a:r>
              <a:rPr lang="en-US" sz="900" dirty="0">
                <a:hlinkClick r:id="rId3" tooltip="http://www.span3853.julieannward.com/lib/exe/detail.php?id=inicio_del_grupo_cuatro&amp;media=btyooebtl.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16" name="TextBox 15">
            <a:extLst>
              <a:ext uri="{FF2B5EF4-FFF2-40B4-BE49-F238E27FC236}">
                <a16:creationId xmlns:a16="http://schemas.microsoft.com/office/drawing/2014/main" id="{86F76968-6B44-4080-A904-FD6C09526972}"/>
              </a:ext>
            </a:extLst>
          </p:cNvPr>
          <p:cNvSpPr txBox="1"/>
          <p:nvPr/>
        </p:nvSpPr>
        <p:spPr>
          <a:xfrm>
            <a:off x="8608707" y="1968760"/>
            <a:ext cx="3307067" cy="3139321"/>
          </a:xfrm>
          <a:prstGeom prst="rect">
            <a:avLst/>
          </a:prstGeom>
          <a:noFill/>
        </p:spPr>
        <p:txBody>
          <a:bodyPr wrap="square" rtlCol="0">
            <a:spAutoFit/>
          </a:bodyPr>
          <a:lstStyle/>
          <a:p>
            <a:r>
              <a:rPr lang="en-US" sz="2000" dirty="0"/>
              <a:t>PCP, PA, RN, Neurologist, Psychiatrist, Vision, Physiatrist, Rehabilitation Therapists – Speech, Occupational &amp; Physical Therapies, Neuropsychologist, Psychologist, counselors,</a:t>
            </a:r>
          </a:p>
          <a:p>
            <a:r>
              <a:rPr lang="en-US" sz="2000" dirty="0"/>
              <a:t>Social workers, IT specialists,</a:t>
            </a:r>
          </a:p>
          <a:p>
            <a:r>
              <a:rPr lang="en-US" sz="2000" dirty="0"/>
              <a:t>Other</a:t>
            </a:r>
          </a:p>
          <a:p>
            <a:endParaRPr lang="en-US" dirty="0"/>
          </a:p>
        </p:txBody>
      </p:sp>
      <p:sp>
        <p:nvSpPr>
          <p:cNvPr id="2" name="TextBox 1">
            <a:extLst>
              <a:ext uri="{FF2B5EF4-FFF2-40B4-BE49-F238E27FC236}">
                <a16:creationId xmlns:a16="http://schemas.microsoft.com/office/drawing/2014/main" id="{E8C9E07C-50EC-F72D-F1E6-9124E5A825C3}"/>
              </a:ext>
            </a:extLst>
          </p:cNvPr>
          <p:cNvSpPr txBox="1"/>
          <p:nvPr/>
        </p:nvSpPr>
        <p:spPr>
          <a:xfrm>
            <a:off x="4734961" y="1305451"/>
            <a:ext cx="2879002" cy="646331"/>
          </a:xfrm>
          <a:prstGeom prst="rect">
            <a:avLst/>
          </a:prstGeom>
          <a:noFill/>
        </p:spPr>
        <p:txBody>
          <a:bodyPr wrap="square" rtlCol="0">
            <a:spAutoFit/>
          </a:bodyPr>
          <a:lstStyle/>
          <a:p>
            <a:r>
              <a:rPr lang="en-US" dirty="0"/>
              <a:t>We Need You!  We are stronger with your help. </a:t>
            </a:r>
          </a:p>
        </p:txBody>
      </p:sp>
      <p:sp>
        <p:nvSpPr>
          <p:cNvPr id="3" name="TextBox 2">
            <a:extLst>
              <a:ext uri="{FF2B5EF4-FFF2-40B4-BE49-F238E27FC236}">
                <a16:creationId xmlns:a16="http://schemas.microsoft.com/office/drawing/2014/main" id="{FCBA9FE9-82D2-4AA5-E23A-081F9182FF3A}"/>
              </a:ext>
            </a:extLst>
          </p:cNvPr>
          <p:cNvSpPr txBox="1"/>
          <p:nvPr/>
        </p:nvSpPr>
        <p:spPr>
          <a:xfrm>
            <a:off x="8184333" y="5108081"/>
            <a:ext cx="3041964" cy="923330"/>
          </a:xfrm>
          <a:prstGeom prst="rect">
            <a:avLst/>
          </a:prstGeom>
          <a:noFill/>
        </p:spPr>
        <p:txBody>
          <a:bodyPr wrap="square" rtlCol="0">
            <a:spAutoFit/>
          </a:bodyPr>
          <a:lstStyle/>
          <a:p>
            <a:r>
              <a:rPr lang="en-US" dirty="0"/>
              <a:t>To join, email us at </a:t>
            </a:r>
            <a:r>
              <a:rPr lang="en-US" dirty="0">
                <a:hlinkClick r:id="rId5"/>
              </a:rPr>
              <a:t>DVBICare@braininjurynm.org</a:t>
            </a:r>
            <a:r>
              <a:rPr lang="en-US" dirty="0"/>
              <a:t> or call 505 292 7414</a:t>
            </a:r>
          </a:p>
        </p:txBody>
      </p:sp>
      <p:sp>
        <p:nvSpPr>
          <p:cNvPr id="4" name="Date Placeholder 3">
            <a:extLst>
              <a:ext uri="{FF2B5EF4-FFF2-40B4-BE49-F238E27FC236}">
                <a16:creationId xmlns:a16="http://schemas.microsoft.com/office/drawing/2014/main" id="{87C2690D-5D09-2DE6-438F-3B21FC44F719}"/>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2FBF77FC-9990-9D9D-8CAB-D0CF790AC182}"/>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981AB66E-7CB5-F710-009E-DFF98BD0811B}"/>
              </a:ext>
            </a:extLst>
          </p:cNvPr>
          <p:cNvSpPr>
            <a:spLocks noGrp="1"/>
          </p:cNvSpPr>
          <p:nvPr>
            <p:ph type="sldNum" sz="quarter" idx="12"/>
          </p:nvPr>
        </p:nvSpPr>
        <p:spPr/>
        <p:txBody>
          <a:bodyPr/>
          <a:lstStyle/>
          <a:p>
            <a:fld id="{D530F0E9-51BC-4114-A71D-EE32294F3D21}" type="slidenum">
              <a:rPr lang="en-US" smtClean="0"/>
              <a:t>88</a:t>
            </a:fld>
            <a:endParaRPr lang="en-US"/>
          </a:p>
        </p:txBody>
      </p:sp>
    </p:spTree>
    <p:extLst>
      <p:ext uri="{BB962C8B-B14F-4D97-AF65-F5344CB8AC3E}">
        <p14:creationId xmlns:p14="http://schemas.microsoft.com/office/powerpoint/2010/main" val="40677099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FC6F-08CE-45B1-8478-79C10B71AECC}"/>
              </a:ext>
            </a:extLst>
          </p:cNvPr>
          <p:cNvSpPr>
            <a:spLocks noGrp="1"/>
          </p:cNvSpPr>
          <p:nvPr>
            <p:ph type="title"/>
          </p:nvPr>
        </p:nvSpPr>
        <p:spPr/>
        <p:txBody>
          <a:bodyPr/>
          <a:lstStyle/>
          <a:p>
            <a:r>
              <a:rPr lang="en-US" dirty="0"/>
              <a:t>Building Your DVBI Care Network</a:t>
            </a:r>
          </a:p>
        </p:txBody>
      </p:sp>
      <p:sp>
        <p:nvSpPr>
          <p:cNvPr id="3" name="Content Placeholder 2">
            <a:extLst>
              <a:ext uri="{FF2B5EF4-FFF2-40B4-BE49-F238E27FC236}">
                <a16:creationId xmlns:a16="http://schemas.microsoft.com/office/drawing/2014/main" id="{F06D256A-6658-4474-A19F-0FBA89AA3351}"/>
              </a:ext>
            </a:extLst>
          </p:cNvPr>
          <p:cNvSpPr>
            <a:spLocks noGrp="1"/>
          </p:cNvSpPr>
          <p:nvPr>
            <p:ph idx="1"/>
          </p:nvPr>
        </p:nvSpPr>
        <p:spPr>
          <a:xfrm>
            <a:off x="1097280" y="1845733"/>
            <a:ext cx="10058400" cy="4208225"/>
          </a:xfrm>
        </p:spPr>
        <p:txBody>
          <a:bodyPr>
            <a:normAutofit fontScale="77500" lnSpcReduction="20000"/>
          </a:bodyPr>
          <a:lstStyle/>
          <a:p>
            <a:r>
              <a:rPr lang="en-US" dirty="0"/>
              <a:t>Identify </a:t>
            </a:r>
            <a:r>
              <a:rPr lang="en-US" b="1" dirty="0"/>
              <a:t>champions</a:t>
            </a:r>
            <a:r>
              <a:rPr lang="en-US" dirty="0"/>
              <a:t> for DV and Brain Injury</a:t>
            </a:r>
          </a:p>
          <a:p>
            <a:r>
              <a:rPr lang="en-US" dirty="0"/>
              <a:t>Apply </a:t>
            </a:r>
            <a:r>
              <a:rPr lang="en-US" b="1" dirty="0"/>
              <a:t>Trauma Focus </a:t>
            </a:r>
            <a:r>
              <a:rPr lang="en-US" dirty="0"/>
              <a:t>model</a:t>
            </a:r>
          </a:p>
          <a:p>
            <a:r>
              <a:rPr lang="en-US" dirty="0"/>
              <a:t>Identify </a:t>
            </a:r>
            <a:r>
              <a:rPr lang="en-US" b="1" dirty="0"/>
              <a:t>screens </a:t>
            </a:r>
            <a:r>
              <a:rPr lang="en-US" dirty="0"/>
              <a:t>and how to implement them</a:t>
            </a:r>
          </a:p>
          <a:p>
            <a:r>
              <a:rPr lang="en-US" dirty="0"/>
              <a:t>Identify </a:t>
            </a:r>
            <a:r>
              <a:rPr lang="en-US" b="1" dirty="0"/>
              <a:t>resources </a:t>
            </a:r>
            <a:r>
              <a:rPr lang="en-US" dirty="0"/>
              <a:t>in the community to collaborate with</a:t>
            </a:r>
          </a:p>
          <a:p>
            <a:r>
              <a:rPr lang="en-US" b="1" dirty="0"/>
              <a:t>Build trust, </a:t>
            </a:r>
            <a:r>
              <a:rPr lang="en-US" dirty="0"/>
              <a:t>and resiliency</a:t>
            </a:r>
          </a:p>
          <a:p>
            <a:r>
              <a:rPr lang="en-US" dirty="0"/>
              <a:t>Select </a:t>
            </a:r>
            <a:r>
              <a:rPr lang="en-US" b="1" dirty="0"/>
              <a:t>goals and objectives </a:t>
            </a:r>
            <a:r>
              <a:rPr lang="en-US" dirty="0"/>
              <a:t>that are important to patient and their family and stage appropriate, </a:t>
            </a:r>
          </a:p>
          <a:p>
            <a:r>
              <a:rPr lang="en-US" dirty="0"/>
              <a:t>Provide helpful educational and supportive materials that </a:t>
            </a:r>
            <a:r>
              <a:rPr lang="en-US" b="1" dirty="0"/>
              <a:t>accommodate</a:t>
            </a:r>
            <a:r>
              <a:rPr lang="en-US" dirty="0"/>
              <a:t> brain injury</a:t>
            </a:r>
          </a:p>
          <a:p>
            <a:r>
              <a:rPr lang="en-US" dirty="0"/>
              <a:t>Monitor for </a:t>
            </a:r>
            <a:r>
              <a:rPr lang="en-US" b="1" dirty="0"/>
              <a:t>safety </a:t>
            </a:r>
            <a:r>
              <a:rPr lang="en-US" dirty="0"/>
              <a:t>and support as needed, follow up frequently</a:t>
            </a:r>
          </a:p>
          <a:p>
            <a:r>
              <a:rPr lang="en-US" dirty="0"/>
              <a:t>Maintain </a:t>
            </a:r>
            <a:r>
              <a:rPr lang="en-US" b="1" dirty="0"/>
              <a:t>dignity and respect </a:t>
            </a:r>
            <a:r>
              <a:rPr lang="en-US" dirty="0"/>
              <a:t>of patient</a:t>
            </a:r>
          </a:p>
          <a:p>
            <a:r>
              <a:rPr lang="en-US" b="1" dirty="0"/>
              <a:t>Join DVBI Care Network</a:t>
            </a:r>
            <a:r>
              <a:rPr lang="en-US" dirty="0"/>
              <a:t>, including listserv</a:t>
            </a:r>
          </a:p>
        </p:txBody>
      </p:sp>
      <p:sp>
        <p:nvSpPr>
          <p:cNvPr id="4" name="Date Placeholder 3">
            <a:extLst>
              <a:ext uri="{FF2B5EF4-FFF2-40B4-BE49-F238E27FC236}">
                <a16:creationId xmlns:a16="http://schemas.microsoft.com/office/drawing/2014/main" id="{00099177-4A58-B2EE-0D29-3B2BC5B47941}"/>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F0D36F4A-17E0-1F75-4AEE-6094EC2DDBE0}"/>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CC633337-5058-DC7A-31CB-32E7D1474858}"/>
              </a:ext>
            </a:extLst>
          </p:cNvPr>
          <p:cNvSpPr>
            <a:spLocks noGrp="1"/>
          </p:cNvSpPr>
          <p:nvPr>
            <p:ph type="sldNum" sz="quarter" idx="12"/>
          </p:nvPr>
        </p:nvSpPr>
        <p:spPr/>
        <p:txBody>
          <a:bodyPr/>
          <a:lstStyle/>
          <a:p>
            <a:fld id="{D530F0E9-51BC-4114-A71D-EE32294F3D21}" type="slidenum">
              <a:rPr lang="en-US" smtClean="0"/>
              <a:t>89</a:t>
            </a:fld>
            <a:endParaRPr lang="en-US"/>
          </a:p>
        </p:txBody>
      </p:sp>
    </p:spTree>
    <p:extLst>
      <p:ext uri="{BB962C8B-B14F-4D97-AF65-F5344CB8AC3E}">
        <p14:creationId xmlns:p14="http://schemas.microsoft.com/office/powerpoint/2010/main" val="3937990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D6E9-0243-E3E4-DEC3-EC4F9931C881}"/>
              </a:ext>
            </a:extLst>
          </p:cNvPr>
          <p:cNvSpPr>
            <a:spLocks noGrp="1"/>
          </p:cNvSpPr>
          <p:nvPr>
            <p:ph type="title"/>
          </p:nvPr>
        </p:nvSpPr>
        <p:spPr/>
        <p:txBody>
          <a:bodyPr/>
          <a:lstStyle/>
          <a:p>
            <a:r>
              <a:rPr lang="en-US" dirty="0"/>
              <a:t>How Do People Get Acquired Brain Injuries &amp; What Are Prevention Efforts?</a:t>
            </a:r>
          </a:p>
        </p:txBody>
      </p:sp>
      <p:sp>
        <p:nvSpPr>
          <p:cNvPr id="3" name="Content Placeholder 2">
            <a:extLst>
              <a:ext uri="{FF2B5EF4-FFF2-40B4-BE49-F238E27FC236}">
                <a16:creationId xmlns:a16="http://schemas.microsoft.com/office/drawing/2014/main" id="{B836F4B3-318C-AE27-49AF-24CBBFE9BBC4}"/>
              </a:ext>
            </a:extLst>
          </p:cNvPr>
          <p:cNvSpPr>
            <a:spLocks noGrp="1"/>
          </p:cNvSpPr>
          <p:nvPr>
            <p:ph sz="half" idx="1"/>
          </p:nvPr>
        </p:nvSpPr>
        <p:spPr/>
        <p:txBody>
          <a:bodyPr>
            <a:normAutofit fontScale="85000" lnSpcReduction="10000"/>
          </a:bodyPr>
          <a:lstStyle/>
          <a:p>
            <a:r>
              <a:rPr lang="en-US" dirty="0"/>
              <a:t>Loss of Oxygen to the brain (hypoxia and anoxia)</a:t>
            </a:r>
          </a:p>
          <a:p>
            <a:pPr lvl="1"/>
            <a:r>
              <a:rPr lang="en-US" dirty="0"/>
              <a:t>Drowning, choking, suffocation, strangulation, cardiac arrest.</a:t>
            </a:r>
          </a:p>
          <a:p>
            <a:pPr lvl="1"/>
            <a:r>
              <a:rPr lang="en-US" dirty="0"/>
              <a:t>Prevention – lifeguards, life vests, Heimlich maneuver, warning labels, recalls, felony law against strangulation, domestic violence shelters, etc.</a:t>
            </a:r>
          </a:p>
          <a:p>
            <a:r>
              <a:rPr lang="en-US" dirty="0"/>
              <a:t>Toxic Exposure: </a:t>
            </a:r>
          </a:p>
          <a:p>
            <a:pPr lvl="1"/>
            <a:r>
              <a:rPr lang="en-US" dirty="0"/>
              <a:t>chemicals in the air (e.g., carbon monoxide), paint, alcohol, illicit drugs, etc.</a:t>
            </a:r>
          </a:p>
          <a:p>
            <a:pPr lvl="1"/>
            <a:r>
              <a:rPr lang="en-US" dirty="0"/>
              <a:t>Prevention: EPA, OSHA, warning labels, law limiting purchase of paint by children, etc.</a:t>
            </a:r>
          </a:p>
          <a:p>
            <a:pPr marL="0" indent="0">
              <a:buNone/>
            </a:pPr>
            <a:endParaRPr lang="en-US" dirty="0"/>
          </a:p>
        </p:txBody>
      </p:sp>
      <p:sp>
        <p:nvSpPr>
          <p:cNvPr id="4" name="Content Placeholder 3">
            <a:extLst>
              <a:ext uri="{FF2B5EF4-FFF2-40B4-BE49-F238E27FC236}">
                <a16:creationId xmlns:a16="http://schemas.microsoft.com/office/drawing/2014/main" id="{94FA5FBF-375E-FCE1-6DB0-F4B15086901F}"/>
              </a:ext>
            </a:extLst>
          </p:cNvPr>
          <p:cNvSpPr>
            <a:spLocks noGrp="1"/>
          </p:cNvSpPr>
          <p:nvPr>
            <p:ph sz="half" idx="2"/>
          </p:nvPr>
        </p:nvSpPr>
        <p:spPr/>
        <p:txBody>
          <a:bodyPr>
            <a:normAutofit fontScale="85000" lnSpcReduction="10000"/>
          </a:bodyPr>
          <a:lstStyle/>
          <a:p>
            <a:r>
              <a:rPr lang="en-US" dirty="0"/>
              <a:t>Medical conditions: </a:t>
            </a:r>
          </a:p>
          <a:p>
            <a:pPr lvl="1"/>
            <a:r>
              <a:rPr lang="en-US" dirty="0"/>
              <a:t>Stroke, infections, brain tumors, genetic conditions, cancer, surgery, seizures, MS, Parkinson's, Korsakoff, Chronic Traumatic Encephalopathy, Sudden Impact Syndrome, etc.</a:t>
            </a:r>
          </a:p>
          <a:p>
            <a:pPr lvl="1"/>
            <a:r>
              <a:rPr lang="en-US" dirty="0"/>
              <a:t>Prevention: BE FAST, concussion protocols, screens </a:t>
            </a:r>
          </a:p>
          <a:p>
            <a:r>
              <a:rPr lang="en-US" dirty="0"/>
              <a:t>Electrocution: </a:t>
            </a:r>
          </a:p>
          <a:p>
            <a:pPr lvl="1"/>
            <a:r>
              <a:rPr lang="en-US" dirty="0"/>
              <a:t>Prevention: protective equipment, trip electrical outlets, safety warnings, weather warnings, etc.</a:t>
            </a:r>
          </a:p>
        </p:txBody>
      </p:sp>
      <p:sp>
        <p:nvSpPr>
          <p:cNvPr id="5" name="Date Placeholder 4">
            <a:extLst>
              <a:ext uri="{FF2B5EF4-FFF2-40B4-BE49-F238E27FC236}">
                <a16:creationId xmlns:a16="http://schemas.microsoft.com/office/drawing/2014/main" id="{B5188968-E9B9-F38D-DF44-47E40F4E2575}"/>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7F10B212-CC37-5347-04ED-FF10EC91B638}"/>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B6C97FA6-4F85-EB15-D722-D3B767A4BE65}"/>
              </a:ext>
            </a:extLst>
          </p:cNvPr>
          <p:cNvSpPr>
            <a:spLocks noGrp="1"/>
          </p:cNvSpPr>
          <p:nvPr>
            <p:ph type="sldNum" sz="quarter" idx="12"/>
          </p:nvPr>
        </p:nvSpPr>
        <p:spPr/>
        <p:txBody>
          <a:bodyPr/>
          <a:lstStyle/>
          <a:p>
            <a:fld id="{D530F0E9-51BC-4114-A71D-EE32294F3D21}" type="slidenum">
              <a:rPr lang="en-US" smtClean="0"/>
              <a:t>9</a:t>
            </a:fld>
            <a:endParaRPr lang="en-US"/>
          </a:p>
        </p:txBody>
      </p:sp>
    </p:spTree>
    <p:extLst>
      <p:ext uri="{BB962C8B-B14F-4D97-AF65-F5344CB8AC3E}">
        <p14:creationId xmlns:p14="http://schemas.microsoft.com/office/powerpoint/2010/main" val="36218643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69D3E-326F-49A4-A48E-B8E17D73BED7}"/>
              </a:ext>
            </a:extLst>
          </p:cNvPr>
          <p:cNvPicPr>
            <a:picLocks noChangeAspect="1"/>
          </p:cNvPicPr>
          <p:nvPr/>
        </p:nvPicPr>
        <p:blipFill rotWithShape="1">
          <a:blip r:embed="rId2"/>
          <a:srcRect t="11101" b="4630"/>
          <a:stretch/>
        </p:blipFill>
        <p:spPr>
          <a:xfrm>
            <a:off x="181323" y="-236472"/>
            <a:ext cx="12191980" cy="6857990"/>
          </a:xfrm>
          <a:prstGeom prst="rect">
            <a:avLst/>
          </a:prstGeom>
        </p:spPr>
      </p:pic>
      <p:sp>
        <p:nvSpPr>
          <p:cNvPr id="2" name="Title 1">
            <a:extLst>
              <a:ext uri="{FF2B5EF4-FFF2-40B4-BE49-F238E27FC236}">
                <a16:creationId xmlns:a16="http://schemas.microsoft.com/office/drawing/2014/main" id="{F93E9FCB-F3C4-4B4A-93E5-E1135BAA24ED}"/>
              </a:ext>
            </a:extLst>
          </p:cNvPr>
          <p:cNvSpPr>
            <a:spLocks noGrp="1"/>
          </p:cNvSpPr>
          <p:nvPr>
            <p:ph type="title"/>
          </p:nvPr>
        </p:nvSpPr>
        <p:spPr>
          <a:xfrm>
            <a:off x="1832397" y="149772"/>
            <a:ext cx="6619811" cy="889535"/>
          </a:xfrm>
        </p:spPr>
        <p:txBody>
          <a:bodyPr>
            <a:normAutofit/>
          </a:bodyPr>
          <a:lstStyle/>
          <a:p>
            <a:r>
              <a:rPr lang="en-US" sz="4000" dirty="0"/>
              <a:t>Professional Listserv Resource</a:t>
            </a:r>
          </a:p>
        </p:txBody>
      </p:sp>
      <p:graphicFrame>
        <p:nvGraphicFramePr>
          <p:cNvPr id="5" name="Content Placeholder 2">
            <a:extLst>
              <a:ext uri="{FF2B5EF4-FFF2-40B4-BE49-F238E27FC236}">
                <a16:creationId xmlns:a16="http://schemas.microsoft.com/office/drawing/2014/main" id="{7CF05AE4-0D27-4924-B14F-CCABDC5E3067}"/>
              </a:ext>
            </a:extLst>
          </p:cNvPr>
          <p:cNvGraphicFramePr>
            <a:graphicFrameLocks noGrp="1"/>
          </p:cNvGraphicFramePr>
          <p:nvPr>
            <p:ph idx="1"/>
          </p:nvPr>
        </p:nvGraphicFramePr>
        <p:xfrm>
          <a:off x="594109" y="1300655"/>
          <a:ext cx="9054388" cy="4594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D69C8AEC-17E3-2308-81A0-E44E793E3053}"/>
              </a:ext>
            </a:extLst>
          </p:cNvPr>
          <p:cNvSpPr>
            <a:spLocks noGrp="1"/>
          </p:cNvSpPr>
          <p:nvPr>
            <p:ph type="dt" sz="half" idx="10"/>
          </p:nvPr>
        </p:nvSpPr>
        <p:spPr/>
        <p:txBody>
          <a:bodyPr/>
          <a:lstStyle/>
          <a:p>
            <a:r>
              <a:rPr lang="en-US"/>
              <a:t>6/10/2023</a:t>
            </a:r>
          </a:p>
        </p:txBody>
      </p:sp>
      <p:sp>
        <p:nvSpPr>
          <p:cNvPr id="4" name="Footer Placeholder 3">
            <a:extLst>
              <a:ext uri="{FF2B5EF4-FFF2-40B4-BE49-F238E27FC236}">
                <a16:creationId xmlns:a16="http://schemas.microsoft.com/office/drawing/2014/main" id="{93352325-6C2B-221B-3001-D8C49F2FAE4D}"/>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0B60A9A6-F8A4-AB03-1361-29EB2DDFF1C4}"/>
              </a:ext>
            </a:extLst>
          </p:cNvPr>
          <p:cNvSpPr>
            <a:spLocks noGrp="1"/>
          </p:cNvSpPr>
          <p:nvPr>
            <p:ph type="sldNum" sz="quarter" idx="12"/>
          </p:nvPr>
        </p:nvSpPr>
        <p:spPr/>
        <p:txBody>
          <a:bodyPr/>
          <a:lstStyle/>
          <a:p>
            <a:fld id="{D530F0E9-51BC-4114-A71D-EE32294F3D21}" type="slidenum">
              <a:rPr lang="en-US" smtClean="0"/>
              <a:t>90</a:t>
            </a:fld>
            <a:endParaRPr lang="en-US"/>
          </a:p>
        </p:txBody>
      </p:sp>
    </p:spTree>
    <p:extLst>
      <p:ext uri="{BB962C8B-B14F-4D97-AF65-F5344CB8AC3E}">
        <p14:creationId xmlns:p14="http://schemas.microsoft.com/office/powerpoint/2010/main" val="40706046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0CB5-56FC-4E07-A8E5-C04985A13180}"/>
              </a:ext>
            </a:extLst>
          </p:cNvPr>
          <p:cNvSpPr>
            <a:spLocks noGrp="1"/>
          </p:cNvSpPr>
          <p:nvPr>
            <p:ph type="title"/>
          </p:nvPr>
        </p:nvSpPr>
        <p:spPr>
          <a:xfrm>
            <a:off x="1097279" y="286604"/>
            <a:ext cx="7092563" cy="796762"/>
          </a:xfrm>
        </p:spPr>
        <p:txBody>
          <a:bodyPr/>
          <a:lstStyle/>
          <a:p>
            <a:r>
              <a:rPr lang="en-US" dirty="0"/>
              <a:t>Status of Treatment in NM</a:t>
            </a:r>
          </a:p>
        </p:txBody>
      </p:sp>
      <p:sp>
        <p:nvSpPr>
          <p:cNvPr id="3" name="Content Placeholder 2">
            <a:extLst>
              <a:ext uri="{FF2B5EF4-FFF2-40B4-BE49-F238E27FC236}">
                <a16:creationId xmlns:a16="http://schemas.microsoft.com/office/drawing/2014/main" id="{6E719482-619C-4473-9FE9-2E4BFFCC2071}"/>
              </a:ext>
            </a:extLst>
          </p:cNvPr>
          <p:cNvSpPr>
            <a:spLocks noGrp="1"/>
          </p:cNvSpPr>
          <p:nvPr>
            <p:ph sz="half" idx="1"/>
          </p:nvPr>
        </p:nvSpPr>
        <p:spPr>
          <a:xfrm>
            <a:off x="467762" y="1484768"/>
            <a:ext cx="4922454" cy="4323030"/>
          </a:xfrm>
        </p:spPr>
        <p:txBody>
          <a:bodyPr>
            <a:normAutofit fontScale="77500" lnSpcReduction="20000"/>
          </a:bodyPr>
          <a:lstStyle/>
          <a:p>
            <a:r>
              <a:rPr lang="en-US" dirty="0"/>
              <a:t>Level 1 Trauma - UNMH</a:t>
            </a:r>
          </a:p>
          <a:p>
            <a:r>
              <a:rPr lang="en-US" dirty="0"/>
              <a:t>Inpatient Acute Care</a:t>
            </a:r>
          </a:p>
          <a:p>
            <a:r>
              <a:rPr lang="en-US" dirty="0"/>
              <a:t>Limited Inpatient Subacute Care</a:t>
            </a:r>
          </a:p>
          <a:p>
            <a:r>
              <a:rPr lang="en-US" dirty="0"/>
              <a:t>NO Intensive Outpatient Care</a:t>
            </a:r>
          </a:p>
          <a:p>
            <a:r>
              <a:rPr lang="en-US" dirty="0"/>
              <a:t>Limited Outpatient Care</a:t>
            </a:r>
          </a:p>
          <a:p>
            <a:r>
              <a:rPr lang="en-US" dirty="0"/>
              <a:t>NO Supportive Housing (exception of Heading Home)</a:t>
            </a:r>
          </a:p>
          <a:p>
            <a:r>
              <a:rPr lang="en-US" dirty="0"/>
              <a:t>Need to go out of state for subacute care, intensive outpatient, &amp; step-down services.</a:t>
            </a:r>
          </a:p>
          <a:p>
            <a:r>
              <a:rPr lang="en-US" dirty="0"/>
              <a:t>The Silent Epidemic</a:t>
            </a:r>
          </a:p>
          <a:p>
            <a:r>
              <a:rPr lang="en-US" dirty="0"/>
              <a:t>Building services at Lovelace-UNMH and ARCA </a:t>
            </a:r>
            <a:r>
              <a:rPr lang="en-US" dirty="0" err="1"/>
              <a:t>Neurorehab</a:t>
            </a:r>
            <a:endParaRPr lang="en-US" dirty="0"/>
          </a:p>
        </p:txBody>
      </p:sp>
      <p:sp>
        <p:nvSpPr>
          <p:cNvPr id="4" name="Content Placeholder 3">
            <a:extLst>
              <a:ext uri="{FF2B5EF4-FFF2-40B4-BE49-F238E27FC236}">
                <a16:creationId xmlns:a16="http://schemas.microsoft.com/office/drawing/2014/main" id="{BCEFF4B1-BEF4-4634-A9A9-CCC7279094F1}"/>
              </a:ext>
            </a:extLst>
          </p:cNvPr>
          <p:cNvSpPr>
            <a:spLocks noGrp="1"/>
          </p:cNvSpPr>
          <p:nvPr>
            <p:ph sz="half" idx="2"/>
          </p:nvPr>
        </p:nvSpPr>
        <p:spPr>
          <a:xfrm>
            <a:off x="5780690" y="1484768"/>
            <a:ext cx="5943548" cy="4692195"/>
          </a:xfrm>
        </p:spPr>
        <p:txBody>
          <a:bodyPr>
            <a:normAutofit fontScale="77500" lnSpcReduction="20000"/>
          </a:bodyPr>
          <a:lstStyle/>
          <a:p>
            <a:r>
              <a:rPr lang="en-US" dirty="0"/>
              <a:t>People living with brain injury get inappropriate care, have worsening of condition, and iatrogenic symptoms.  Traditional interventions need to be accommodated for brain injury.</a:t>
            </a:r>
          </a:p>
          <a:p>
            <a:r>
              <a:rPr lang="en-US" dirty="0"/>
              <a:t>Professionals who treat people living with brain injury can be very frustrated and feel helpless,  hopeless &amp; isolated.</a:t>
            </a:r>
          </a:p>
          <a:p>
            <a:r>
              <a:rPr lang="en-US" dirty="0"/>
              <a:t>The survivor  or patient is blamed for their plight.</a:t>
            </a:r>
          </a:p>
          <a:p>
            <a:r>
              <a:rPr lang="en-US" dirty="0"/>
              <a:t>Perpetuation of myth that there is no need for or effective treatment of brain injury after two years of recovery.</a:t>
            </a:r>
          </a:p>
          <a:p>
            <a:r>
              <a:rPr lang="en-US" dirty="0"/>
              <a:t>Perpetuation of myth that concussions are mild brain injuries and don’t require medical care.</a:t>
            </a:r>
          </a:p>
        </p:txBody>
      </p:sp>
      <p:sp>
        <p:nvSpPr>
          <p:cNvPr id="5" name="Date Placeholder 4">
            <a:extLst>
              <a:ext uri="{FF2B5EF4-FFF2-40B4-BE49-F238E27FC236}">
                <a16:creationId xmlns:a16="http://schemas.microsoft.com/office/drawing/2014/main" id="{218C02C0-000E-0C98-81DA-DC4B5D08C810}"/>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8208BCE7-6C30-3378-0C9E-5722544C439A}"/>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395EFBBA-53D6-DD2C-6B1E-F6A4F5A94769}"/>
              </a:ext>
            </a:extLst>
          </p:cNvPr>
          <p:cNvSpPr>
            <a:spLocks noGrp="1"/>
          </p:cNvSpPr>
          <p:nvPr>
            <p:ph type="sldNum" sz="quarter" idx="12"/>
          </p:nvPr>
        </p:nvSpPr>
        <p:spPr/>
        <p:txBody>
          <a:bodyPr/>
          <a:lstStyle/>
          <a:p>
            <a:fld id="{D530F0E9-51BC-4114-A71D-EE32294F3D21}" type="slidenum">
              <a:rPr lang="en-US" smtClean="0"/>
              <a:t>91</a:t>
            </a:fld>
            <a:endParaRPr lang="en-US"/>
          </a:p>
        </p:txBody>
      </p:sp>
    </p:spTree>
    <p:extLst>
      <p:ext uri="{BB962C8B-B14F-4D97-AF65-F5344CB8AC3E}">
        <p14:creationId xmlns:p14="http://schemas.microsoft.com/office/powerpoint/2010/main" val="1999690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5634-39BC-43D1-B6FC-DDFD6CDE97CA}"/>
              </a:ext>
            </a:extLst>
          </p:cNvPr>
          <p:cNvSpPr>
            <a:spLocks noGrp="1"/>
          </p:cNvSpPr>
          <p:nvPr>
            <p:ph type="title"/>
          </p:nvPr>
        </p:nvSpPr>
        <p:spPr>
          <a:xfrm>
            <a:off x="2320802" y="199142"/>
            <a:ext cx="6655582" cy="1010751"/>
          </a:xfrm>
        </p:spPr>
        <p:txBody>
          <a:bodyPr/>
          <a:lstStyle/>
          <a:p>
            <a:r>
              <a:rPr lang="en-US" dirty="0"/>
              <a:t>Trauma Informed Care</a:t>
            </a:r>
          </a:p>
        </p:txBody>
      </p:sp>
      <p:pic>
        <p:nvPicPr>
          <p:cNvPr id="4" name="Content Placeholder 3">
            <a:extLst>
              <a:ext uri="{FF2B5EF4-FFF2-40B4-BE49-F238E27FC236}">
                <a16:creationId xmlns:a16="http://schemas.microsoft.com/office/drawing/2014/main" id="{EEEAC409-D379-4979-B6A0-696625CD7202}"/>
              </a:ext>
            </a:extLst>
          </p:cNvPr>
          <p:cNvPicPr>
            <a:picLocks noGrp="1" noChangeAspect="1"/>
          </p:cNvPicPr>
          <p:nvPr>
            <p:ph idx="1"/>
          </p:nvPr>
        </p:nvPicPr>
        <p:blipFill>
          <a:blip r:embed="rId2"/>
          <a:stretch>
            <a:fillRect/>
          </a:stretch>
        </p:blipFill>
        <p:spPr>
          <a:xfrm>
            <a:off x="6305085" y="1738411"/>
            <a:ext cx="5081929" cy="4554260"/>
          </a:xfrm>
          <a:prstGeom prst="rect">
            <a:avLst/>
          </a:prstGeom>
        </p:spPr>
      </p:pic>
      <p:sp>
        <p:nvSpPr>
          <p:cNvPr id="5" name="TextBox 4">
            <a:extLst>
              <a:ext uri="{FF2B5EF4-FFF2-40B4-BE49-F238E27FC236}">
                <a16:creationId xmlns:a16="http://schemas.microsoft.com/office/drawing/2014/main" id="{7F1D7E61-6789-4188-81FF-87244D506F82}"/>
              </a:ext>
            </a:extLst>
          </p:cNvPr>
          <p:cNvSpPr txBox="1"/>
          <p:nvPr/>
        </p:nvSpPr>
        <p:spPr>
          <a:xfrm>
            <a:off x="4493846" y="6449254"/>
            <a:ext cx="7879104" cy="369332"/>
          </a:xfrm>
          <a:prstGeom prst="rect">
            <a:avLst/>
          </a:prstGeom>
          <a:noFill/>
        </p:spPr>
        <p:txBody>
          <a:bodyPr wrap="square" rtlCol="0">
            <a:spAutoFit/>
          </a:bodyPr>
          <a:lstStyle/>
          <a:p>
            <a:r>
              <a:rPr lang="en-US" b="0" i="0" dirty="0">
                <a:solidFill>
                  <a:srgbClr val="1B1B1B"/>
                </a:solidFill>
                <a:effectLst/>
                <a:latin typeface="Source Sans Pro" panose="020B0503030403020204" pitchFamily="34" charset="0"/>
              </a:rPr>
              <a:t>Raja, S., Hasnain, M., </a:t>
            </a:r>
            <a:r>
              <a:rPr lang="en-US" b="0" i="0" dirty="0" err="1">
                <a:solidFill>
                  <a:srgbClr val="1B1B1B"/>
                </a:solidFill>
                <a:effectLst/>
                <a:latin typeface="Source Sans Pro" panose="020B0503030403020204" pitchFamily="34" charset="0"/>
              </a:rPr>
              <a:t>Hoersch</a:t>
            </a:r>
            <a:r>
              <a:rPr lang="en-US" b="0" i="0" dirty="0">
                <a:solidFill>
                  <a:srgbClr val="1B1B1B"/>
                </a:solidFill>
                <a:effectLst/>
                <a:latin typeface="Source Sans Pro" panose="020B0503030403020204" pitchFamily="34" charset="0"/>
              </a:rPr>
              <a:t>, M., Gove-Yin, </a:t>
            </a:r>
            <a:r>
              <a:rPr lang="en-US" b="0" i="0" dirty="0" err="1">
                <a:solidFill>
                  <a:srgbClr val="1B1B1B"/>
                </a:solidFill>
                <a:effectLst/>
                <a:latin typeface="Source Sans Pro" panose="020B0503030403020204" pitchFamily="34" charset="0"/>
              </a:rPr>
              <a:t>S.,Rajagopalan</a:t>
            </a:r>
            <a:r>
              <a:rPr lang="en-US" b="0" i="0" dirty="0">
                <a:solidFill>
                  <a:srgbClr val="1B1B1B"/>
                </a:solidFill>
                <a:effectLst/>
                <a:latin typeface="Source Sans Pro" panose="020B0503030403020204" pitchFamily="34" charset="0"/>
              </a:rPr>
              <a:t>, C. &amp; </a:t>
            </a:r>
            <a:r>
              <a:rPr lang="en-US" b="0" i="0" dirty="0" err="1">
                <a:solidFill>
                  <a:srgbClr val="1B1B1B"/>
                </a:solidFill>
                <a:effectLst/>
                <a:latin typeface="Source Sans Pro" panose="020B0503030403020204" pitchFamily="34" charset="0"/>
              </a:rPr>
              <a:t>Kruthoff</a:t>
            </a:r>
            <a:r>
              <a:rPr lang="en-US" b="0" i="0" dirty="0">
                <a:solidFill>
                  <a:srgbClr val="1B1B1B"/>
                </a:solidFill>
                <a:effectLst/>
                <a:latin typeface="Source Sans Pro" panose="020B0503030403020204" pitchFamily="34" charset="0"/>
              </a:rPr>
              <a:t>, M</a:t>
            </a:r>
            <a:endParaRPr lang="en-US" dirty="0"/>
          </a:p>
        </p:txBody>
      </p:sp>
      <p:sp>
        <p:nvSpPr>
          <p:cNvPr id="7" name="TextBox 6">
            <a:extLst>
              <a:ext uri="{FF2B5EF4-FFF2-40B4-BE49-F238E27FC236}">
                <a16:creationId xmlns:a16="http://schemas.microsoft.com/office/drawing/2014/main" id="{91F77630-9374-4271-9F77-779D920A4DB8}"/>
              </a:ext>
            </a:extLst>
          </p:cNvPr>
          <p:cNvSpPr txBox="1"/>
          <p:nvPr/>
        </p:nvSpPr>
        <p:spPr>
          <a:xfrm>
            <a:off x="177800" y="1953680"/>
            <a:ext cx="6199554" cy="3416320"/>
          </a:xfrm>
          <a:prstGeom prst="rect">
            <a:avLst/>
          </a:prstGeom>
          <a:noFill/>
        </p:spPr>
        <p:txBody>
          <a:bodyPr wrap="square">
            <a:spAutoFit/>
          </a:bodyPr>
          <a:lstStyle/>
          <a:p>
            <a:pPr algn="ctr"/>
            <a:r>
              <a:rPr lang="en-US" sz="2400" b="0" i="0" dirty="0">
                <a:solidFill>
                  <a:srgbClr val="1B1B1B"/>
                </a:solidFill>
                <a:effectLst/>
                <a:latin typeface="Source Sans Pro" panose="020B0503030403020204" pitchFamily="34" charset="0"/>
              </a:rPr>
              <a:t>4 R’s</a:t>
            </a:r>
          </a:p>
          <a:p>
            <a:pPr algn="l"/>
            <a:r>
              <a:rPr lang="en-US" sz="2400" b="0" i="0" dirty="0">
                <a:solidFill>
                  <a:srgbClr val="1B1B1B"/>
                </a:solidFill>
                <a:effectLst/>
                <a:latin typeface="Source Sans Pro" panose="020B0503030403020204" pitchFamily="34" charset="0"/>
              </a:rPr>
              <a:t>1) </a:t>
            </a:r>
            <a:r>
              <a:rPr lang="en-US" sz="2400" b="1" i="0" dirty="0">
                <a:solidFill>
                  <a:srgbClr val="1B1B1B"/>
                </a:solidFill>
                <a:effectLst/>
                <a:latin typeface="Source Sans Pro" panose="020B0503030403020204" pitchFamily="34" charset="0"/>
              </a:rPr>
              <a:t>Realize </a:t>
            </a:r>
            <a:r>
              <a:rPr lang="en-US" sz="2400" b="0" i="0" dirty="0">
                <a:solidFill>
                  <a:srgbClr val="1B1B1B"/>
                </a:solidFill>
                <a:effectLst/>
                <a:latin typeface="Source Sans Pro" panose="020B0503030403020204" pitchFamily="34" charset="0"/>
              </a:rPr>
              <a:t>the prevalence of traumatic events and the widespread impact of trauma;</a:t>
            </a:r>
          </a:p>
          <a:p>
            <a:pPr algn="l"/>
            <a:r>
              <a:rPr lang="en-US" sz="2400" b="0" i="0" dirty="0">
                <a:solidFill>
                  <a:srgbClr val="1B1B1B"/>
                </a:solidFill>
                <a:effectLst/>
                <a:latin typeface="Source Sans Pro" panose="020B0503030403020204" pitchFamily="34" charset="0"/>
              </a:rPr>
              <a:t>2) </a:t>
            </a:r>
            <a:r>
              <a:rPr lang="en-US" sz="2400" b="1" i="0" dirty="0">
                <a:solidFill>
                  <a:srgbClr val="1B1B1B"/>
                </a:solidFill>
                <a:effectLst/>
                <a:latin typeface="Source Sans Pro" panose="020B0503030403020204" pitchFamily="34" charset="0"/>
              </a:rPr>
              <a:t>Recognize</a:t>
            </a:r>
            <a:r>
              <a:rPr lang="en-US" sz="2400" b="0" i="0" dirty="0">
                <a:solidFill>
                  <a:srgbClr val="1B1B1B"/>
                </a:solidFill>
                <a:effectLst/>
                <a:latin typeface="Source Sans Pro" panose="020B0503030403020204" pitchFamily="34" charset="0"/>
              </a:rPr>
              <a:t> the signs and symptoms of trauma;</a:t>
            </a:r>
          </a:p>
          <a:p>
            <a:pPr algn="l"/>
            <a:r>
              <a:rPr lang="en-US" sz="2400" b="0" i="0" dirty="0">
                <a:solidFill>
                  <a:srgbClr val="1B1B1B"/>
                </a:solidFill>
                <a:effectLst/>
                <a:latin typeface="Source Sans Pro" panose="020B0503030403020204" pitchFamily="34" charset="0"/>
              </a:rPr>
              <a:t>3) </a:t>
            </a:r>
            <a:r>
              <a:rPr lang="en-US" sz="2400" b="1" i="0" dirty="0">
                <a:solidFill>
                  <a:srgbClr val="1B1B1B"/>
                </a:solidFill>
                <a:effectLst/>
                <a:latin typeface="Source Sans Pro" panose="020B0503030403020204" pitchFamily="34" charset="0"/>
              </a:rPr>
              <a:t>Respond</a:t>
            </a:r>
            <a:r>
              <a:rPr lang="en-US" sz="2400" b="0" i="0" dirty="0">
                <a:solidFill>
                  <a:srgbClr val="1B1B1B"/>
                </a:solidFill>
                <a:effectLst/>
                <a:latin typeface="Source Sans Pro" panose="020B0503030403020204" pitchFamily="34" charset="0"/>
              </a:rPr>
              <a:t> by integrating knowledge about trauma into policies, procedures, and practices; and</a:t>
            </a:r>
          </a:p>
          <a:p>
            <a:pPr algn="l"/>
            <a:r>
              <a:rPr lang="en-US" sz="2400" b="0" i="0" dirty="0">
                <a:solidFill>
                  <a:srgbClr val="1B1B1B"/>
                </a:solidFill>
                <a:effectLst/>
                <a:latin typeface="Source Sans Pro" panose="020B0503030403020204" pitchFamily="34" charset="0"/>
              </a:rPr>
              <a:t>4) seek to actively </a:t>
            </a:r>
            <a:r>
              <a:rPr lang="en-US" sz="2400" b="1" i="0" dirty="0">
                <a:solidFill>
                  <a:srgbClr val="1B1B1B"/>
                </a:solidFill>
                <a:effectLst/>
                <a:latin typeface="Source Sans Pro" panose="020B0503030403020204" pitchFamily="34" charset="0"/>
              </a:rPr>
              <a:t>Resist Re-traumatization</a:t>
            </a:r>
            <a:r>
              <a:rPr lang="en-US" sz="2400" b="0" i="0" dirty="0">
                <a:solidFill>
                  <a:srgbClr val="1B1B1B"/>
                </a:solidFill>
                <a:effectLst/>
                <a:latin typeface="Source Sans Pro" panose="020B0503030403020204" pitchFamily="34" charset="0"/>
              </a:rPr>
              <a:t>.</a:t>
            </a:r>
          </a:p>
        </p:txBody>
      </p:sp>
      <p:sp>
        <p:nvSpPr>
          <p:cNvPr id="8" name="TextBox 7">
            <a:extLst>
              <a:ext uri="{FF2B5EF4-FFF2-40B4-BE49-F238E27FC236}">
                <a16:creationId xmlns:a16="http://schemas.microsoft.com/office/drawing/2014/main" id="{32FF2318-3299-42D3-A00A-58BCE4C85582}"/>
              </a:ext>
            </a:extLst>
          </p:cNvPr>
          <p:cNvSpPr txBox="1"/>
          <p:nvPr/>
        </p:nvSpPr>
        <p:spPr>
          <a:xfrm>
            <a:off x="295056" y="5585269"/>
            <a:ext cx="5746236" cy="646331"/>
          </a:xfrm>
          <a:prstGeom prst="rect">
            <a:avLst/>
          </a:prstGeom>
          <a:noFill/>
        </p:spPr>
        <p:txBody>
          <a:bodyPr wrap="square" rtlCol="0">
            <a:spAutoFit/>
          </a:bodyPr>
          <a:lstStyle/>
          <a:p>
            <a:r>
              <a:rPr lang="en-US"/>
              <a:t>https://www.ahrq.gov/ncepcr/tools/healthier-pregnancy/fact-sheets/trauma.html</a:t>
            </a:r>
            <a:endParaRPr lang="en-US" dirty="0"/>
          </a:p>
        </p:txBody>
      </p:sp>
      <p:sp>
        <p:nvSpPr>
          <p:cNvPr id="3" name="Date Placeholder 2">
            <a:extLst>
              <a:ext uri="{FF2B5EF4-FFF2-40B4-BE49-F238E27FC236}">
                <a16:creationId xmlns:a16="http://schemas.microsoft.com/office/drawing/2014/main" id="{140662D5-1D16-3439-1447-ACBEC1E4EBD0}"/>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596C6B46-36F2-3041-6EB7-CA4F24B4FEFC}"/>
              </a:ext>
            </a:extLst>
          </p:cNvPr>
          <p:cNvSpPr>
            <a:spLocks noGrp="1"/>
          </p:cNvSpPr>
          <p:nvPr>
            <p:ph type="ftr" sz="quarter" idx="11"/>
          </p:nvPr>
        </p:nvSpPr>
        <p:spPr/>
        <p:txBody>
          <a:bodyPr/>
          <a:lstStyle/>
          <a:p>
            <a:r>
              <a:rPr lang="en-US"/>
              <a:t>www.braininjurynm.org</a:t>
            </a:r>
          </a:p>
        </p:txBody>
      </p:sp>
      <p:sp>
        <p:nvSpPr>
          <p:cNvPr id="9" name="Slide Number Placeholder 8">
            <a:extLst>
              <a:ext uri="{FF2B5EF4-FFF2-40B4-BE49-F238E27FC236}">
                <a16:creationId xmlns:a16="http://schemas.microsoft.com/office/drawing/2014/main" id="{F1EB3D84-C1E0-E91B-25B1-0D9D7ADF16C2}"/>
              </a:ext>
            </a:extLst>
          </p:cNvPr>
          <p:cNvSpPr>
            <a:spLocks noGrp="1"/>
          </p:cNvSpPr>
          <p:nvPr>
            <p:ph type="sldNum" sz="quarter" idx="12"/>
          </p:nvPr>
        </p:nvSpPr>
        <p:spPr/>
        <p:txBody>
          <a:bodyPr/>
          <a:lstStyle/>
          <a:p>
            <a:fld id="{D530F0E9-51BC-4114-A71D-EE32294F3D21}" type="slidenum">
              <a:rPr lang="en-US" smtClean="0"/>
              <a:t>92</a:t>
            </a:fld>
            <a:endParaRPr lang="en-US"/>
          </a:p>
        </p:txBody>
      </p:sp>
    </p:spTree>
    <p:extLst>
      <p:ext uri="{BB962C8B-B14F-4D97-AF65-F5344CB8AC3E}">
        <p14:creationId xmlns:p14="http://schemas.microsoft.com/office/powerpoint/2010/main" val="28645248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FDBC-E6E9-0131-1CE4-7C86EC653B61}"/>
              </a:ext>
            </a:extLst>
          </p:cNvPr>
          <p:cNvSpPr>
            <a:spLocks noGrp="1"/>
          </p:cNvSpPr>
          <p:nvPr>
            <p:ph type="title"/>
          </p:nvPr>
        </p:nvSpPr>
        <p:spPr>
          <a:xfrm>
            <a:off x="4392742" y="340924"/>
            <a:ext cx="2846070" cy="951647"/>
          </a:xfrm>
        </p:spPr>
        <p:txBody>
          <a:bodyPr/>
          <a:lstStyle/>
          <a:p>
            <a:r>
              <a:rPr lang="en-US" dirty="0"/>
              <a:t>Summary </a:t>
            </a:r>
          </a:p>
        </p:txBody>
      </p:sp>
      <p:sp>
        <p:nvSpPr>
          <p:cNvPr id="4" name="Content Placeholder 3">
            <a:extLst>
              <a:ext uri="{FF2B5EF4-FFF2-40B4-BE49-F238E27FC236}">
                <a16:creationId xmlns:a16="http://schemas.microsoft.com/office/drawing/2014/main" id="{5039CD68-73ED-8EE5-0433-F6BC63697D27}"/>
              </a:ext>
            </a:extLst>
          </p:cNvPr>
          <p:cNvSpPr>
            <a:spLocks noGrp="1"/>
          </p:cNvSpPr>
          <p:nvPr>
            <p:ph sz="half" idx="1"/>
          </p:nvPr>
        </p:nvSpPr>
        <p:spPr/>
        <p:txBody>
          <a:bodyPr>
            <a:normAutofit fontScale="62500" lnSpcReduction="20000"/>
          </a:bodyPr>
          <a:lstStyle/>
          <a:p>
            <a:r>
              <a:rPr lang="en-US" dirty="0"/>
              <a:t>Brain injury can happen to anyone at anytime and is very common.</a:t>
            </a:r>
          </a:p>
          <a:p>
            <a:r>
              <a:rPr lang="en-US" dirty="0"/>
              <a:t>There are multiple causes of brain injury, including falls, MVA, assaults, strangulation, toxicity, infections, and other medical conditions.</a:t>
            </a:r>
          </a:p>
          <a:p>
            <a:r>
              <a:rPr lang="en-US" dirty="0"/>
              <a:t>Brain injury is a CHRONIC medical condition that requires long-term care and a team of experts.</a:t>
            </a:r>
          </a:p>
          <a:p>
            <a:r>
              <a:rPr lang="en-US" dirty="0"/>
              <a:t>Brain injury can co-occur with behavioral health issues, including substance use, and can easily be overlooked due to other conditions.</a:t>
            </a:r>
          </a:p>
          <a:p>
            <a:r>
              <a:rPr lang="en-US" dirty="0"/>
              <a:t>It is important to treat brain injury along with other medical conditions.</a:t>
            </a:r>
          </a:p>
          <a:p>
            <a:r>
              <a:rPr lang="en-US" dirty="0"/>
              <a:t>Prevention of brain injury and repeat brain injury is important.</a:t>
            </a:r>
          </a:p>
          <a:p>
            <a:r>
              <a:rPr lang="en-US" dirty="0"/>
              <a:t>It is essential to break the silence of brain injury.</a:t>
            </a:r>
          </a:p>
          <a:p>
            <a:endParaRPr lang="en-US" dirty="0"/>
          </a:p>
        </p:txBody>
      </p:sp>
      <p:sp>
        <p:nvSpPr>
          <p:cNvPr id="5" name="Content Placeholder 4">
            <a:extLst>
              <a:ext uri="{FF2B5EF4-FFF2-40B4-BE49-F238E27FC236}">
                <a16:creationId xmlns:a16="http://schemas.microsoft.com/office/drawing/2014/main" id="{E7CA9E51-C466-3FCF-78F2-6A688B6794CD}"/>
              </a:ext>
            </a:extLst>
          </p:cNvPr>
          <p:cNvSpPr>
            <a:spLocks noGrp="1"/>
          </p:cNvSpPr>
          <p:nvPr>
            <p:ph sz="half" idx="2"/>
          </p:nvPr>
        </p:nvSpPr>
        <p:spPr>
          <a:xfrm>
            <a:off x="6172200" y="1825625"/>
            <a:ext cx="5072204" cy="4351338"/>
          </a:xfrm>
        </p:spPr>
        <p:txBody>
          <a:bodyPr>
            <a:normAutofit fontScale="62500" lnSpcReduction="20000"/>
          </a:bodyPr>
          <a:lstStyle/>
          <a:p>
            <a:r>
              <a:rPr lang="en-US" dirty="0"/>
              <a:t>Identifying brain injury and educating people on its treatment is very important in avoiding unnecessary suffering and inappropriate treatment.</a:t>
            </a:r>
          </a:p>
          <a:p>
            <a:r>
              <a:rPr lang="en-US" dirty="0"/>
              <a:t>Talking about brain injury in domestic violence situations is important and can save lives.</a:t>
            </a:r>
          </a:p>
          <a:p>
            <a:r>
              <a:rPr lang="en-US" dirty="0"/>
              <a:t>A continuum of care is needed to improve outcome.</a:t>
            </a:r>
          </a:p>
          <a:p>
            <a:r>
              <a:rPr lang="en-US" dirty="0"/>
              <a:t>Training rural healthcare providers and first responders to identify and treat brain injury is essential to improving care.</a:t>
            </a:r>
          </a:p>
          <a:p>
            <a:r>
              <a:rPr lang="en-US" dirty="0"/>
              <a:t>Family support is very helpful in recovering from brain injury. </a:t>
            </a:r>
          </a:p>
          <a:p>
            <a:r>
              <a:rPr lang="en-US" dirty="0"/>
              <a:t>It takes a community to treat brain injury and help families heal. The DVBI Care Network is building community.  Please join us!</a:t>
            </a:r>
          </a:p>
          <a:p>
            <a:endParaRPr lang="en-US" dirty="0"/>
          </a:p>
        </p:txBody>
      </p:sp>
      <p:sp>
        <p:nvSpPr>
          <p:cNvPr id="3" name="Date Placeholder 2">
            <a:extLst>
              <a:ext uri="{FF2B5EF4-FFF2-40B4-BE49-F238E27FC236}">
                <a16:creationId xmlns:a16="http://schemas.microsoft.com/office/drawing/2014/main" id="{F0DEEACF-FADE-2EA0-C2A9-8F30EBB20E1E}"/>
              </a:ext>
            </a:extLst>
          </p:cNvPr>
          <p:cNvSpPr>
            <a:spLocks noGrp="1"/>
          </p:cNvSpPr>
          <p:nvPr>
            <p:ph type="dt" sz="half" idx="10"/>
          </p:nvPr>
        </p:nvSpPr>
        <p:spPr/>
        <p:txBody>
          <a:bodyPr/>
          <a:lstStyle/>
          <a:p>
            <a:r>
              <a:rPr lang="en-US"/>
              <a:t>6/10/2023</a:t>
            </a:r>
          </a:p>
        </p:txBody>
      </p:sp>
      <p:sp>
        <p:nvSpPr>
          <p:cNvPr id="6" name="Footer Placeholder 5">
            <a:extLst>
              <a:ext uri="{FF2B5EF4-FFF2-40B4-BE49-F238E27FC236}">
                <a16:creationId xmlns:a16="http://schemas.microsoft.com/office/drawing/2014/main" id="{013027C8-5EC8-684A-8AD7-6CE9B9716375}"/>
              </a:ext>
            </a:extLst>
          </p:cNvPr>
          <p:cNvSpPr>
            <a:spLocks noGrp="1"/>
          </p:cNvSpPr>
          <p:nvPr>
            <p:ph type="ftr" sz="quarter" idx="11"/>
          </p:nvPr>
        </p:nvSpPr>
        <p:spPr/>
        <p:txBody>
          <a:bodyPr/>
          <a:lstStyle/>
          <a:p>
            <a:r>
              <a:rPr lang="en-US"/>
              <a:t>www.braininjurynm.org</a:t>
            </a:r>
          </a:p>
        </p:txBody>
      </p:sp>
      <p:sp>
        <p:nvSpPr>
          <p:cNvPr id="7" name="Slide Number Placeholder 6">
            <a:extLst>
              <a:ext uri="{FF2B5EF4-FFF2-40B4-BE49-F238E27FC236}">
                <a16:creationId xmlns:a16="http://schemas.microsoft.com/office/drawing/2014/main" id="{5970A50C-0353-EF0C-3C3E-92EC77EDC4EC}"/>
              </a:ext>
            </a:extLst>
          </p:cNvPr>
          <p:cNvSpPr>
            <a:spLocks noGrp="1"/>
          </p:cNvSpPr>
          <p:nvPr>
            <p:ph type="sldNum" sz="quarter" idx="12"/>
          </p:nvPr>
        </p:nvSpPr>
        <p:spPr/>
        <p:txBody>
          <a:bodyPr/>
          <a:lstStyle/>
          <a:p>
            <a:fld id="{D530F0E9-51BC-4114-A71D-EE32294F3D21}" type="slidenum">
              <a:rPr lang="en-US" smtClean="0"/>
              <a:t>93</a:t>
            </a:fld>
            <a:endParaRPr lang="en-US"/>
          </a:p>
        </p:txBody>
      </p:sp>
    </p:spTree>
    <p:extLst>
      <p:ext uri="{BB962C8B-B14F-4D97-AF65-F5344CB8AC3E}">
        <p14:creationId xmlns:p14="http://schemas.microsoft.com/office/powerpoint/2010/main" val="16178075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191EF-73F0-49F5-943B-21E73B2B3476}"/>
              </a:ext>
            </a:extLst>
          </p:cNvPr>
          <p:cNvSpPr>
            <a:spLocks noGrp="1"/>
          </p:cNvSpPr>
          <p:nvPr>
            <p:ph type="title"/>
          </p:nvPr>
        </p:nvSpPr>
        <p:spPr>
          <a:xfrm>
            <a:off x="4505498" y="304800"/>
            <a:ext cx="2874356" cy="776577"/>
          </a:xfrm>
        </p:spPr>
        <p:txBody>
          <a:bodyPr/>
          <a:lstStyle/>
          <a:p>
            <a:r>
              <a:rPr lang="en-US" dirty="0"/>
              <a:t>Resources</a:t>
            </a:r>
          </a:p>
        </p:txBody>
      </p:sp>
      <p:sp>
        <p:nvSpPr>
          <p:cNvPr id="3" name="Content Placeholder 2">
            <a:extLst>
              <a:ext uri="{FF2B5EF4-FFF2-40B4-BE49-F238E27FC236}">
                <a16:creationId xmlns:a16="http://schemas.microsoft.com/office/drawing/2014/main" id="{E8951291-746E-4DAB-896B-330D1F6A5581}"/>
              </a:ext>
            </a:extLst>
          </p:cNvPr>
          <p:cNvSpPr>
            <a:spLocks noGrp="1"/>
          </p:cNvSpPr>
          <p:nvPr>
            <p:ph sz="half" idx="1"/>
          </p:nvPr>
        </p:nvSpPr>
        <p:spPr>
          <a:xfrm>
            <a:off x="738909" y="1257069"/>
            <a:ext cx="5296129" cy="5143730"/>
          </a:xfrm>
        </p:spPr>
        <p:txBody>
          <a:bodyPr>
            <a:normAutofit fontScale="62500" lnSpcReduction="20000"/>
          </a:bodyPr>
          <a:lstStyle/>
          <a:p>
            <a:r>
              <a:rPr lang="en-US" dirty="0"/>
              <a:t>NM Brain Injury Advisory Council – GCD </a:t>
            </a:r>
            <a:r>
              <a:rPr lang="en-US" dirty="0">
                <a:hlinkClick r:id="rId3"/>
              </a:rPr>
              <a:t>www.nmbiac.com</a:t>
            </a:r>
            <a:r>
              <a:rPr lang="en-US" dirty="0"/>
              <a:t> (505) 476-7328</a:t>
            </a:r>
          </a:p>
          <a:p>
            <a:r>
              <a:rPr lang="en-US" dirty="0"/>
              <a:t>Brain Injury Alliance of New Mexico, </a:t>
            </a:r>
            <a:r>
              <a:rPr lang="en-US" dirty="0">
                <a:hlinkClick r:id="rId4"/>
              </a:rPr>
              <a:t>www.braininjurynm.org</a:t>
            </a:r>
            <a:r>
              <a:rPr lang="en-US" dirty="0"/>
              <a:t>  (505) 292-7414</a:t>
            </a:r>
          </a:p>
          <a:p>
            <a:r>
              <a:rPr lang="en-US" dirty="0"/>
              <a:t>DVBI Care Network email at </a:t>
            </a:r>
            <a:r>
              <a:rPr lang="en-US" dirty="0">
                <a:hlinkClick r:id="rId5"/>
              </a:rPr>
              <a:t>dvbicare@braininjurynm.org</a:t>
            </a:r>
            <a:r>
              <a:rPr lang="en-US" dirty="0"/>
              <a:t> </a:t>
            </a:r>
          </a:p>
          <a:p>
            <a:r>
              <a:rPr lang="en-US" dirty="0"/>
              <a:t>NM Brain Injury Service Fund for uninsured, </a:t>
            </a:r>
            <a:r>
              <a:rPr lang="en-US" dirty="0">
                <a:hlinkClick r:id="rId6"/>
              </a:rPr>
              <a:t>www.hsd.state.nm.us/LookingForAssistance/brain-injury</a:t>
            </a:r>
            <a:r>
              <a:rPr lang="en-US" dirty="0"/>
              <a:t> </a:t>
            </a:r>
          </a:p>
          <a:p>
            <a:r>
              <a:rPr lang="en-US" dirty="0"/>
              <a:t>NM Brain Injury Resource Center </a:t>
            </a:r>
            <a:r>
              <a:rPr lang="en-US" dirty="0">
                <a:hlinkClick r:id="rId7"/>
              </a:rPr>
              <a:t>www.arcaopeningdoors.org/services/new-mexico-brain-injury-resource-center/</a:t>
            </a:r>
            <a:endParaRPr lang="en-US" dirty="0"/>
          </a:p>
          <a:p>
            <a:r>
              <a:rPr lang="en-US" dirty="0"/>
              <a:t>Center for Disease Control </a:t>
            </a:r>
            <a:r>
              <a:rPr lang="en-US" dirty="0">
                <a:hlinkClick r:id="rId8"/>
              </a:rPr>
              <a:t>www.cdc.gov/headsup</a:t>
            </a:r>
            <a:r>
              <a:rPr lang="en-US" dirty="0"/>
              <a:t> </a:t>
            </a:r>
          </a:p>
          <a:p>
            <a:r>
              <a:rPr lang="en-US" dirty="0"/>
              <a:t>TBI Model Systems</a:t>
            </a:r>
          </a:p>
          <a:p>
            <a:r>
              <a:rPr lang="en-US" dirty="0"/>
              <a:t>DVBI </a:t>
            </a:r>
            <a:r>
              <a:rPr lang="en-US" dirty="0" err="1"/>
              <a:t>ToolKit</a:t>
            </a:r>
            <a:r>
              <a:rPr lang="en-US" dirty="0"/>
              <a:t> – go to BIANM website (</a:t>
            </a:r>
            <a:r>
              <a:rPr lang="en-US" dirty="0">
                <a:hlinkClick r:id="rId9"/>
              </a:rPr>
              <a:t>https://braininjurynm.org</a:t>
            </a:r>
            <a:r>
              <a:rPr lang="en-US" dirty="0"/>
              <a:t> ) or call BIANM or the NMCADV</a:t>
            </a:r>
          </a:p>
          <a:p>
            <a:r>
              <a:rPr lang="en-US" dirty="0"/>
              <a:t>Other</a:t>
            </a:r>
          </a:p>
        </p:txBody>
      </p:sp>
      <p:sp>
        <p:nvSpPr>
          <p:cNvPr id="4" name="Content Placeholder 3">
            <a:extLst>
              <a:ext uri="{FF2B5EF4-FFF2-40B4-BE49-F238E27FC236}">
                <a16:creationId xmlns:a16="http://schemas.microsoft.com/office/drawing/2014/main" id="{81064EA4-0CEE-4A1E-B7C5-8CDECDEA7BC4}"/>
              </a:ext>
            </a:extLst>
          </p:cNvPr>
          <p:cNvSpPr>
            <a:spLocks noGrp="1"/>
          </p:cNvSpPr>
          <p:nvPr>
            <p:ph sz="half" idx="2"/>
          </p:nvPr>
        </p:nvSpPr>
        <p:spPr>
          <a:xfrm>
            <a:off x="6180428" y="1416627"/>
            <a:ext cx="5235172" cy="4824613"/>
          </a:xfrm>
        </p:spPr>
        <p:txBody>
          <a:bodyPr>
            <a:normAutofit fontScale="62500" lnSpcReduction="20000"/>
          </a:bodyPr>
          <a:lstStyle/>
          <a:p>
            <a:r>
              <a:rPr lang="en-US" dirty="0"/>
              <a:t>NM Crime Victims Reparation Commission</a:t>
            </a:r>
          </a:p>
          <a:p>
            <a:r>
              <a:rPr lang="en-US" dirty="0"/>
              <a:t>NM Coalition Against Domestic Violence:  	 (505) </a:t>
            </a:r>
            <a:r>
              <a:rPr lang="en-US" b="0" i="0" dirty="0">
                <a:solidFill>
                  <a:srgbClr val="000000"/>
                </a:solidFill>
                <a:effectLst/>
                <a:latin typeface="Muli"/>
              </a:rPr>
              <a:t>246-9240</a:t>
            </a:r>
            <a:endParaRPr lang="en-US" dirty="0"/>
          </a:p>
          <a:p>
            <a:r>
              <a:rPr lang="en-US" dirty="0"/>
              <a:t>Domestic Violence Agencies see appendix for local agency</a:t>
            </a:r>
          </a:p>
          <a:p>
            <a:r>
              <a:rPr lang="en-US" dirty="0"/>
              <a:t>S.A.N.E.  </a:t>
            </a:r>
          </a:p>
          <a:p>
            <a:r>
              <a:rPr lang="en-US" dirty="0"/>
              <a:t>UNMH – Lovelace Rehabilitation - Physiatrist William Austin Davis, MD clinic (505) 727-3656</a:t>
            </a:r>
          </a:p>
          <a:p>
            <a:r>
              <a:rPr lang="en-US" dirty="0"/>
              <a:t>UNM-HSC – neuropsychiatrist, Davin Quinn, MD </a:t>
            </a:r>
          </a:p>
          <a:p>
            <a:r>
              <a:rPr lang="en-US" dirty="0"/>
              <a:t>UNM-HSC-Carrie Tingley Hospital – Pediatric Concussion Clinic, Anthony Okamura, MD;  Pediatric TBI clinic, Denise Taylor, MD (505) 272-7464</a:t>
            </a:r>
          </a:p>
          <a:p>
            <a:r>
              <a:rPr lang="en-US" dirty="0"/>
              <a:t>UNM-HSC PALS line (505) 272-2000, Consultation</a:t>
            </a:r>
          </a:p>
          <a:p>
            <a:r>
              <a:rPr lang="en-US" dirty="0" err="1"/>
              <a:t>Invision</a:t>
            </a:r>
            <a:r>
              <a:rPr lang="en-US" dirty="0"/>
              <a:t> – Michelle Cohen, OD, neuro optometric rehabilitation, (505) 341-2020  invisionvt.com </a:t>
            </a:r>
          </a:p>
          <a:p>
            <a:r>
              <a:rPr lang="en-US" dirty="0"/>
              <a:t>ARCA Neurorehabilitation</a:t>
            </a:r>
          </a:p>
          <a:p>
            <a:r>
              <a:rPr lang="en-US" dirty="0"/>
              <a:t>Other</a:t>
            </a:r>
          </a:p>
          <a:p>
            <a:endParaRPr lang="en-US" dirty="0"/>
          </a:p>
        </p:txBody>
      </p:sp>
      <p:pic>
        <p:nvPicPr>
          <p:cNvPr id="5" name="Picture 4" descr="White puzzle with one red piece">
            <a:extLst>
              <a:ext uri="{FF2B5EF4-FFF2-40B4-BE49-F238E27FC236}">
                <a16:creationId xmlns:a16="http://schemas.microsoft.com/office/drawing/2014/main" id="{26E3044C-5BC4-42D7-93AF-08BA739A9EB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211899" y="304800"/>
            <a:ext cx="2267338" cy="833340"/>
          </a:xfrm>
          <a:prstGeom prst="rect">
            <a:avLst/>
          </a:prstGeom>
        </p:spPr>
      </p:pic>
      <p:pic>
        <p:nvPicPr>
          <p:cNvPr id="6" name="Picture 5" descr="NM Brain Injury Advisory Council">
            <a:extLst>
              <a:ext uri="{FF2B5EF4-FFF2-40B4-BE49-F238E27FC236}">
                <a16:creationId xmlns:a16="http://schemas.microsoft.com/office/drawing/2014/main" id="{8DEBDAAB-D5D4-4E8E-9809-08999A783CDA}"/>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738909" y="275562"/>
            <a:ext cx="1661160" cy="805815"/>
          </a:xfrm>
          <a:prstGeom prst="rect">
            <a:avLst/>
          </a:prstGeom>
          <a:noFill/>
          <a:ln>
            <a:noFill/>
          </a:ln>
        </p:spPr>
      </p:pic>
      <p:pic>
        <p:nvPicPr>
          <p:cNvPr id="7" name="Picture 6">
            <a:extLst>
              <a:ext uri="{FF2B5EF4-FFF2-40B4-BE49-F238E27FC236}">
                <a16:creationId xmlns:a16="http://schemas.microsoft.com/office/drawing/2014/main" id="{F043CA38-4FA0-4237-82B2-6077494FB218}"/>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2712763" y="82924"/>
            <a:ext cx="1736548" cy="1077246"/>
          </a:xfrm>
          <a:prstGeom prst="rect">
            <a:avLst/>
          </a:prstGeom>
          <a:noFill/>
          <a:ln>
            <a:noFill/>
          </a:ln>
        </p:spPr>
      </p:pic>
      <p:pic>
        <p:nvPicPr>
          <p:cNvPr id="8" name="Picture 7">
            <a:extLst>
              <a:ext uri="{FF2B5EF4-FFF2-40B4-BE49-F238E27FC236}">
                <a16:creationId xmlns:a16="http://schemas.microsoft.com/office/drawing/2014/main" id="{0AA8F6AC-7AC6-3711-9A07-25B563A6DFAF}"/>
              </a:ext>
            </a:extLst>
          </p:cNvPr>
          <p:cNvPicPr/>
          <p:nvPr/>
        </p:nvPicPr>
        <p:blipFill rotWithShape="1">
          <a:blip r:embed="rId13">
            <a:extLst>
              <a:ext uri="{28A0092B-C50C-407E-A947-70E740481C1C}">
                <a14:useLocalDpi xmlns:a14="http://schemas.microsoft.com/office/drawing/2010/main" val="0"/>
              </a:ext>
            </a:extLst>
          </a:blip>
          <a:srcRect l="5435" t="13732" r="5371" b="15185"/>
          <a:stretch/>
        </p:blipFill>
        <p:spPr bwMode="auto">
          <a:xfrm>
            <a:off x="9979480" y="377833"/>
            <a:ext cx="1678811" cy="4778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55558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B52E-A2AE-4C88-AD8D-11A7A8D42A59}"/>
              </a:ext>
            </a:extLst>
          </p:cNvPr>
          <p:cNvSpPr>
            <a:spLocks noGrp="1"/>
          </p:cNvSpPr>
          <p:nvPr>
            <p:ph type="title"/>
          </p:nvPr>
        </p:nvSpPr>
        <p:spPr>
          <a:xfrm>
            <a:off x="1097279" y="286604"/>
            <a:ext cx="10578323" cy="1050990"/>
          </a:xfrm>
          <a:solidFill>
            <a:schemeClr val="bg1"/>
          </a:solidFill>
        </p:spPr>
        <p:txBody>
          <a:bodyPr>
            <a:normAutofit/>
          </a:bodyPr>
          <a:lstStyle/>
          <a:p>
            <a:r>
              <a:rPr lang="en-US" sz="3600" dirty="0"/>
              <a:t>Thank you for your attention and participation! </a:t>
            </a:r>
          </a:p>
        </p:txBody>
      </p:sp>
      <p:sp>
        <p:nvSpPr>
          <p:cNvPr id="3" name="Content Placeholder 2">
            <a:extLst>
              <a:ext uri="{FF2B5EF4-FFF2-40B4-BE49-F238E27FC236}">
                <a16:creationId xmlns:a16="http://schemas.microsoft.com/office/drawing/2014/main" id="{7336B404-D51E-4FD7-8D7F-741731619E37}"/>
              </a:ext>
            </a:extLst>
          </p:cNvPr>
          <p:cNvSpPr>
            <a:spLocks noGrp="1"/>
          </p:cNvSpPr>
          <p:nvPr>
            <p:ph idx="1"/>
          </p:nvPr>
        </p:nvSpPr>
        <p:spPr>
          <a:xfrm>
            <a:off x="575441" y="1464816"/>
            <a:ext cx="11100161" cy="5106580"/>
          </a:xfrm>
          <a:solidFill>
            <a:schemeClr val="bg1"/>
          </a:solidFill>
        </p:spPr>
        <p:txBody>
          <a:bodyPr>
            <a:normAutofit/>
          </a:bodyPr>
          <a:lstStyle/>
          <a:p>
            <a:r>
              <a:rPr lang="en-US" dirty="0"/>
              <a:t>Special thanks to the NM Brain Injury Advisory Council – GCD for supporting this training and vision, and Lawrence J. Horn, MD and Margot Feldvebel, LCSW, BIANM board president for their expertise.</a:t>
            </a:r>
          </a:p>
          <a:p>
            <a:r>
              <a:rPr lang="en-US" dirty="0"/>
              <a:t>Contact Information:</a:t>
            </a:r>
          </a:p>
          <a:p>
            <a:r>
              <a:rPr lang="en-US" sz="2000" dirty="0"/>
              <a:t>Mark Pedrotty, PhD    		Gail Starr, MSCJA, RN  	NMCADV	W. Austin Davis, MD</a:t>
            </a:r>
          </a:p>
          <a:p>
            <a:r>
              <a:rPr lang="en-US" sz="2000" dirty="0">
                <a:hlinkClick r:id="rId2"/>
              </a:rPr>
              <a:t>mpedrotty@braininjurynm.org</a:t>
            </a:r>
            <a:r>
              <a:rPr lang="en-US" sz="2000" dirty="0"/>
              <a:t>    	</a:t>
            </a:r>
            <a:r>
              <a:rPr lang="en-US" sz="2000" dirty="0">
                <a:hlinkClick r:id="rId3"/>
              </a:rPr>
              <a:t>gail.starr@abqsane.org</a:t>
            </a:r>
            <a:r>
              <a:rPr lang="en-US" sz="2000" dirty="0"/>
              <a:t>			</a:t>
            </a:r>
            <a:r>
              <a:rPr lang="en-US" sz="2000" dirty="0">
                <a:hlinkClick r:id="rId4"/>
              </a:rPr>
              <a:t>wadavis@salud.unm.edu</a:t>
            </a:r>
            <a:r>
              <a:rPr lang="en-US" sz="2000" dirty="0"/>
              <a:t> </a:t>
            </a:r>
          </a:p>
          <a:p>
            <a:r>
              <a:rPr lang="en-US" sz="2000" dirty="0"/>
              <a:t>(505) 292-7414 		   (505) 248-3153		</a:t>
            </a:r>
            <a:r>
              <a:rPr lang="en-US" sz="2000" b="0" i="0" dirty="0">
                <a:solidFill>
                  <a:srgbClr val="000000"/>
                </a:solidFill>
                <a:effectLst/>
                <a:latin typeface="Muli"/>
              </a:rPr>
              <a:t>(505) 246-9240</a:t>
            </a:r>
            <a:r>
              <a:rPr lang="en-US" sz="2000" dirty="0"/>
              <a:t>   (505) 727-3656  </a:t>
            </a:r>
          </a:p>
          <a:p>
            <a:r>
              <a:rPr lang="en-US" sz="2000" dirty="0"/>
              <a:t>Brain Injury Alliance of New Mexico (BIANM)</a:t>
            </a:r>
          </a:p>
          <a:p>
            <a:r>
              <a:rPr lang="en-US" sz="2000" dirty="0">
                <a:hlinkClick r:id="rId5"/>
              </a:rPr>
              <a:t>info@braininjurynm.org</a:t>
            </a:r>
            <a:endParaRPr lang="en-US" sz="2000" dirty="0"/>
          </a:p>
          <a:p>
            <a:r>
              <a:rPr lang="en-US" sz="2000" dirty="0"/>
              <a:t>(505) 292-7414 </a:t>
            </a:r>
          </a:p>
          <a:p>
            <a:pPr marL="0" indent="0">
              <a:buNone/>
            </a:pPr>
            <a:endParaRPr lang="en-US" dirty="0"/>
          </a:p>
          <a:p>
            <a:pPr marL="0" indent="0">
              <a:buNone/>
            </a:pPr>
            <a:endParaRPr lang="en-US" dirty="0"/>
          </a:p>
        </p:txBody>
      </p:sp>
      <p:pic>
        <p:nvPicPr>
          <p:cNvPr id="4" name="Picture 3" descr="White puzzle with one red piece">
            <a:extLst>
              <a:ext uri="{FF2B5EF4-FFF2-40B4-BE49-F238E27FC236}">
                <a16:creationId xmlns:a16="http://schemas.microsoft.com/office/drawing/2014/main" id="{15C04861-7BAD-402A-A797-6F7FF09A4B9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760081" y="5319549"/>
            <a:ext cx="2187884" cy="808017"/>
          </a:xfrm>
          <a:prstGeom prst="rect">
            <a:avLst/>
          </a:prstGeom>
        </p:spPr>
      </p:pic>
      <p:pic>
        <p:nvPicPr>
          <p:cNvPr id="5" name="Picture 4" descr="NM Brain Injury Advisory Council">
            <a:extLst>
              <a:ext uri="{FF2B5EF4-FFF2-40B4-BE49-F238E27FC236}">
                <a16:creationId xmlns:a16="http://schemas.microsoft.com/office/drawing/2014/main" id="{47E7A024-5982-423D-8BBF-367699882E3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35151" y="5393184"/>
            <a:ext cx="2296524" cy="902512"/>
          </a:xfrm>
          <a:prstGeom prst="rect">
            <a:avLst/>
          </a:prstGeom>
          <a:noFill/>
          <a:ln>
            <a:noFill/>
          </a:ln>
        </p:spPr>
      </p:pic>
      <p:pic>
        <p:nvPicPr>
          <p:cNvPr id="7" name="Picture 6">
            <a:extLst>
              <a:ext uri="{FF2B5EF4-FFF2-40B4-BE49-F238E27FC236}">
                <a16:creationId xmlns:a16="http://schemas.microsoft.com/office/drawing/2014/main" id="{E51EAC86-4542-4E2E-959A-B0198EE8B01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032443" y="5115209"/>
            <a:ext cx="2296523" cy="1180488"/>
          </a:xfrm>
          <a:prstGeom prst="rect">
            <a:avLst/>
          </a:prstGeom>
          <a:noFill/>
          <a:ln>
            <a:noFill/>
          </a:ln>
        </p:spPr>
      </p:pic>
      <p:pic>
        <p:nvPicPr>
          <p:cNvPr id="8" name="Picture 7">
            <a:extLst>
              <a:ext uri="{FF2B5EF4-FFF2-40B4-BE49-F238E27FC236}">
                <a16:creationId xmlns:a16="http://schemas.microsoft.com/office/drawing/2014/main" id="{32FBD63F-EF55-97FF-A11D-C30FD7B8808D}"/>
              </a:ext>
            </a:extLst>
          </p:cNvPr>
          <p:cNvPicPr/>
          <p:nvPr/>
        </p:nvPicPr>
        <p:blipFill rotWithShape="1">
          <a:blip r:embed="rId9">
            <a:extLst>
              <a:ext uri="{28A0092B-C50C-407E-A947-70E740481C1C}">
                <a14:useLocalDpi xmlns:a14="http://schemas.microsoft.com/office/drawing/2010/main" val="0"/>
              </a:ext>
            </a:extLst>
          </a:blip>
          <a:srcRect l="5435" t="13732" r="5371" b="15185"/>
          <a:stretch/>
        </p:blipFill>
        <p:spPr bwMode="auto">
          <a:xfrm>
            <a:off x="9578565" y="5393184"/>
            <a:ext cx="1915501" cy="6170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40075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17A1DA-13A3-F81C-3C3A-B7F5D71691A9}"/>
              </a:ext>
            </a:extLst>
          </p:cNvPr>
          <p:cNvSpPr>
            <a:spLocks noGrp="1"/>
          </p:cNvSpPr>
          <p:nvPr>
            <p:ph type="title"/>
          </p:nvPr>
        </p:nvSpPr>
        <p:spPr>
          <a:xfrm>
            <a:off x="838200" y="314325"/>
            <a:ext cx="2695575" cy="714375"/>
          </a:xfrm>
        </p:spPr>
        <p:txBody>
          <a:bodyPr>
            <a:normAutofit/>
          </a:bodyPr>
          <a:lstStyle/>
          <a:p>
            <a:r>
              <a:rPr lang="en-US" dirty="0"/>
              <a:t>References</a:t>
            </a:r>
          </a:p>
        </p:txBody>
      </p:sp>
      <p:sp>
        <p:nvSpPr>
          <p:cNvPr id="6" name="Content Placeholder 5">
            <a:extLst>
              <a:ext uri="{FF2B5EF4-FFF2-40B4-BE49-F238E27FC236}">
                <a16:creationId xmlns:a16="http://schemas.microsoft.com/office/drawing/2014/main" id="{89701BAB-9D77-97FD-0A44-9E0215C833EA}"/>
              </a:ext>
            </a:extLst>
          </p:cNvPr>
          <p:cNvSpPr>
            <a:spLocks noGrp="1"/>
          </p:cNvSpPr>
          <p:nvPr>
            <p:ph idx="1"/>
          </p:nvPr>
        </p:nvSpPr>
        <p:spPr>
          <a:xfrm>
            <a:off x="838200" y="1524000"/>
            <a:ext cx="10515600" cy="4652963"/>
          </a:xfrm>
        </p:spPr>
        <p:txBody>
          <a:bodyPr>
            <a:normAutofit fontScale="92500" lnSpcReduction="10000"/>
          </a:bodyPr>
          <a:lstStyle/>
          <a:p>
            <a:r>
              <a:rPr lang="en-US" sz="2000" dirty="0">
                <a:hlinkClick r:id="rId2"/>
              </a:rPr>
              <a:t>https://www.nichd.nih.gov/health/topics/tbi/conditioninfo/symptoms</a:t>
            </a:r>
            <a:r>
              <a:rPr lang="en-US" sz="2000" dirty="0"/>
              <a:t>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https://www.nsvrc.org/sarts/toolkit/5-7</a:t>
            </a:r>
            <a:r>
              <a:rPr lang="en-US" sz="1800" dirty="0">
                <a:effectLst/>
                <a:latin typeface="Calibri" panose="020F0502020204030204" pitchFamily="34" charset="0"/>
                <a:ea typeface="Calibri" panose="020F0502020204030204" pitchFamily="34" charset="0"/>
                <a:cs typeface="Times New Roman" panose="02020603050405020304" pitchFamily="18" charset="0"/>
              </a:rPr>
              <a:t>  National sexual violence resource center, great resources for healthcare providers, first responders, law enforcement, legal, and paraprofessionals</a:t>
            </a:r>
          </a:p>
          <a:p>
            <a:pPr marL="0" marR="0">
              <a:lnSpc>
                <a:spcPct val="107000"/>
              </a:lnSpc>
              <a:spcBef>
                <a:spcPts val="0"/>
              </a:spcBef>
              <a:spcAft>
                <a:spcPts val="800"/>
              </a:spcAft>
            </a:pPr>
            <a:r>
              <a:rPr lang="en-US" sz="1900" dirty="0"/>
              <a:t>National Academies of Sciences, Engineering, and Medicine 2019. Evaluation of the Disability Determination Process for Traumatic Brain Injury in Veterans. Washington, DC: The National Academies Press. </a:t>
            </a:r>
            <a:r>
              <a:rPr lang="en-US" sz="1900" dirty="0">
                <a:hlinkClick r:id="rId4"/>
              </a:rPr>
              <a:t>https://doi.org/10.17226/25317</a:t>
            </a:r>
            <a:r>
              <a:rPr lang="en-US" sz="1900" dirty="0"/>
              <a:t>.  free online book, 211 pages </a:t>
            </a:r>
            <a:r>
              <a:rPr lang="en-US" sz="19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5"/>
              </a:rPr>
              <a:t>https://cssrs.columbia.edu/training/training-options/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6"/>
              </a:rPr>
              <a:t>https://nida.nih.gov/sites/default/files/audit.pdf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7"/>
              </a:rPr>
              <a:t>https://arc.psych.wisc.edu/self-report/drug-abuse-screening-test-dast/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8"/>
              </a:rPr>
              <a:t>https://www.ptsd.va.gov/professional/assessment/adult-sr/ptsd-checklist.asp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9"/>
              </a:rPr>
              <a:t>https://www.tbh.org/sites/default/files/Generalized_Anxiety_Disorder_Screener_GAD7.pdf</a:t>
            </a: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0">
              <a:lnSpc>
                <a:spcPct val="107000"/>
              </a:lnSpc>
              <a:spcBef>
                <a:spcPts val="0"/>
              </a:spcBef>
              <a:spcAft>
                <a:spcPts val="800"/>
              </a:spcAft>
            </a:pPr>
            <a:r>
              <a:rPr lang="en-US" sz="1800" dirty="0"/>
              <a:t>Vital FACTS for Victims of STRANGULATION strangulationtraininginstitute.com</a:t>
            </a:r>
          </a:p>
          <a:p>
            <a:pPr marL="0">
              <a:lnSpc>
                <a:spcPct val="107000"/>
              </a:lnSpc>
              <a:spcBef>
                <a:spcPts val="0"/>
              </a:spcBef>
              <a:spcAft>
                <a:spcPts val="800"/>
              </a:spcAft>
            </a:pPr>
            <a:r>
              <a:rPr lang="en-US" sz="1800" dirty="0"/>
              <a:t>Strangulation Assessment Card strangulationtraininginstitute.com</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See appendix for screens and information.</a:t>
            </a:r>
          </a:p>
          <a:p>
            <a:endParaRPr lang="en-US" dirty="0"/>
          </a:p>
        </p:txBody>
      </p:sp>
      <p:sp>
        <p:nvSpPr>
          <p:cNvPr id="2" name="Date Placeholder 1">
            <a:extLst>
              <a:ext uri="{FF2B5EF4-FFF2-40B4-BE49-F238E27FC236}">
                <a16:creationId xmlns:a16="http://schemas.microsoft.com/office/drawing/2014/main" id="{6E460A6B-0187-3F28-B240-8E92FF06F4FE}"/>
              </a:ext>
            </a:extLst>
          </p:cNvPr>
          <p:cNvSpPr>
            <a:spLocks noGrp="1"/>
          </p:cNvSpPr>
          <p:nvPr>
            <p:ph type="dt" sz="half" idx="10"/>
          </p:nvPr>
        </p:nvSpPr>
        <p:spPr/>
        <p:txBody>
          <a:bodyPr/>
          <a:lstStyle/>
          <a:p>
            <a:r>
              <a:rPr lang="en-US"/>
              <a:t>6/10/2023</a:t>
            </a:r>
          </a:p>
        </p:txBody>
      </p:sp>
      <p:sp>
        <p:nvSpPr>
          <p:cNvPr id="3" name="Footer Placeholder 2">
            <a:extLst>
              <a:ext uri="{FF2B5EF4-FFF2-40B4-BE49-F238E27FC236}">
                <a16:creationId xmlns:a16="http://schemas.microsoft.com/office/drawing/2014/main" id="{3CFA555D-68DC-6D53-A330-0DD205F208B9}"/>
              </a:ext>
            </a:extLst>
          </p:cNvPr>
          <p:cNvSpPr>
            <a:spLocks noGrp="1"/>
          </p:cNvSpPr>
          <p:nvPr>
            <p:ph type="ftr" sz="quarter" idx="11"/>
          </p:nvPr>
        </p:nvSpPr>
        <p:spPr/>
        <p:txBody>
          <a:bodyPr/>
          <a:lstStyle/>
          <a:p>
            <a:r>
              <a:rPr lang="en-US"/>
              <a:t>www.braininjurynm.org</a:t>
            </a:r>
          </a:p>
        </p:txBody>
      </p:sp>
      <p:sp>
        <p:nvSpPr>
          <p:cNvPr id="4" name="Slide Number Placeholder 3">
            <a:extLst>
              <a:ext uri="{FF2B5EF4-FFF2-40B4-BE49-F238E27FC236}">
                <a16:creationId xmlns:a16="http://schemas.microsoft.com/office/drawing/2014/main" id="{15C8F895-C3AF-A5E1-4B8D-57214EB0A09B}"/>
              </a:ext>
            </a:extLst>
          </p:cNvPr>
          <p:cNvSpPr>
            <a:spLocks noGrp="1"/>
          </p:cNvSpPr>
          <p:nvPr>
            <p:ph type="sldNum" sz="quarter" idx="12"/>
          </p:nvPr>
        </p:nvSpPr>
        <p:spPr/>
        <p:txBody>
          <a:bodyPr/>
          <a:lstStyle/>
          <a:p>
            <a:fld id="{D530F0E9-51BC-4114-A71D-EE32294F3D21}" type="slidenum">
              <a:rPr lang="en-US" smtClean="0"/>
              <a:t>96</a:t>
            </a:fld>
            <a:endParaRPr lang="en-US"/>
          </a:p>
        </p:txBody>
      </p:sp>
    </p:spTree>
    <p:extLst>
      <p:ext uri="{BB962C8B-B14F-4D97-AF65-F5344CB8AC3E}">
        <p14:creationId xmlns:p14="http://schemas.microsoft.com/office/powerpoint/2010/main" val="24583532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0E2BB-E75B-9702-4FBC-BD4DD2518E8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F6452A0-7413-F1AB-5AEA-54CCDA965266}"/>
              </a:ext>
            </a:extLst>
          </p:cNvPr>
          <p:cNvSpPr>
            <a:spLocks noGrp="1"/>
          </p:cNvSpPr>
          <p:nvPr>
            <p:ph idx="1"/>
          </p:nvPr>
        </p:nvSpPr>
        <p:spPr/>
        <p:txBody>
          <a:bodyPr/>
          <a:lstStyle/>
          <a:p>
            <a:r>
              <a:rPr lang="en-US" sz="1800" dirty="0">
                <a:effectLst/>
                <a:latin typeface="Segoe UI" panose="020B0502040204020203" pitchFamily="34" charset="0"/>
              </a:rPr>
              <a:t>Leddy, J. J., Master, C. L., Mannix, R., Wiebe, D. J., Grady, M. F., Meehan, W. P., </a:t>
            </a:r>
            <a:r>
              <a:rPr lang="en-US" sz="1800" dirty="0" err="1">
                <a:effectLst/>
                <a:latin typeface="Segoe UI" panose="020B0502040204020203" pitchFamily="34" charset="0"/>
              </a:rPr>
              <a:t>Storey</a:t>
            </a:r>
            <a:r>
              <a:rPr lang="en-US" sz="1800" dirty="0">
                <a:effectLst/>
                <a:latin typeface="Segoe UI" panose="020B0502040204020203" pitchFamily="34" charset="0"/>
              </a:rPr>
              <a:t>, E. P., </a:t>
            </a:r>
            <a:r>
              <a:rPr lang="en-US" sz="1800" dirty="0" err="1">
                <a:effectLst/>
                <a:latin typeface="Segoe UI" panose="020B0502040204020203" pitchFamily="34" charset="0"/>
              </a:rPr>
              <a:t>Vernau</a:t>
            </a:r>
            <a:r>
              <a:rPr lang="en-US" sz="1800" dirty="0">
                <a:effectLst/>
                <a:latin typeface="Segoe UI" panose="020B0502040204020203" pitchFamily="34" charset="0"/>
              </a:rPr>
              <a:t>, B. T., Brown, N. J., &amp; Hunt, D. (2021). Early targeted heart rate aerobic exercise versus placebo stretching for sport-related concussion in adolescents: A </a:t>
            </a:r>
            <a:r>
              <a:rPr lang="en-US" sz="1800" dirty="0" err="1">
                <a:effectLst/>
                <a:latin typeface="Segoe UI" panose="020B0502040204020203" pitchFamily="34" charset="0"/>
              </a:rPr>
              <a:t>randomised</a:t>
            </a:r>
            <a:r>
              <a:rPr lang="en-US" sz="1800" dirty="0">
                <a:effectLst/>
                <a:latin typeface="Segoe UI" panose="020B0502040204020203" pitchFamily="34" charset="0"/>
              </a:rPr>
              <a:t> controlled trial. The Lancet Child &amp; Adolescent Health, 5(11), 792–799.</a:t>
            </a:r>
            <a:endParaRPr lang="en-US" sz="1800" dirty="0">
              <a:effectLst/>
              <a:latin typeface="Arial" panose="020B0604020202020204" pitchFamily="34" charset="0"/>
            </a:endParaRPr>
          </a:p>
          <a:p>
            <a:r>
              <a:rPr lang="en-US" sz="1800" dirty="0">
                <a:effectLst/>
                <a:latin typeface="Segoe UI" panose="020B0502040204020203" pitchFamily="34" charset="0"/>
              </a:rPr>
              <a:t>Leddy, J. J., Baker, J. G., &amp; Willer, B. (2016). Active Rehabilitation of Concussion and Post-concussion Syndrome. Physical Medicine and Rehabilitation Clinics of North America, 27(2), 437–454. https://doi.org/10.1016/j.pmr.2015.12.003</a:t>
            </a:r>
            <a:endParaRPr lang="en-US" sz="1800" dirty="0">
              <a:effectLst/>
              <a:latin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9D86B0CB-63F7-AE0B-DCF6-0E37C278A8A1}"/>
              </a:ext>
            </a:extLst>
          </p:cNvPr>
          <p:cNvSpPr>
            <a:spLocks noGrp="1"/>
          </p:cNvSpPr>
          <p:nvPr>
            <p:ph type="dt" sz="half" idx="10"/>
          </p:nvPr>
        </p:nvSpPr>
        <p:spPr/>
        <p:txBody>
          <a:bodyPr/>
          <a:lstStyle/>
          <a:p>
            <a:r>
              <a:rPr lang="en-US"/>
              <a:t>6/10/2023</a:t>
            </a:r>
          </a:p>
        </p:txBody>
      </p:sp>
      <p:sp>
        <p:nvSpPr>
          <p:cNvPr id="5" name="Footer Placeholder 4">
            <a:extLst>
              <a:ext uri="{FF2B5EF4-FFF2-40B4-BE49-F238E27FC236}">
                <a16:creationId xmlns:a16="http://schemas.microsoft.com/office/drawing/2014/main" id="{A7E896B9-5500-187E-2DB2-431A69D27EDF}"/>
              </a:ext>
            </a:extLst>
          </p:cNvPr>
          <p:cNvSpPr>
            <a:spLocks noGrp="1"/>
          </p:cNvSpPr>
          <p:nvPr>
            <p:ph type="ftr" sz="quarter" idx="11"/>
          </p:nvPr>
        </p:nvSpPr>
        <p:spPr/>
        <p:txBody>
          <a:bodyPr/>
          <a:lstStyle/>
          <a:p>
            <a:r>
              <a:rPr lang="en-US"/>
              <a:t>www.braininjurynm.org</a:t>
            </a:r>
          </a:p>
        </p:txBody>
      </p:sp>
      <p:sp>
        <p:nvSpPr>
          <p:cNvPr id="6" name="Slide Number Placeholder 5">
            <a:extLst>
              <a:ext uri="{FF2B5EF4-FFF2-40B4-BE49-F238E27FC236}">
                <a16:creationId xmlns:a16="http://schemas.microsoft.com/office/drawing/2014/main" id="{1F649133-179E-9D8E-3658-180EE0EBCBA0}"/>
              </a:ext>
            </a:extLst>
          </p:cNvPr>
          <p:cNvSpPr>
            <a:spLocks noGrp="1"/>
          </p:cNvSpPr>
          <p:nvPr>
            <p:ph type="sldNum" sz="quarter" idx="12"/>
          </p:nvPr>
        </p:nvSpPr>
        <p:spPr/>
        <p:txBody>
          <a:bodyPr/>
          <a:lstStyle/>
          <a:p>
            <a:fld id="{D530F0E9-51BC-4114-A71D-EE32294F3D21}" type="slidenum">
              <a:rPr lang="en-US" smtClean="0"/>
              <a:t>97</a:t>
            </a:fld>
            <a:endParaRPr lang="en-US"/>
          </a:p>
        </p:txBody>
      </p:sp>
    </p:spTree>
    <p:extLst>
      <p:ext uri="{BB962C8B-B14F-4D97-AF65-F5344CB8AC3E}">
        <p14:creationId xmlns:p14="http://schemas.microsoft.com/office/powerpoint/2010/main" val="3292952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2880</TotalTime>
  <Words>10597</Words>
  <Application>Microsoft Office PowerPoint</Application>
  <PresentationFormat>Widescreen</PresentationFormat>
  <Paragraphs>1366</Paragraphs>
  <Slides>97</Slides>
  <Notes>10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13" baseType="lpstr">
      <vt:lpstr>Arial</vt:lpstr>
      <vt:lpstr>Calibri</vt:lpstr>
      <vt:lpstr>Calibri Light</vt:lpstr>
      <vt:lpstr>Cambria Math</vt:lpstr>
      <vt:lpstr>Century Gothic</vt:lpstr>
      <vt:lpstr>Muli</vt:lpstr>
      <vt:lpstr>nyt-imperial</vt:lpstr>
      <vt:lpstr>Open Sans</vt:lpstr>
      <vt:lpstr>Segoe UI</vt:lpstr>
      <vt:lpstr>Source Sans Pro</vt:lpstr>
      <vt:lpstr>Times New Roman</vt:lpstr>
      <vt:lpstr>Wingdings</vt:lpstr>
      <vt:lpstr>Wingdings 2</vt:lpstr>
      <vt:lpstr>Wingdings 3</vt:lpstr>
      <vt:lpstr>Office Theme</vt:lpstr>
      <vt:lpstr>Acrobat Document</vt:lpstr>
      <vt:lpstr>Overview to Identification &amp; Management of Brain Injury, Including in Survivors of Domestic Violence, for Healthcare Providers</vt:lpstr>
      <vt:lpstr>Thank You for this Opportunity</vt:lpstr>
      <vt:lpstr>Disclosures</vt:lpstr>
      <vt:lpstr>Learning Objectives</vt:lpstr>
      <vt:lpstr>Human Brain</vt:lpstr>
      <vt:lpstr>Who Gets Brain Injuries</vt:lpstr>
      <vt:lpstr>How Do People Get Traumatic Brain Injuries and What are Prevention Efforts</vt:lpstr>
      <vt:lpstr>What Causes  TBI</vt:lpstr>
      <vt:lpstr>How Do People Get Acquired Brain Injuries &amp; What Are Prevention Efforts?</vt:lpstr>
      <vt:lpstr>How a Person Could Behave After a Brain Injury, Including from Strangulation</vt:lpstr>
      <vt:lpstr>Severity of Brain Injury** </vt:lpstr>
      <vt:lpstr>Symptoms of Brain Injury Requiring ER Care</vt:lpstr>
      <vt:lpstr> Signs of Increased IntraCranialPressure (ICP)</vt:lpstr>
      <vt:lpstr>Observation Period if No ER Care Indicated </vt:lpstr>
      <vt:lpstr>Adult</vt:lpstr>
      <vt:lpstr> Delayed Imaging Criteria</vt:lpstr>
      <vt:lpstr> Medical Problems Post Brain Injury</vt:lpstr>
      <vt:lpstr>Cognitive &amp; Communication Issues Post Brain Injury</vt:lpstr>
      <vt:lpstr>Screen and Support for Cognitive Issues</vt:lpstr>
      <vt:lpstr>Psychosocial Issues Post Brain Injury</vt:lpstr>
      <vt:lpstr>Major Overlap  of BI Symptoms and Other Issues*</vt:lpstr>
      <vt:lpstr>Intoxication &amp; Brain Injury</vt:lpstr>
      <vt:lpstr>Treating Depression, Substance Use &amp; Brain Injury Together</vt:lpstr>
      <vt:lpstr>PowerPoint Presentation</vt:lpstr>
      <vt:lpstr>Screens for Psychiatric Issues (see appendix)</vt:lpstr>
      <vt:lpstr>PowerPoint Presentation</vt:lpstr>
      <vt:lpstr>Two Screens for Brain Injury</vt:lpstr>
      <vt:lpstr>PowerPoint Presentation</vt:lpstr>
      <vt:lpstr>A.C.E. History and Evaluation (see appendix)</vt:lpstr>
      <vt:lpstr>A.C.E. Concussion Symptoms Check List </vt:lpstr>
      <vt:lpstr>A.C.E. Risk Factors Red flags, DX &amp; Plan</vt:lpstr>
      <vt:lpstr>4 Steps To Recover from Concussion: Return to Routine (CDC)</vt:lpstr>
      <vt:lpstr>Persistent Post-Concussion Symptoms</vt:lpstr>
      <vt:lpstr>Post-Traumatic Headache (PTH)</vt:lpstr>
      <vt:lpstr>Epidemiology of PTH: Civilian</vt:lpstr>
      <vt:lpstr>Sources of Head Pain</vt:lpstr>
      <vt:lpstr>Nociceptive Pathways</vt:lpstr>
      <vt:lpstr>PowerPoint Presentation</vt:lpstr>
      <vt:lpstr>Clinical Evaluation of PTH - C.O.L.D.E.R.</vt:lpstr>
      <vt:lpstr>Clinical Classification System PTH</vt:lpstr>
      <vt:lpstr>“Musculoskeletal” HA</vt:lpstr>
      <vt:lpstr>Treatment of Tension Type Headache (TTH)</vt:lpstr>
      <vt:lpstr>Migraine Clinical Presentation</vt:lpstr>
      <vt:lpstr>Post Traumatic Migraine (PTM) Treatment: Prophylaxis</vt:lpstr>
      <vt:lpstr>Newer Rx: Target CGRP</vt:lpstr>
      <vt:lpstr>Other PTM Treatments</vt:lpstr>
      <vt:lpstr>Sleep Disorders</vt:lpstr>
      <vt:lpstr>Sleep Disorders, Fatigue &amp; TBI</vt:lpstr>
      <vt:lpstr>Most Common Sleep Disorders in TBI Overall</vt:lpstr>
      <vt:lpstr>Non-Pharmacologic Management of Sleep Disorders</vt:lpstr>
      <vt:lpstr>Pharmacologic Management of Sleep Disorders</vt:lpstr>
      <vt:lpstr>Dizziness/Dysequilibrium</vt:lpstr>
      <vt:lpstr>Evaluation of Post-Concussive Dizziness with Focal Neurologic Deficits</vt:lpstr>
      <vt:lpstr>Treatment of Post-concussive Dizziness</vt:lpstr>
      <vt:lpstr>Pharmacological Treatment of Post-Concussive Dizziness</vt:lpstr>
      <vt:lpstr>Summary</vt:lpstr>
      <vt:lpstr>Medications for Behavioral Health Issues</vt:lpstr>
      <vt:lpstr>PowerPoint Presentation</vt:lpstr>
      <vt:lpstr>What is Domestic Violence (DV), or  Intimate Partner Violence (IPV)?</vt:lpstr>
      <vt:lpstr>PowerPoint Presentation</vt:lpstr>
      <vt:lpstr>Strangulation Basics</vt:lpstr>
      <vt:lpstr>Know the SIGNS </vt:lpstr>
      <vt:lpstr>Know the Symptoms Subjective Information given by Victim</vt:lpstr>
      <vt:lpstr>Medical Tests for a Recent Assault Strangulation</vt:lpstr>
      <vt:lpstr>PowerPoint Presentation</vt:lpstr>
      <vt:lpstr>Screen, Brief Intervention, Refer for Treatment (SBIRT): Strangulation</vt:lpstr>
      <vt:lpstr>Cognition Basics</vt:lpstr>
      <vt:lpstr>Assess, Accommodate, &amp; Act:  No Awareness &amp; No Insight</vt:lpstr>
      <vt:lpstr>Assess, Accommodate, &amp; Act: Good Awareness &amp; Insight</vt:lpstr>
      <vt:lpstr>How to Provide Support and Accommodations</vt:lpstr>
      <vt:lpstr>Accommodations Over Time for Cognitive Issues</vt:lpstr>
      <vt:lpstr>Right Dose at Right Time – Moving Target</vt:lpstr>
      <vt:lpstr>Stages and Tasks in Recovery of Cognitive Issues from Brain Injury</vt:lpstr>
      <vt:lpstr>Adjusting Accommodations </vt:lpstr>
      <vt:lpstr>Addressing Cultural Issues When Creating Supportive Interventions and Accommodations</vt:lpstr>
      <vt:lpstr>Accommodations for Cognitive &amp; Other Issues </vt:lpstr>
      <vt:lpstr>Support Plan</vt:lpstr>
      <vt:lpstr>Organizational and Planning Support</vt:lpstr>
      <vt:lpstr>Peer Support Groups</vt:lpstr>
      <vt:lpstr>Best Practice Guidelines for Health Care Provider</vt:lpstr>
      <vt:lpstr>Making Referrals </vt:lpstr>
      <vt:lpstr>Referrals – Who Can You Refer To?</vt:lpstr>
      <vt:lpstr>Resources – Know Your Team</vt:lpstr>
      <vt:lpstr>Resources for Support and Care</vt:lpstr>
      <vt:lpstr>Hand-out or  2 sided card</vt:lpstr>
      <vt:lpstr>Building Bridges in the Community to Create a Network of Care</vt:lpstr>
      <vt:lpstr>Integrative Rehabilitation Model</vt:lpstr>
      <vt:lpstr>DVBI Care Network –Breaking the Silent Epidemic</vt:lpstr>
      <vt:lpstr>Building Your DVBI Care Network</vt:lpstr>
      <vt:lpstr>Professional Listserv Resource</vt:lpstr>
      <vt:lpstr>Status of Treatment in NM</vt:lpstr>
      <vt:lpstr>Trauma Informed Care</vt:lpstr>
      <vt:lpstr>Summary </vt:lpstr>
      <vt:lpstr>Resources</vt:lpstr>
      <vt:lpstr>Thank you for your attention and participation! </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 Introduction</dc:title>
  <dc:creator>Mark Pedrotty</dc:creator>
  <cp:lastModifiedBy>Mark Pedrotty</cp:lastModifiedBy>
  <cp:revision>69</cp:revision>
  <dcterms:created xsi:type="dcterms:W3CDTF">2022-06-11T17:38:12Z</dcterms:created>
  <dcterms:modified xsi:type="dcterms:W3CDTF">2023-06-30T12:20:17Z</dcterms:modified>
</cp:coreProperties>
</file>