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76" r:id="rId4"/>
  </p:sldMasterIdLst>
  <p:notesMasterIdLst>
    <p:notesMasterId r:id="rId15"/>
  </p:notesMasterIdLst>
  <p:handoutMasterIdLst>
    <p:handoutMasterId r:id="rId16"/>
  </p:handoutMasterIdLst>
  <p:sldIdLst>
    <p:sldId id="256" r:id="rId5"/>
    <p:sldId id="270" r:id="rId6"/>
    <p:sldId id="271" r:id="rId7"/>
    <p:sldId id="272" r:id="rId8"/>
    <p:sldId id="273" r:id="rId9"/>
    <p:sldId id="274" r:id="rId10"/>
    <p:sldId id="275" r:id="rId11"/>
    <p:sldId id="277" r:id="rId12"/>
    <p:sldId id="276" r:id="rId13"/>
    <p:sldId id="268" r:id="rId14"/>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rew Roybal-Chavez" initials="DR" lastIdx="1" clrIdx="0"/>
  <p:cmAuthor id="2" name="Tiffany Smyth" initials="TS" lastIdx="1" clrIdx="1">
    <p:extLst>
      <p:ext uri="{19B8F6BF-5375-455C-9EA6-DF929625EA0E}">
        <p15:presenceInfo xmlns:p15="http://schemas.microsoft.com/office/powerpoint/2012/main" userId="S-1-5-21-2106544897-734872855-31540385-35372" providerId="AD"/>
      </p:ext>
    </p:extLst>
  </p:cmAuthor>
  <p:cmAuthor id="3" name="Stephanie Clarke" initials="SC" lastIdx="9" clrIdx="2">
    <p:extLst>
      <p:ext uri="{19B8F6BF-5375-455C-9EA6-DF929625EA0E}">
        <p15:presenceInfo xmlns:p15="http://schemas.microsoft.com/office/powerpoint/2012/main" userId="cba80aef29b5637f" providerId="Windows Live"/>
      </p:ext>
    </p:extLst>
  </p:cmAuthor>
  <p:cmAuthor id="4" name="Stephanie Schardin-Clarke" initials="SS" lastIdx="3" clrIdx="3">
    <p:extLst>
      <p:ext uri="{19B8F6BF-5375-455C-9EA6-DF929625EA0E}">
        <p15:presenceInfo xmlns:p15="http://schemas.microsoft.com/office/powerpoint/2012/main" userId="S-1-5-21-2106544897-734872855-31540385-37279" providerId="AD"/>
      </p:ext>
    </p:extLst>
  </p:cmAuthor>
  <p:cmAuthor id="5" name="Emily Oster" initials="EO" lastIdx="1" clrIdx="4">
    <p:extLst>
      <p:ext uri="{19B8F6BF-5375-455C-9EA6-DF929625EA0E}">
        <p15:presenceInfo xmlns:p15="http://schemas.microsoft.com/office/powerpoint/2012/main" userId="S-1-5-21-2106544897-734872855-31540385-381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81918" autoAdjust="0"/>
  </p:normalViewPr>
  <p:slideViewPr>
    <p:cSldViewPr snapToGrid="0">
      <p:cViewPr varScale="1">
        <p:scale>
          <a:sx n="136" d="100"/>
          <a:sy n="136" d="100"/>
        </p:scale>
        <p:origin x="1264" y="8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9E0BDD4-F2BE-4558-A4CD-5F8B79920498}"/>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B201D228-8581-4641-A932-DF1060F7D438}"/>
              </a:ext>
            </a:extLst>
          </p:cNvPr>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F19559E4-25CF-4A75-B8E8-975E1F5843E6}" type="datetimeFigureOut">
              <a:rPr lang="en-US" smtClean="0"/>
              <a:t>8/3/2023</a:t>
            </a:fld>
            <a:endParaRPr lang="en-US" dirty="0"/>
          </a:p>
        </p:txBody>
      </p:sp>
      <p:sp>
        <p:nvSpPr>
          <p:cNvPr id="4" name="Footer Placeholder 3">
            <a:extLst>
              <a:ext uri="{FF2B5EF4-FFF2-40B4-BE49-F238E27FC236}">
                <a16:creationId xmlns:a16="http://schemas.microsoft.com/office/drawing/2014/main" id="{D9802A3F-5847-4BC6-9437-638562FD16AC}"/>
              </a:ext>
            </a:extLst>
          </p:cNvPr>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1F13C-A3E5-43AB-B004-8FE1CEAFFACD}"/>
              </a:ext>
            </a:extLst>
          </p:cNvPr>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7E33BF85-9BEA-448D-BEA7-1DD707BD3475}" type="slidenum">
              <a:rPr lang="en-US" smtClean="0"/>
              <a:t>‹#›</a:t>
            </a:fld>
            <a:endParaRPr lang="en-US" dirty="0"/>
          </a:p>
        </p:txBody>
      </p:sp>
    </p:spTree>
    <p:extLst>
      <p:ext uri="{BB962C8B-B14F-4D97-AF65-F5344CB8AC3E}">
        <p14:creationId xmlns:p14="http://schemas.microsoft.com/office/powerpoint/2010/main" val="14508017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238" cy="465138"/>
          </a:xfrm>
          <a:prstGeom prst="rect">
            <a:avLst/>
          </a:prstGeom>
        </p:spPr>
        <p:txBody>
          <a:bodyPr vert="horz" lIns="91431" tIns="45715" rIns="91431" bIns="45715" rtlCol="0"/>
          <a:lstStyle>
            <a:lvl1pPr algn="l">
              <a:defRPr sz="1200"/>
            </a:lvl1pPr>
          </a:lstStyle>
          <a:p>
            <a:endParaRPr lang="en-US" dirty="0"/>
          </a:p>
        </p:txBody>
      </p:sp>
      <p:sp>
        <p:nvSpPr>
          <p:cNvPr id="3" name="Date Placeholder 2"/>
          <p:cNvSpPr>
            <a:spLocks noGrp="1"/>
          </p:cNvSpPr>
          <p:nvPr>
            <p:ph type="dt" idx="1"/>
          </p:nvPr>
        </p:nvSpPr>
        <p:spPr>
          <a:xfrm>
            <a:off x="3978275" y="0"/>
            <a:ext cx="3043238" cy="465138"/>
          </a:xfrm>
          <a:prstGeom prst="rect">
            <a:avLst/>
          </a:prstGeom>
        </p:spPr>
        <p:txBody>
          <a:bodyPr vert="horz" lIns="91431" tIns="45715" rIns="91431" bIns="45715" rtlCol="0"/>
          <a:lstStyle>
            <a:lvl1pPr algn="r">
              <a:defRPr sz="1200"/>
            </a:lvl1pPr>
          </a:lstStyle>
          <a:p>
            <a:fld id="{7EBEDBD7-CA43-4358-9FFE-4356C568DD4E}" type="datetimeFigureOut">
              <a:rPr lang="en-US" smtClean="0"/>
              <a:t>8/3/2023</a:t>
            </a:fld>
            <a:endParaRPr lang="en-US" dirty="0"/>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1431" tIns="45715" rIns="91431" bIns="45715" rtlCol="0" anchor="ctr"/>
          <a:lstStyle/>
          <a:p>
            <a:endParaRPr lang="en-US" dirty="0"/>
          </a:p>
        </p:txBody>
      </p:sp>
      <p:sp>
        <p:nvSpPr>
          <p:cNvPr id="5" name="Notes Placeholder 4"/>
          <p:cNvSpPr>
            <a:spLocks noGrp="1"/>
          </p:cNvSpPr>
          <p:nvPr>
            <p:ph type="body" sz="quarter" idx="3"/>
          </p:nvPr>
        </p:nvSpPr>
        <p:spPr>
          <a:xfrm>
            <a:off x="701675" y="4421189"/>
            <a:ext cx="5619750" cy="4189412"/>
          </a:xfrm>
          <a:prstGeom prst="rect">
            <a:avLst/>
          </a:prstGeom>
        </p:spPr>
        <p:txBody>
          <a:bodyPr vert="horz" lIns="91431" tIns="45715" rIns="91431"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375"/>
            <a:ext cx="3043238" cy="465138"/>
          </a:xfrm>
          <a:prstGeom prst="rect">
            <a:avLst/>
          </a:prstGeom>
        </p:spPr>
        <p:txBody>
          <a:bodyPr vert="horz" lIns="91431" tIns="45715" rIns="91431" bIns="457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31" tIns="45715" rIns="91431" bIns="45715" rtlCol="0" anchor="b"/>
          <a:lstStyle>
            <a:lvl1pPr algn="r">
              <a:defRPr sz="1200"/>
            </a:lvl1pPr>
          </a:lstStyle>
          <a:p>
            <a:fld id="{BEF448CC-6259-4DCE-B737-94A3A19FF29D}" type="slidenum">
              <a:rPr lang="en-US" smtClean="0"/>
              <a:t>‹#›</a:t>
            </a:fld>
            <a:endParaRPr lang="en-US" dirty="0"/>
          </a:p>
        </p:txBody>
      </p:sp>
    </p:spTree>
    <p:extLst>
      <p:ext uri="{BB962C8B-B14F-4D97-AF65-F5344CB8AC3E}">
        <p14:creationId xmlns:p14="http://schemas.microsoft.com/office/powerpoint/2010/main" val="230903405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F448CC-6259-4DCE-B737-94A3A19FF29D}" type="slidenum">
              <a:rPr lang="en-US" smtClean="0"/>
              <a:t>1</a:t>
            </a:fld>
            <a:endParaRPr lang="en-US" dirty="0"/>
          </a:p>
        </p:txBody>
      </p:sp>
    </p:spTree>
    <p:extLst>
      <p:ext uri="{BB962C8B-B14F-4D97-AF65-F5344CB8AC3E}">
        <p14:creationId xmlns:p14="http://schemas.microsoft.com/office/powerpoint/2010/main" val="956286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3"/>
            <a:ext cx="10058400" cy="2593975"/>
          </a:xfrm>
        </p:spPr>
        <p:txBody>
          <a:bodyPr anchor="b"/>
          <a:lstStyle>
            <a:lvl1pPr>
              <a:defRPr sz="495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1500">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7DB7BB-9884-4E31-A3FC-ABFD19CAFC15}" type="datetime1">
              <a:rPr lang="en-US" smtClean="0"/>
              <a:t>8/3/2023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A4E3A2-E195-471B-80F5-3BAC0AC50A29}"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742D4B-6B07-4FD8-A4DF-61FD3B22C493}" type="datetime1">
              <a:rPr lang="en-US" smtClean="0"/>
              <a:t>8/3/2023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A4E3A2-E195-471B-80F5-3BAC0AC50A2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3368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F4A99C-B2F6-4259-8909-31762F271083}" type="datetime1">
              <a:rPr lang="en-US" smtClean="0"/>
              <a:t>8/3/2023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A4E3A2-E195-471B-80F5-3BAC0AC50A2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7817D4-565A-41D2-B1CC-76CC0FB3DA6D}" type="datetime1">
              <a:rPr lang="en-US" smtClean="0"/>
              <a:t>8/3/2023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A4E3A2-E195-471B-80F5-3BAC0AC50A2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6" y="5486400"/>
            <a:ext cx="10212916" cy="1168400"/>
          </a:xfrm>
        </p:spPr>
        <p:txBody>
          <a:bodyPr anchor="t"/>
          <a:lstStyle>
            <a:lvl1pPr algn="l">
              <a:defRPr sz="2700" b="0" cap="all"/>
            </a:lvl1pPr>
          </a:lstStyle>
          <a:p>
            <a:r>
              <a:rPr lang="en-US"/>
              <a:t>Click to edit Master title style</a:t>
            </a:r>
            <a:endParaRPr lang="en-US" dirty="0"/>
          </a:p>
        </p:txBody>
      </p:sp>
      <p:sp>
        <p:nvSpPr>
          <p:cNvPr id="3" name="Text Placeholder 2"/>
          <p:cNvSpPr>
            <a:spLocks noGrp="1"/>
          </p:cNvSpPr>
          <p:nvPr>
            <p:ph type="body" idx="1"/>
          </p:nvPr>
        </p:nvSpPr>
        <p:spPr>
          <a:xfrm>
            <a:off x="963086" y="3852863"/>
            <a:ext cx="8180916" cy="1633538"/>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47E79F-C226-42FF-8691-8E6B169F40B4}" type="datetime1">
              <a:rPr lang="en-US" smtClean="0"/>
              <a:t>8/3/2023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A4E3A2-E195-471B-80F5-3BAC0AC50A29}"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36192"/>
            <a:ext cx="4876800" cy="459028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E4066E-FEDA-46B5-A0E5-18169EB0BBFD}" type="datetime1">
              <a:rPr lang="en-US" smtClean="0"/>
              <a:t>8/3/2023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A4E3A2-E195-471B-80F5-3BAC0AC50A29}"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15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15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C66089-105C-4B0E-9C5B-704F26430620}" type="datetime1">
              <a:rPr lang="en-US" smtClean="0"/>
              <a:t>8/3/2023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9A4E3A2-E195-471B-80F5-3BAC0AC50A2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0509C4C-763D-431F-BF9D-574AA05EB7B5}" type="datetime1">
              <a:rPr lang="en-US" smtClean="0"/>
              <a:t>8/3/2023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9A4E3A2-E195-471B-80F5-3BAC0AC50A2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9FE4AF-A01A-471D-A331-0256AB8E5FF5}" type="datetime1">
              <a:rPr lang="en-US" smtClean="0"/>
              <a:t>8/3/2023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9A4E3A2-E195-471B-80F5-3BAC0AC50A2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1650" b="1"/>
            </a:lvl1pPr>
          </a:lstStyle>
          <a:p>
            <a:r>
              <a:rPr lang="en-US"/>
              <a:t>Click to edit Master title style</a:t>
            </a:r>
            <a:endParaRPr lang="en-US" dirty="0"/>
          </a:p>
        </p:txBody>
      </p:sp>
      <p:sp>
        <p:nvSpPr>
          <p:cNvPr id="4" name="Text Placeholder 3"/>
          <p:cNvSpPr>
            <a:spLocks noGrp="1"/>
          </p:cNvSpPr>
          <p:nvPr>
            <p:ph type="body" sz="half" idx="2"/>
          </p:nvPr>
        </p:nvSpPr>
        <p:spPr>
          <a:xfrm>
            <a:off x="406401" y="6096000"/>
            <a:ext cx="10363201" cy="6096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ECB9CFDD-68BF-43AF-830D-14D0AC0625B0}" type="datetime1">
              <a:rPr lang="en-US" smtClean="0"/>
              <a:t>8/3/2023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A4E3A2-E195-471B-80F5-3BAC0AC50A29}" type="slidenum">
              <a:rPr lang="en-US" smtClean="0"/>
              <a:t>‹#›</a:t>
            </a:fld>
            <a:endParaRPr lang="en-US" dirty="0"/>
          </a:p>
        </p:txBody>
      </p:sp>
      <p:sp>
        <p:nvSpPr>
          <p:cNvPr id="9" name="Content Placeholder 8"/>
          <p:cNvSpPr>
            <a:spLocks noGrp="1"/>
          </p:cNvSpPr>
          <p:nvPr>
            <p:ph sz="quarter" idx="13"/>
          </p:nvPr>
        </p:nvSpPr>
        <p:spPr>
          <a:xfrm>
            <a:off x="406400" y="381000"/>
            <a:ext cx="103632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165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8" name="Date Placeholder 7"/>
          <p:cNvSpPr>
            <a:spLocks noGrp="1"/>
          </p:cNvSpPr>
          <p:nvPr>
            <p:ph type="dt" sz="half" idx="10"/>
          </p:nvPr>
        </p:nvSpPr>
        <p:spPr/>
        <p:txBody>
          <a:bodyPr/>
          <a:lstStyle/>
          <a:p>
            <a:fld id="{9BC25852-73CA-461C-A3BD-0A1DB778890D}" type="datetime1">
              <a:rPr lang="en-US" smtClean="0"/>
              <a:t>8/3/2023</a:t>
            </a:fld>
            <a:endParaRPr lang="en-US" dirty="0"/>
          </a:p>
        </p:txBody>
      </p:sp>
      <p:sp>
        <p:nvSpPr>
          <p:cNvPr id="9" name="Slide Number Placeholder 8"/>
          <p:cNvSpPr>
            <a:spLocks noGrp="1"/>
          </p:cNvSpPr>
          <p:nvPr>
            <p:ph type="sldNum" sz="quarter" idx="11"/>
          </p:nvPr>
        </p:nvSpPr>
        <p:spPr/>
        <p:txBody>
          <a:bodyPr/>
          <a:lstStyle/>
          <a:p>
            <a:fld id="{E9A4E3A2-E195-471B-80F5-3BAC0AC50A29}"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350">
                <a:solidFill>
                  <a:srgbClr val="FFFFFF"/>
                </a:solidFill>
              </a:defRPr>
            </a:lvl1pPr>
          </a:lstStyle>
          <a:p>
            <a:fld id="{E9A4E3A2-E195-471B-80F5-3BAC0AC50A29}" type="slidenum">
              <a:rPr lang="en-US" smtClean="0"/>
              <a:t>‹#›</a:t>
            </a:fld>
            <a:endParaRPr lang="en-US" dirty="0"/>
          </a:p>
        </p:txBody>
      </p:sp>
      <p:sp>
        <p:nvSpPr>
          <p:cNvPr id="5" name="Footer Placeholder 4"/>
          <p:cNvSpPr>
            <a:spLocks noGrp="1"/>
          </p:cNvSpPr>
          <p:nvPr>
            <p:ph type="ftr" sz="quarter" idx="3"/>
          </p:nvPr>
        </p:nvSpPr>
        <p:spPr>
          <a:xfrm rot="16200000">
            <a:off x="10510429" y="3987800"/>
            <a:ext cx="2367281" cy="487680"/>
          </a:xfrm>
          <a:prstGeom prst="rect">
            <a:avLst/>
          </a:prstGeom>
        </p:spPr>
        <p:txBody>
          <a:bodyPr vert="horz" lIns="91440" tIns="45720" rIns="91440" bIns="45720" rtlCol="0" anchor="ctr"/>
          <a:lstStyle>
            <a:lvl1pPr algn="r">
              <a:defRPr sz="900">
                <a:solidFill>
                  <a:schemeClr val="bg2"/>
                </a:solidFill>
              </a:defRPr>
            </a:lvl1pPr>
          </a:lstStyle>
          <a:p>
            <a:endParaRPr lang="en-US" dirty="0"/>
          </a:p>
        </p:txBody>
      </p:sp>
      <p:sp>
        <p:nvSpPr>
          <p:cNvPr id="4" name="Date Placeholder 3"/>
          <p:cNvSpPr>
            <a:spLocks noGrp="1"/>
          </p:cNvSpPr>
          <p:nvPr>
            <p:ph type="dt" sz="half" idx="2"/>
          </p:nvPr>
        </p:nvSpPr>
        <p:spPr>
          <a:xfrm rot="16200000">
            <a:off x="10474870" y="1584960"/>
            <a:ext cx="2438399" cy="487680"/>
          </a:xfrm>
          <a:prstGeom prst="rect">
            <a:avLst/>
          </a:prstGeom>
        </p:spPr>
        <p:txBody>
          <a:bodyPr vert="horz" lIns="91440" tIns="45720" rIns="91440" bIns="45720" rtlCol="0" anchor="ctr"/>
          <a:lstStyle>
            <a:lvl1pPr algn="l">
              <a:defRPr sz="900">
                <a:solidFill>
                  <a:schemeClr val="bg2"/>
                </a:solidFill>
              </a:defRPr>
            </a:lvl1pPr>
          </a:lstStyle>
          <a:p>
            <a:fld id="{8B78BF1A-0E3B-475C-B630-A5DFB57CBF35}" type="datetime1">
              <a:rPr lang="en-US" smtClean="0"/>
              <a:t>8/3/2023</a:t>
            </a:fld>
            <a:endParaRPr lang="en-US" dirty="0"/>
          </a:p>
        </p:txBody>
      </p:sp>
    </p:spTree>
  </p:cSld>
  <p:clrMap bg1="lt1" tx1="dk1" bg2="lt2" tx2="dk2" accent1="accent1" accent2="accent2" accent3="accent3" accent4="accent4" accent5="accent5" accent6="accent6" hlink="hlink" folHlink="folHlink"/>
  <p:sldLayoutIdLst>
    <p:sldLayoutId id="2147483977" r:id="rId1"/>
    <p:sldLayoutId id="2147483978" r:id="rId2"/>
    <p:sldLayoutId id="2147483979" r:id="rId3"/>
    <p:sldLayoutId id="2147483980" r:id="rId4"/>
    <p:sldLayoutId id="2147483981" r:id="rId5"/>
    <p:sldLayoutId id="2147483982" r:id="rId6"/>
    <p:sldLayoutId id="2147483983" r:id="rId7"/>
    <p:sldLayoutId id="2147483984" r:id="rId8"/>
    <p:sldLayoutId id="2147483985" r:id="rId9"/>
    <p:sldLayoutId id="2147483986" r:id="rId10"/>
    <p:sldLayoutId id="2147483987" r:id="rId11"/>
  </p:sldLayoutIdLst>
  <p:hf hdr="0" ftr="0" dt="0"/>
  <p:txStyles>
    <p:titleStyle>
      <a:lvl1pPr algn="l" defTabSz="685800" rtl="0" eaLnBrk="1" latinLnBrk="0" hangingPunct="1">
        <a:spcBef>
          <a:spcPct val="0"/>
        </a:spcBef>
        <a:buNone/>
        <a:defRPr sz="3450" kern="1200" cap="none" spc="-75" baseline="0">
          <a:ln>
            <a:noFill/>
          </a:ln>
          <a:solidFill>
            <a:schemeClr val="tx2"/>
          </a:solidFill>
          <a:effectLst/>
          <a:latin typeface="+mj-lt"/>
          <a:ea typeface="+mj-ea"/>
          <a:cs typeface="+mj-cs"/>
        </a:defRPr>
      </a:lvl1pPr>
    </p:titleStyle>
    <p:bodyStyle>
      <a:lvl1pPr marL="257175" indent="-171450" algn="l" defTabSz="685800" rtl="0" eaLnBrk="1" latinLnBrk="0" hangingPunct="1">
        <a:spcBef>
          <a:spcPct val="20000"/>
        </a:spcBef>
        <a:buClr>
          <a:schemeClr val="accent1"/>
        </a:buClr>
        <a:buFont typeface="Arial" pitchFamily="34" charset="0"/>
        <a:buChar char="•"/>
        <a:defRPr sz="1650" kern="1200">
          <a:solidFill>
            <a:schemeClr val="tx1"/>
          </a:solidFill>
          <a:latin typeface="+mn-lt"/>
          <a:ea typeface="+mn-ea"/>
          <a:cs typeface="+mn-cs"/>
        </a:defRPr>
      </a:lvl1pPr>
      <a:lvl2pPr marL="480060" indent="-171450" algn="l" defTabSz="685800" rtl="0" eaLnBrk="1" latinLnBrk="0" hangingPunct="1">
        <a:spcBef>
          <a:spcPct val="20000"/>
        </a:spcBef>
        <a:buClr>
          <a:schemeClr val="accent2"/>
        </a:buClr>
        <a:buFont typeface="Arial" pitchFamily="34" charset="0"/>
        <a:buChar char="•"/>
        <a:defRPr sz="1500" kern="1200">
          <a:solidFill>
            <a:schemeClr val="tx1"/>
          </a:solidFill>
          <a:latin typeface="+mn-lt"/>
          <a:ea typeface="+mn-ea"/>
          <a:cs typeface="+mn-cs"/>
        </a:defRPr>
      </a:lvl2pPr>
      <a:lvl3pPr marL="754380" indent="-171450" algn="l" defTabSz="685800" rtl="0" eaLnBrk="1" latinLnBrk="0" hangingPunct="1">
        <a:spcBef>
          <a:spcPct val="20000"/>
        </a:spcBef>
        <a:buClr>
          <a:schemeClr val="accent3"/>
        </a:buClr>
        <a:buFont typeface="Arial" pitchFamily="34" charset="0"/>
        <a:buChar char="•"/>
        <a:defRPr sz="1350" kern="1200">
          <a:solidFill>
            <a:schemeClr val="tx1"/>
          </a:solidFill>
          <a:latin typeface="+mn-lt"/>
          <a:ea typeface="+mn-ea"/>
          <a:cs typeface="+mn-cs"/>
        </a:defRPr>
      </a:lvl3pPr>
      <a:lvl4pPr marL="960120" indent="-171450" algn="l" defTabSz="685800" rtl="0" eaLnBrk="1" latinLnBrk="0" hangingPunct="1">
        <a:spcBef>
          <a:spcPct val="20000"/>
        </a:spcBef>
        <a:buClr>
          <a:schemeClr val="accent4"/>
        </a:buClr>
        <a:buFont typeface="Arial" pitchFamily="34" charset="0"/>
        <a:buChar char="•"/>
        <a:defRPr sz="1200" kern="1200">
          <a:solidFill>
            <a:schemeClr val="tx1"/>
          </a:solidFill>
          <a:latin typeface="+mn-lt"/>
          <a:ea typeface="+mn-ea"/>
          <a:cs typeface="+mn-cs"/>
        </a:defRPr>
      </a:lvl4pPr>
      <a:lvl5pPr marL="1165860" indent="-171450" algn="l" defTabSz="685800" rtl="0" eaLnBrk="1" latinLnBrk="0" hangingPunct="1">
        <a:spcBef>
          <a:spcPct val="20000"/>
        </a:spcBef>
        <a:buClr>
          <a:schemeClr val="accent5"/>
        </a:buClr>
        <a:buFont typeface="Arial" pitchFamily="34" charset="0"/>
        <a:buChar char="•"/>
        <a:defRPr sz="1050" kern="1200" baseline="0">
          <a:solidFill>
            <a:schemeClr val="tx1"/>
          </a:solidFill>
          <a:latin typeface="+mn-lt"/>
          <a:ea typeface="+mn-ea"/>
          <a:cs typeface="+mn-cs"/>
        </a:defRPr>
      </a:lvl5pPr>
      <a:lvl6pPr marL="1303020" indent="-137160" algn="l" defTabSz="685800" rtl="0" eaLnBrk="1" latinLnBrk="0" hangingPunct="1">
        <a:spcBef>
          <a:spcPct val="20000"/>
        </a:spcBef>
        <a:buClr>
          <a:schemeClr val="accent1"/>
        </a:buClr>
        <a:buFont typeface="Arial" pitchFamily="34" charset="0"/>
        <a:buChar char="•"/>
        <a:defRPr sz="1050" kern="1200" baseline="0">
          <a:solidFill>
            <a:schemeClr val="tx1"/>
          </a:solidFill>
          <a:latin typeface="+mn-lt"/>
          <a:ea typeface="+mn-ea"/>
          <a:cs typeface="+mn-cs"/>
        </a:defRPr>
      </a:lvl6pPr>
      <a:lvl7pPr marL="1440180" indent="-137160" algn="l" defTabSz="685800" rtl="0" eaLnBrk="1" latinLnBrk="0" hangingPunct="1">
        <a:spcBef>
          <a:spcPct val="20000"/>
        </a:spcBef>
        <a:buClr>
          <a:schemeClr val="accent2"/>
        </a:buClr>
        <a:buFont typeface="Arial" pitchFamily="34" charset="0"/>
        <a:buChar char="•"/>
        <a:defRPr sz="1050" kern="1200">
          <a:solidFill>
            <a:schemeClr val="tx1"/>
          </a:solidFill>
          <a:latin typeface="+mn-lt"/>
          <a:ea typeface="+mn-ea"/>
          <a:cs typeface="+mn-cs"/>
        </a:defRPr>
      </a:lvl7pPr>
      <a:lvl8pPr marL="1577340" indent="-137160" algn="l" defTabSz="685800" rtl="0" eaLnBrk="1" latinLnBrk="0" hangingPunct="1">
        <a:spcBef>
          <a:spcPct val="20000"/>
        </a:spcBef>
        <a:buClr>
          <a:schemeClr val="accent3"/>
        </a:buClr>
        <a:buFont typeface="Arial" pitchFamily="34" charset="0"/>
        <a:buChar char="•"/>
        <a:defRPr sz="1050" kern="1200">
          <a:solidFill>
            <a:schemeClr val="tx1"/>
          </a:solidFill>
          <a:latin typeface="+mn-lt"/>
          <a:ea typeface="+mn-ea"/>
          <a:cs typeface="+mn-cs"/>
        </a:defRPr>
      </a:lvl8pPr>
      <a:lvl9pPr marL="1714500" indent="-137160" algn="l" defTabSz="685800" rtl="0" eaLnBrk="1" latinLnBrk="0" hangingPunct="1">
        <a:spcBef>
          <a:spcPct val="20000"/>
        </a:spcBef>
        <a:buClr>
          <a:schemeClr val="accent4"/>
        </a:buClr>
        <a:buFont typeface="Arial"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policy.office@tax.nm.gov" TargetMode="External"/><Relationship Id="rId2" Type="http://schemas.openxmlformats.org/officeDocument/2006/relationships/hyperlink" Target="https://www.tax.newmexico.gov/nm-taxation-revenue-department-notification-servic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realfile.tax.newmexico.gov/trd-41413ins.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realfile.tax.newmexico.gov/FYI-202.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F918D-CB3B-42E7-96FE-B0C1222DE02A}"/>
              </a:ext>
            </a:extLst>
          </p:cNvPr>
          <p:cNvSpPr>
            <a:spLocks noGrp="1"/>
          </p:cNvSpPr>
          <p:nvPr>
            <p:ph type="ctrTitle"/>
          </p:nvPr>
        </p:nvSpPr>
        <p:spPr>
          <a:xfrm>
            <a:off x="134224" y="3048000"/>
            <a:ext cx="10981188" cy="2084365"/>
          </a:xfrm>
        </p:spPr>
        <p:txBody>
          <a:bodyPr/>
          <a:lstStyle/>
          <a:p>
            <a:pPr algn="ctr"/>
            <a:r>
              <a:rPr lang="en-US" sz="3200" b="1" dirty="0"/>
              <a:t>Gross Receipts Taxation for Health Care Practitioners</a:t>
            </a:r>
            <a:br>
              <a:rPr lang="en-US" sz="3200" dirty="0"/>
            </a:br>
            <a:br>
              <a:rPr lang="en-US" sz="2400" dirty="0"/>
            </a:br>
            <a:r>
              <a:rPr lang="en-US" sz="2400" dirty="0"/>
              <a:t>Presentation to New Mexico Medical Society</a:t>
            </a:r>
            <a:endParaRPr lang="en-US" dirty="0"/>
          </a:p>
        </p:txBody>
      </p:sp>
      <p:sp>
        <p:nvSpPr>
          <p:cNvPr id="3" name="Subtitle 2">
            <a:extLst>
              <a:ext uri="{FF2B5EF4-FFF2-40B4-BE49-F238E27FC236}">
                <a16:creationId xmlns:a16="http://schemas.microsoft.com/office/drawing/2014/main" id="{587080AE-ACDB-4415-A97B-743AEDE63E4C}"/>
              </a:ext>
            </a:extLst>
          </p:cNvPr>
          <p:cNvSpPr>
            <a:spLocks noGrp="1"/>
          </p:cNvSpPr>
          <p:nvPr>
            <p:ph type="subTitle" idx="1"/>
          </p:nvPr>
        </p:nvSpPr>
        <p:spPr>
          <a:xfrm>
            <a:off x="134224" y="5300994"/>
            <a:ext cx="10981188" cy="1408151"/>
          </a:xfrm>
        </p:spPr>
        <p:txBody>
          <a:bodyPr>
            <a:normAutofit/>
          </a:bodyPr>
          <a:lstStyle/>
          <a:p>
            <a:pPr algn="ctr"/>
            <a:r>
              <a:rPr lang="en-US" dirty="0"/>
              <a:t>Mark Chaiken, JD, LLM, Tax Policy Director, Taxation and Revenue Department</a:t>
            </a:r>
          </a:p>
        </p:txBody>
      </p:sp>
      <p:pic>
        <p:nvPicPr>
          <p:cNvPr id="7" name="Picture 6">
            <a:extLst>
              <a:ext uri="{FF2B5EF4-FFF2-40B4-BE49-F238E27FC236}">
                <a16:creationId xmlns:a16="http://schemas.microsoft.com/office/drawing/2014/main" id="{D55F08B7-4A8E-4981-B58F-F3454126FBB6}"/>
              </a:ext>
            </a:extLst>
          </p:cNvPr>
          <p:cNvPicPr>
            <a:picLocks noChangeAspect="1"/>
          </p:cNvPicPr>
          <p:nvPr/>
        </p:nvPicPr>
        <p:blipFill>
          <a:blip r:embed="rId3"/>
          <a:stretch>
            <a:fillRect/>
          </a:stretch>
        </p:blipFill>
        <p:spPr>
          <a:xfrm>
            <a:off x="0" y="-11082"/>
            <a:ext cx="11115412" cy="2634142"/>
          </a:xfrm>
          <a:prstGeom prst="rect">
            <a:avLst/>
          </a:prstGeom>
        </p:spPr>
      </p:pic>
    </p:spTree>
    <p:extLst>
      <p:ext uri="{BB962C8B-B14F-4D97-AF65-F5344CB8AC3E}">
        <p14:creationId xmlns:p14="http://schemas.microsoft.com/office/powerpoint/2010/main" val="838928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D04FE-FAE0-4064-A98A-4A8A9DEF5A4F}"/>
              </a:ext>
            </a:extLst>
          </p:cNvPr>
          <p:cNvSpPr>
            <a:spLocks noGrp="1"/>
          </p:cNvSpPr>
          <p:nvPr>
            <p:ph type="title"/>
          </p:nvPr>
        </p:nvSpPr>
        <p:spPr/>
        <p:txBody>
          <a:bodyPr/>
          <a:lstStyle/>
          <a:p>
            <a:r>
              <a:rPr lang="en-US" dirty="0"/>
              <a:t>Information and Questions</a:t>
            </a:r>
          </a:p>
        </p:txBody>
      </p:sp>
      <p:sp>
        <p:nvSpPr>
          <p:cNvPr id="3" name="Content Placeholder 2">
            <a:extLst>
              <a:ext uri="{FF2B5EF4-FFF2-40B4-BE49-F238E27FC236}">
                <a16:creationId xmlns:a16="http://schemas.microsoft.com/office/drawing/2014/main" id="{55928F9F-BF44-4B52-910E-D0517D21F8DF}"/>
              </a:ext>
            </a:extLst>
          </p:cNvPr>
          <p:cNvSpPr>
            <a:spLocks noGrp="1"/>
          </p:cNvSpPr>
          <p:nvPr>
            <p:ph idx="1"/>
          </p:nvPr>
        </p:nvSpPr>
        <p:spPr/>
        <p:txBody>
          <a:bodyPr>
            <a:normAutofit/>
          </a:bodyPr>
          <a:lstStyle/>
          <a:p>
            <a:pPr marL="85725" indent="0">
              <a:buNone/>
            </a:pPr>
            <a:r>
              <a:rPr lang="en-US" sz="2800" dirty="0"/>
              <a:t>Please consider signing up for the NMTRD Notification System; this will make sure that you are getting updates as they are released from the Department on changes or updated forms.  Sign up at:</a:t>
            </a:r>
          </a:p>
          <a:p>
            <a:pPr marL="85725" indent="0">
              <a:buNone/>
            </a:pPr>
            <a:r>
              <a:rPr lang="en-US" sz="2800" dirty="0">
                <a:hlinkClick r:id="rId2"/>
              </a:rPr>
              <a:t>https://www.tax.newmexico.gov/nm-taxation-revenue-department-notification-service/</a:t>
            </a:r>
            <a:endParaRPr lang="en-US" sz="2800" dirty="0"/>
          </a:p>
          <a:p>
            <a:pPr marL="85725" indent="0">
              <a:buNone/>
            </a:pPr>
            <a:endParaRPr lang="en-US" sz="2800" dirty="0"/>
          </a:p>
          <a:p>
            <a:pPr marL="85725" indent="0">
              <a:buNone/>
            </a:pPr>
            <a:r>
              <a:rPr lang="en-US" sz="2800" dirty="0"/>
              <a:t>Thank you!  If you have any questions, contact the Tax Information and Policy Office at </a:t>
            </a:r>
            <a:r>
              <a:rPr lang="en-US" sz="2800" dirty="0">
                <a:hlinkClick r:id="rId3"/>
              </a:rPr>
              <a:t>policy.office@tax.nm.gov</a:t>
            </a:r>
            <a:endParaRPr lang="en-US" sz="2800" dirty="0"/>
          </a:p>
          <a:p>
            <a:pPr marL="85725" indent="0">
              <a:buNone/>
            </a:pPr>
            <a:endParaRPr lang="en-US" sz="2800" dirty="0"/>
          </a:p>
          <a:p>
            <a:pPr marL="85725" indent="0">
              <a:buNone/>
            </a:pPr>
            <a:endParaRPr lang="en-US" sz="2800" dirty="0"/>
          </a:p>
        </p:txBody>
      </p:sp>
      <p:sp>
        <p:nvSpPr>
          <p:cNvPr id="4" name="Slide Number Placeholder 3">
            <a:extLst>
              <a:ext uri="{FF2B5EF4-FFF2-40B4-BE49-F238E27FC236}">
                <a16:creationId xmlns:a16="http://schemas.microsoft.com/office/drawing/2014/main" id="{CE1A7937-4D0B-4CD8-8DF9-A8ACD8D48CF6}"/>
              </a:ext>
            </a:extLst>
          </p:cNvPr>
          <p:cNvSpPr>
            <a:spLocks noGrp="1"/>
          </p:cNvSpPr>
          <p:nvPr>
            <p:ph type="sldNum" sz="quarter" idx="12"/>
          </p:nvPr>
        </p:nvSpPr>
        <p:spPr/>
        <p:txBody>
          <a:bodyPr/>
          <a:lstStyle/>
          <a:p>
            <a:fld id="{E9A4E3A2-E195-471B-80F5-3BAC0AC50A29}" type="slidenum">
              <a:rPr lang="en-US" smtClean="0"/>
              <a:t>10</a:t>
            </a:fld>
            <a:endParaRPr lang="en-US" dirty="0"/>
          </a:p>
        </p:txBody>
      </p:sp>
    </p:spTree>
    <p:extLst>
      <p:ext uri="{BB962C8B-B14F-4D97-AF65-F5344CB8AC3E}">
        <p14:creationId xmlns:p14="http://schemas.microsoft.com/office/powerpoint/2010/main" val="83644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F858E-B9B8-41FB-849B-61A496B68831}"/>
              </a:ext>
            </a:extLst>
          </p:cNvPr>
          <p:cNvSpPr>
            <a:spLocks noGrp="1"/>
          </p:cNvSpPr>
          <p:nvPr>
            <p:ph type="title"/>
          </p:nvPr>
        </p:nvSpPr>
        <p:spPr/>
        <p:txBody>
          <a:bodyPr/>
          <a:lstStyle/>
          <a:p>
            <a:pPr algn="ctr"/>
            <a:r>
              <a:rPr lang="en-US" dirty="0">
                <a:latin typeface="+mn-lt"/>
              </a:rPr>
              <a:t>Basic Principles of New Mexico’s Gross Receipts Tax</a:t>
            </a:r>
          </a:p>
        </p:txBody>
      </p:sp>
      <p:sp>
        <p:nvSpPr>
          <p:cNvPr id="3" name="Content Placeholder 2">
            <a:extLst>
              <a:ext uri="{FF2B5EF4-FFF2-40B4-BE49-F238E27FC236}">
                <a16:creationId xmlns:a16="http://schemas.microsoft.com/office/drawing/2014/main" id="{0DB854B7-72CC-4513-90D4-303CE541256B}"/>
              </a:ext>
            </a:extLst>
          </p:cNvPr>
          <p:cNvSpPr>
            <a:spLocks noGrp="1"/>
          </p:cNvSpPr>
          <p:nvPr>
            <p:ph idx="1"/>
          </p:nvPr>
        </p:nvSpPr>
        <p:spPr/>
        <p:txBody>
          <a:bodyPr>
            <a:normAutofit/>
          </a:bodyPr>
          <a:lstStyle/>
          <a:p>
            <a:r>
              <a:rPr lang="en-US" sz="2400" dirty="0"/>
              <a:t>New Mexico taxes the “gross receipts” of individuals and businesses “engaging in business” in New Mexico.</a:t>
            </a:r>
          </a:p>
          <a:p>
            <a:r>
              <a:rPr lang="en-US" sz="2400" dirty="0"/>
              <a:t>Gross receipts are defined as the money or value of other consideration received from, among other things, selling property in New Mexico and from performing services in New Mexico, or from performing services outside of New Mexico, the product of which is initially used in New Mexico.</a:t>
            </a:r>
          </a:p>
          <a:p>
            <a:r>
              <a:rPr lang="en-US" sz="2400" dirty="0"/>
              <a:t>“Engaging in business” in New Mexico means either having a physical presence in New Mexico, or having at least $100,000 of taxable gross receipts from sales of property or services in New Mexico in the prior calendar year.</a:t>
            </a:r>
          </a:p>
          <a:p>
            <a:r>
              <a:rPr lang="en-US" sz="2400" dirty="0"/>
              <a:t>There is a presumption that gross receipts are taxable, unless a specific exemption or deduction applies.</a:t>
            </a:r>
          </a:p>
        </p:txBody>
      </p:sp>
      <p:sp>
        <p:nvSpPr>
          <p:cNvPr id="4" name="Slide Number Placeholder 3">
            <a:extLst>
              <a:ext uri="{FF2B5EF4-FFF2-40B4-BE49-F238E27FC236}">
                <a16:creationId xmlns:a16="http://schemas.microsoft.com/office/drawing/2014/main" id="{13D63AD5-47B3-401D-8A97-925348B276F2}"/>
              </a:ext>
            </a:extLst>
          </p:cNvPr>
          <p:cNvSpPr>
            <a:spLocks noGrp="1"/>
          </p:cNvSpPr>
          <p:nvPr>
            <p:ph type="sldNum" sz="quarter" idx="12"/>
          </p:nvPr>
        </p:nvSpPr>
        <p:spPr/>
        <p:txBody>
          <a:bodyPr/>
          <a:lstStyle/>
          <a:p>
            <a:fld id="{E9A4E3A2-E195-471B-80F5-3BAC0AC50A29}" type="slidenum">
              <a:rPr lang="en-US" smtClean="0"/>
              <a:t>2</a:t>
            </a:fld>
            <a:endParaRPr lang="en-US" dirty="0"/>
          </a:p>
        </p:txBody>
      </p:sp>
    </p:spTree>
    <p:extLst>
      <p:ext uri="{BB962C8B-B14F-4D97-AF65-F5344CB8AC3E}">
        <p14:creationId xmlns:p14="http://schemas.microsoft.com/office/powerpoint/2010/main" val="1469392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B475F-4F9D-46E2-9CB2-29EC339BB0C3}"/>
              </a:ext>
            </a:extLst>
          </p:cNvPr>
          <p:cNvSpPr>
            <a:spLocks noGrp="1"/>
          </p:cNvSpPr>
          <p:nvPr>
            <p:ph type="title"/>
          </p:nvPr>
        </p:nvSpPr>
        <p:spPr/>
        <p:txBody>
          <a:bodyPr/>
          <a:lstStyle/>
          <a:p>
            <a:pPr algn="ctr"/>
            <a:r>
              <a:rPr lang="en-US" dirty="0">
                <a:latin typeface="+mn-lt"/>
              </a:rPr>
              <a:t>Gross Receipts Taxation and Health Care Practitioners</a:t>
            </a:r>
          </a:p>
        </p:txBody>
      </p:sp>
      <p:sp>
        <p:nvSpPr>
          <p:cNvPr id="3" name="Content Placeholder 2">
            <a:extLst>
              <a:ext uri="{FF2B5EF4-FFF2-40B4-BE49-F238E27FC236}">
                <a16:creationId xmlns:a16="http://schemas.microsoft.com/office/drawing/2014/main" id="{1E3A52A5-EFCA-419D-8482-03EBB95CEC4A}"/>
              </a:ext>
            </a:extLst>
          </p:cNvPr>
          <p:cNvSpPr>
            <a:spLocks noGrp="1"/>
          </p:cNvSpPr>
          <p:nvPr>
            <p:ph idx="1"/>
          </p:nvPr>
        </p:nvSpPr>
        <p:spPr/>
        <p:txBody>
          <a:bodyPr>
            <a:normAutofit/>
          </a:bodyPr>
          <a:lstStyle/>
          <a:p>
            <a:r>
              <a:rPr lang="en-US" sz="2400" dirty="0"/>
              <a:t>The presumption is that all gross receipts are taxable, unless a specific exemption or deduction applies.</a:t>
            </a:r>
          </a:p>
          <a:p>
            <a:r>
              <a:rPr lang="en-US" sz="2400" dirty="0"/>
              <a:t>There is one exemption that may apply for certain non-profits.</a:t>
            </a:r>
          </a:p>
          <a:p>
            <a:r>
              <a:rPr lang="en-US" sz="2400" dirty="0"/>
              <a:t>There are two specific deductions that may apply for some health care practitioners and associations of health care practitioners.</a:t>
            </a:r>
          </a:p>
          <a:p>
            <a:r>
              <a:rPr lang="en-US" sz="2400" dirty="0"/>
              <a:t>Other deductions and exemptions may be available and can be located in the general instructions for gross receipts taxes.</a:t>
            </a:r>
          </a:p>
          <a:p>
            <a:pPr lvl="1"/>
            <a:r>
              <a:rPr lang="en-US" sz="2250" dirty="0"/>
              <a:t>Deductions and exemptions may change in the future.</a:t>
            </a:r>
          </a:p>
          <a:p>
            <a:pPr lvl="1"/>
            <a:r>
              <a:rPr lang="en-US" sz="2250" dirty="0"/>
              <a:t>Changes are usually effective on January 1 or July 1 of each year.</a:t>
            </a:r>
          </a:p>
          <a:p>
            <a:pPr lvl="1"/>
            <a:r>
              <a:rPr lang="en-US" sz="2250" dirty="0"/>
              <a:t>Current return instructions can be located at </a:t>
            </a:r>
            <a:r>
              <a:rPr lang="en-US" sz="2250" dirty="0">
                <a:hlinkClick r:id="rId2"/>
              </a:rPr>
              <a:t>http://realfile.tax.newmexico.gov/trd-41413ins.pdf</a:t>
            </a:r>
            <a:endParaRPr lang="en-US" sz="2250" dirty="0"/>
          </a:p>
        </p:txBody>
      </p:sp>
      <p:sp>
        <p:nvSpPr>
          <p:cNvPr id="4" name="Slide Number Placeholder 3">
            <a:extLst>
              <a:ext uri="{FF2B5EF4-FFF2-40B4-BE49-F238E27FC236}">
                <a16:creationId xmlns:a16="http://schemas.microsoft.com/office/drawing/2014/main" id="{ED335E48-F090-419F-8F26-E762B88C4BCB}"/>
              </a:ext>
            </a:extLst>
          </p:cNvPr>
          <p:cNvSpPr>
            <a:spLocks noGrp="1"/>
          </p:cNvSpPr>
          <p:nvPr>
            <p:ph type="sldNum" sz="quarter" idx="12"/>
          </p:nvPr>
        </p:nvSpPr>
        <p:spPr/>
        <p:txBody>
          <a:bodyPr/>
          <a:lstStyle/>
          <a:p>
            <a:fld id="{E9A4E3A2-E195-471B-80F5-3BAC0AC50A29}" type="slidenum">
              <a:rPr lang="en-US" smtClean="0"/>
              <a:t>3</a:t>
            </a:fld>
            <a:endParaRPr lang="en-US" dirty="0"/>
          </a:p>
        </p:txBody>
      </p:sp>
    </p:spTree>
    <p:extLst>
      <p:ext uri="{BB962C8B-B14F-4D97-AF65-F5344CB8AC3E}">
        <p14:creationId xmlns:p14="http://schemas.microsoft.com/office/powerpoint/2010/main" val="1694020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8F024-4E64-47CC-8B6E-9FFB87690811}"/>
              </a:ext>
            </a:extLst>
          </p:cNvPr>
          <p:cNvSpPr>
            <a:spLocks noGrp="1"/>
          </p:cNvSpPr>
          <p:nvPr>
            <p:ph type="title"/>
          </p:nvPr>
        </p:nvSpPr>
        <p:spPr/>
        <p:txBody>
          <a:bodyPr/>
          <a:lstStyle/>
          <a:p>
            <a:pPr algn="ctr"/>
            <a:r>
              <a:rPr lang="en-US" dirty="0">
                <a:latin typeface="+mn-lt"/>
              </a:rPr>
              <a:t>Non-Profit Exemption</a:t>
            </a:r>
          </a:p>
        </p:txBody>
      </p:sp>
      <p:sp>
        <p:nvSpPr>
          <p:cNvPr id="3" name="Content Placeholder 2">
            <a:extLst>
              <a:ext uri="{FF2B5EF4-FFF2-40B4-BE49-F238E27FC236}">
                <a16:creationId xmlns:a16="http://schemas.microsoft.com/office/drawing/2014/main" id="{A0E2488D-A314-4547-A4E2-BDB07D57868B}"/>
              </a:ext>
            </a:extLst>
          </p:cNvPr>
          <p:cNvSpPr>
            <a:spLocks noGrp="1"/>
          </p:cNvSpPr>
          <p:nvPr>
            <p:ph idx="1"/>
          </p:nvPr>
        </p:nvSpPr>
        <p:spPr/>
        <p:txBody>
          <a:bodyPr>
            <a:normAutofit/>
          </a:bodyPr>
          <a:lstStyle/>
          <a:p>
            <a:r>
              <a:rPr lang="en-US" sz="2400" dirty="0"/>
              <a:t>Gross receipts of a an organization that has been granted exemption from federal income tax under Section 501(c)(3) of the Internal Revenue Code are exempt from the gross receipts tax.</a:t>
            </a:r>
          </a:p>
          <a:p>
            <a:r>
              <a:rPr lang="en-US" sz="2400" dirty="0"/>
              <a:t>Exempt gross receipts do not need to be reported to the Taxation and Revenue Department.</a:t>
            </a:r>
          </a:p>
          <a:p>
            <a:r>
              <a:rPr lang="en-US" sz="2400" u="sng" dirty="0"/>
              <a:t>Note</a:t>
            </a:r>
            <a:r>
              <a:rPr lang="en-US" sz="2400" dirty="0"/>
              <a:t>:  The exemption does </a:t>
            </a:r>
            <a:r>
              <a:rPr lang="en-US" sz="2400" u="sng" dirty="0"/>
              <a:t>not</a:t>
            </a:r>
            <a:r>
              <a:rPr lang="en-US" sz="2400" dirty="0"/>
              <a:t> apply to the gross receipts of a hospital licensed by the New Mexico Department of Health.</a:t>
            </a:r>
            <a:endParaRPr lang="en-US" sz="2400" u="sng" dirty="0"/>
          </a:p>
        </p:txBody>
      </p:sp>
      <p:sp>
        <p:nvSpPr>
          <p:cNvPr id="4" name="Slide Number Placeholder 3">
            <a:extLst>
              <a:ext uri="{FF2B5EF4-FFF2-40B4-BE49-F238E27FC236}">
                <a16:creationId xmlns:a16="http://schemas.microsoft.com/office/drawing/2014/main" id="{F499C74A-41A1-4240-A825-C09CCCB61024}"/>
              </a:ext>
            </a:extLst>
          </p:cNvPr>
          <p:cNvSpPr>
            <a:spLocks noGrp="1"/>
          </p:cNvSpPr>
          <p:nvPr>
            <p:ph type="sldNum" sz="quarter" idx="12"/>
          </p:nvPr>
        </p:nvSpPr>
        <p:spPr/>
        <p:txBody>
          <a:bodyPr/>
          <a:lstStyle/>
          <a:p>
            <a:fld id="{E9A4E3A2-E195-471B-80F5-3BAC0AC50A29}" type="slidenum">
              <a:rPr lang="en-US" smtClean="0"/>
              <a:t>4</a:t>
            </a:fld>
            <a:endParaRPr lang="en-US" dirty="0"/>
          </a:p>
        </p:txBody>
      </p:sp>
    </p:spTree>
    <p:extLst>
      <p:ext uri="{BB962C8B-B14F-4D97-AF65-F5344CB8AC3E}">
        <p14:creationId xmlns:p14="http://schemas.microsoft.com/office/powerpoint/2010/main" val="3765842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03CED-4D4C-4AA6-B709-64C6F6F11D98}"/>
              </a:ext>
            </a:extLst>
          </p:cNvPr>
          <p:cNvSpPr>
            <a:spLocks noGrp="1"/>
          </p:cNvSpPr>
          <p:nvPr>
            <p:ph type="title"/>
          </p:nvPr>
        </p:nvSpPr>
        <p:spPr/>
        <p:txBody>
          <a:bodyPr/>
          <a:lstStyle/>
          <a:p>
            <a:pPr algn="ctr"/>
            <a:r>
              <a:rPr lang="en-US" dirty="0">
                <a:latin typeface="+mn-lt"/>
              </a:rPr>
              <a:t>Gross Receipts Tax Deductions for Health Care Practitioners</a:t>
            </a:r>
          </a:p>
        </p:txBody>
      </p:sp>
      <p:sp>
        <p:nvSpPr>
          <p:cNvPr id="3" name="Content Placeholder 2">
            <a:extLst>
              <a:ext uri="{FF2B5EF4-FFF2-40B4-BE49-F238E27FC236}">
                <a16:creationId xmlns:a16="http://schemas.microsoft.com/office/drawing/2014/main" id="{A42463F0-0129-4A38-9233-66834D752DEE}"/>
              </a:ext>
            </a:extLst>
          </p:cNvPr>
          <p:cNvSpPr>
            <a:spLocks noGrp="1"/>
          </p:cNvSpPr>
          <p:nvPr>
            <p:ph idx="1"/>
          </p:nvPr>
        </p:nvSpPr>
        <p:spPr/>
        <p:txBody>
          <a:bodyPr>
            <a:normAutofit/>
          </a:bodyPr>
          <a:lstStyle/>
          <a:p>
            <a:r>
              <a:rPr lang="en-US" sz="2400" dirty="0"/>
              <a:t>There are two specific deductions applicable to the gross receipts of health care practitioners and associations of health care practitioners.</a:t>
            </a:r>
          </a:p>
          <a:p>
            <a:pPr lvl="1"/>
            <a:r>
              <a:rPr lang="en-US" sz="2250" dirty="0"/>
              <a:t>Deduction of certain gross receipts under Section 7-9-77.1 NMSA 1978.</a:t>
            </a:r>
          </a:p>
          <a:p>
            <a:pPr lvl="1"/>
            <a:r>
              <a:rPr lang="en-US" sz="2250" dirty="0"/>
              <a:t>Deduction of certain gross receipts under Section 7-9-93 NMSA 1978.</a:t>
            </a:r>
          </a:p>
          <a:p>
            <a:r>
              <a:rPr lang="en-US" sz="2400" dirty="0"/>
              <a:t>The deductions apply to different sets of receipts.</a:t>
            </a:r>
          </a:p>
          <a:p>
            <a:r>
              <a:rPr lang="en-US" sz="2400" dirty="0"/>
              <a:t>Deductible gross receipts </a:t>
            </a:r>
            <a:r>
              <a:rPr lang="en-US" sz="2400" u="sng" dirty="0"/>
              <a:t>do</a:t>
            </a:r>
            <a:r>
              <a:rPr lang="en-US" sz="2400" dirty="0"/>
              <a:t> need to be reported to Tax &amp; Rev.</a:t>
            </a:r>
          </a:p>
          <a:p>
            <a:r>
              <a:rPr lang="en-US" sz="2400" dirty="0"/>
              <a:t>The deductions are explained in detail in Tax &amp; Rev’s publication “FYI 202 – Gross Receipts Tax and Health Care Services”, which is available on our website. </a:t>
            </a:r>
            <a:r>
              <a:rPr lang="en-US" sz="2400" dirty="0">
                <a:hlinkClick r:id="rId2"/>
              </a:rPr>
              <a:t>http://realfile.tax.newmexico.gov/FYI-202.pdf</a:t>
            </a:r>
            <a:endParaRPr lang="en-US" sz="2400" dirty="0"/>
          </a:p>
          <a:p>
            <a:pPr lvl="1"/>
            <a:r>
              <a:rPr lang="en-US" sz="2250" dirty="0"/>
              <a:t>Or on the Forms &amp; Publications page go to Publications &gt; FYIs &gt; 200 Series - Business Tax Information </a:t>
            </a:r>
          </a:p>
          <a:p>
            <a:pPr marL="85725" indent="0">
              <a:buNone/>
            </a:pPr>
            <a:endParaRPr lang="en-US" sz="2400" dirty="0"/>
          </a:p>
        </p:txBody>
      </p:sp>
      <p:sp>
        <p:nvSpPr>
          <p:cNvPr id="4" name="Slide Number Placeholder 3">
            <a:extLst>
              <a:ext uri="{FF2B5EF4-FFF2-40B4-BE49-F238E27FC236}">
                <a16:creationId xmlns:a16="http://schemas.microsoft.com/office/drawing/2014/main" id="{A66027C5-C9C4-44FA-8F84-DBAB4FBF1039}"/>
              </a:ext>
            </a:extLst>
          </p:cNvPr>
          <p:cNvSpPr>
            <a:spLocks noGrp="1"/>
          </p:cNvSpPr>
          <p:nvPr>
            <p:ph type="sldNum" sz="quarter" idx="12"/>
          </p:nvPr>
        </p:nvSpPr>
        <p:spPr/>
        <p:txBody>
          <a:bodyPr/>
          <a:lstStyle/>
          <a:p>
            <a:fld id="{E9A4E3A2-E195-471B-80F5-3BAC0AC50A29}" type="slidenum">
              <a:rPr lang="en-US" smtClean="0"/>
              <a:t>5</a:t>
            </a:fld>
            <a:endParaRPr lang="en-US" dirty="0"/>
          </a:p>
        </p:txBody>
      </p:sp>
    </p:spTree>
    <p:extLst>
      <p:ext uri="{BB962C8B-B14F-4D97-AF65-F5344CB8AC3E}">
        <p14:creationId xmlns:p14="http://schemas.microsoft.com/office/powerpoint/2010/main" val="2628424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949C-C25F-4A0F-9BBA-9D807B97A734}"/>
              </a:ext>
            </a:extLst>
          </p:cNvPr>
          <p:cNvSpPr>
            <a:spLocks noGrp="1"/>
          </p:cNvSpPr>
          <p:nvPr>
            <p:ph type="title"/>
          </p:nvPr>
        </p:nvSpPr>
        <p:spPr/>
        <p:txBody>
          <a:bodyPr/>
          <a:lstStyle/>
          <a:p>
            <a:pPr algn="ctr"/>
            <a:r>
              <a:rPr lang="en-US" dirty="0">
                <a:latin typeface="+mn-lt"/>
              </a:rPr>
              <a:t>Gross Receipts Tax Deductions -- Definitions</a:t>
            </a:r>
          </a:p>
        </p:txBody>
      </p:sp>
      <p:sp>
        <p:nvSpPr>
          <p:cNvPr id="3" name="Content Placeholder 2">
            <a:extLst>
              <a:ext uri="{FF2B5EF4-FFF2-40B4-BE49-F238E27FC236}">
                <a16:creationId xmlns:a16="http://schemas.microsoft.com/office/drawing/2014/main" id="{4C31E67A-B565-4603-A3CD-FC807D31C989}"/>
              </a:ext>
            </a:extLst>
          </p:cNvPr>
          <p:cNvSpPr>
            <a:spLocks noGrp="1"/>
          </p:cNvSpPr>
          <p:nvPr>
            <p:ph idx="1"/>
          </p:nvPr>
        </p:nvSpPr>
        <p:spPr/>
        <p:txBody>
          <a:bodyPr>
            <a:normAutofit/>
          </a:bodyPr>
          <a:lstStyle/>
          <a:p>
            <a:r>
              <a:rPr lang="en-US" sz="2400" dirty="0"/>
              <a:t>“Health care practitioners” and “association of health care practitioners” are defined in each Section of the tax code.</a:t>
            </a:r>
          </a:p>
          <a:p>
            <a:pPr lvl="1"/>
            <a:r>
              <a:rPr lang="en-US" sz="2250" dirty="0"/>
              <a:t>Section 7-9-77.1(J)(1) and (4); Section 77-9-93(C)(1) and (4).</a:t>
            </a:r>
          </a:p>
          <a:p>
            <a:pPr lvl="1"/>
            <a:r>
              <a:rPr lang="en-US" sz="2250" dirty="0"/>
              <a:t>Refer to the statute or to FYI 202 to determine whether a particular person or association is considered to be a “health care practitioner” or an “association of health care practitioners”.</a:t>
            </a:r>
          </a:p>
          <a:p>
            <a:pPr lvl="1"/>
            <a:r>
              <a:rPr lang="en-US" sz="2250" dirty="0"/>
              <a:t>“Association of health care practitioners” does </a:t>
            </a:r>
            <a:r>
              <a:rPr lang="en-US" sz="2250" u="sng" dirty="0"/>
              <a:t>not</a:t>
            </a:r>
            <a:r>
              <a:rPr lang="en-US" sz="2250" dirty="0"/>
              <a:t> include hospitals, hospices, HMOs, nursing homes, or entities that are solely outpatient or intermediate care facilities licensed pursuant to the Public Health Act.</a:t>
            </a:r>
          </a:p>
        </p:txBody>
      </p:sp>
      <p:sp>
        <p:nvSpPr>
          <p:cNvPr id="4" name="Slide Number Placeholder 3">
            <a:extLst>
              <a:ext uri="{FF2B5EF4-FFF2-40B4-BE49-F238E27FC236}">
                <a16:creationId xmlns:a16="http://schemas.microsoft.com/office/drawing/2014/main" id="{9BDDF4ED-45C5-48FF-AB21-CEC9426CD4E8}"/>
              </a:ext>
            </a:extLst>
          </p:cNvPr>
          <p:cNvSpPr>
            <a:spLocks noGrp="1"/>
          </p:cNvSpPr>
          <p:nvPr>
            <p:ph type="sldNum" sz="quarter" idx="12"/>
          </p:nvPr>
        </p:nvSpPr>
        <p:spPr/>
        <p:txBody>
          <a:bodyPr/>
          <a:lstStyle/>
          <a:p>
            <a:fld id="{E9A4E3A2-E195-471B-80F5-3BAC0AC50A29}" type="slidenum">
              <a:rPr lang="en-US" smtClean="0"/>
              <a:t>6</a:t>
            </a:fld>
            <a:endParaRPr lang="en-US" dirty="0"/>
          </a:p>
        </p:txBody>
      </p:sp>
    </p:spTree>
    <p:extLst>
      <p:ext uri="{BB962C8B-B14F-4D97-AF65-F5344CB8AC3E}">
        <p14:creationId xmlns:p14="http://schemas.microsoft.com/office/powerpoint/2010/main" val="2532674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3E4FF-CF29-4B5C-BCB6-9DFAD51BE2BE}"/>
              </a:ext>
            </a:extLst>
          </p:cNvPr>
          <p:cNvSpPr>
            <a:spLocks noGrp="1"/>
          </p:cNvSpPr>
          <p:nvPr>
            <p:ph type="title"/>
          </p:nvPr>
        </p:nvSpPr>
        <p:spPr/>
        <p:txBody>
          <a:bodyPr/>
          <a:lstStyle/>
          <a:p>
            <a:pPr algn="ctr"/>
            <a:r>
              <a:rPr lang="en-US" dirty="0">
                <a:latin typeface="+mn-lt"/>
              </a:rPr>
              <a:t>Section 7-9-77.1 Deduction</a:t>
            </a:r>
          </a:p>
        </p:txBody>
      </p:sp>
      <p:sp>
        <p:nvSpPr>
          <p:cNvPr id="3" name="Content Placeholder 2">
            <a:extLst>
              <a:ext uri="{FF2B5EF4-FFF2-40B4-BE49-F238E27FC236}">
                <a16:creationId xmlns:a16="http://schemas.microsoft.com/office/drawing/2014/main" id="{25AD88C6-FE2E-4ED5-9346-8B1450C53F7A}"/>
              </a:ext>
            </a:extLst>
          </p:cNvPr>
          <p:cNvSpPr>
            <a:spLocks noGrp="1"/>
          </p:cNvSpPr>
          <p:nvPr>
            <p:ph idx="1"/>
          </p:nvPr>
        </p:nvSpPr>
        <p:spPr/>
        <p:txBody>
          <a:bodyPr>
            <a:normAutofit fontScale="92500"/>
          </a:bodyPr>
          <a:lstStyle/>
          <a:p>
            <a:r>
              <a:rPr lang="en-US" sz="2400" dirty="0"/>
              <a:t>Three sets of receipts are deductible from gross receipts pursuant to this section.</a:t>
            </a:r>
          </a:p>
          <a:p>
            <a:r>
              <a:rPr lang="en-US" sz="2400" dirty="0"/>
              <a:t>Section 7-9-77.1(A): receipts from performing health care services for Medicare patients, other than Medicare Part C, are deductible.</a:t>
            </a:r>
          </a:p>
          <a:p>
            <a:pPr lvl="1"/>
            <a:r>
              <a:rPr lang="en-US" sz="2250" dirty="0"/>
              <a:t>The person or association of persons receiving the receipts must qualify as “health care practitioners” as defined by this Section in order to take the deduction.</a:t>
            </a:r>
          </a:p>
          <a:p>
            <a:r>
              <a:rPr lang="en-US" sz="2400" dirty="0"/>
              <a:t>Section 7-9-77.1(C): receipts from performing health care services from a third-party administrator of the TRICARE program are deductible </a:t>
            </a:r>
            <a:r>
              <a:rPr lang="en-US" sz="2400" u="sng" dirty="0"/>
              <a:t>if</a:t>
            </a:r>
            <a:r>
              <a:rPr lang="en-US" sz="2400" dirty="0"/>
              <a:t> they are provided by physicians or osteopathic physicians.</a:t>
            </a:r>
          </a:p>
          <a:p>
            <a:r>
              <a:rPr lang="en-US" sz="2400" dirty="0"/>
              <a:t>Section 7-9-77.1(D): receipts from payments by or on behalf of the Indian Health Service are deductible </a:t>
            </a:r>
            <a:r>
              <a:rPr lang="en-US" sz="2400" u="sng" dirty="0"/>
              <a:t>if</a:t>
            </a:r>
            <a:r>
              <a:rPr lang="en-US" sz="2400" dirty="0"/>
              <a:t> they are provided by medical doctors or osteopathic physicians.</a:t>
            </a:r>
          </a:p>
          <a:p>
            <a:r>
              <a:rPr lang="en-US" sz="2400" dirty="0"/>
              <a:t>See FYI 202 for additional information, including reporting codes for these deductions.</a:t>
            </a:r>
          </a:p>
        </p:txBody>
      </p:sp>
      <p:sp>
        <p:nvSpPr>
          <p:cNvPr id="4" name="Slide Number Placeholder 3">
            <a:extLst>
              <a:ext uri="{FF2B5EF4-FFF2-40B4-BE49-F238E27FC236}">
                <a16:creationId xmlns:a16="http://schemas.microsoft.com/office/drawing/2014/main" id="{FA24080E-2A9C-4DA9-87D6-D48517F7A176}"/>
              </a:ext>
            </a:extLst>
          </p:cNvPr>
          <p:cNvSpPr>
            <a:spLocks noGrp="1"/>
          </p:cNvSpPr>
          <p:nvPr>
            <p:ph type="sldNum" sz="quarter" idx="12"/>
          </p:nvPr>
        </p:nvSpPr>
        <p:spPr/>
        <p:txBody>
          <a:bodyPr/>
          <a:lstStyle/>
          <a:p>
            <a:fld id="{E9A4E3A2-E195-471B-80F5-3BAC0AC50A29}" type="slidenum">
              <a:rPr lang="en-US" smtClean="0"/>
              <a:t>7</a:t>
            </a:fld>
            <a:endParaRPr lang="en-US" dirty="0"/>
          </a:p>
        </p:txBody>
      </p:sp>
    </p:spTree>
    <p:extLst>
      <p:ext uri="{BB962C8B-B14F-4D97-AF65-F5344CB8AC3E}">
        <p14:creationId xmlns:p14="http://schemas.microsoft.com/office/powerpoint/2010/main" val="3670657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0D273-C07A-43DE-AA2E-3361775DD262}"/>
              </a:ext>
            </a:extLst>
          </p:cNvPr>
          <p:cNvSpPr>
            <a:spLocks noGrp="1"/>
          </p:cNvSpPr>
          <p:nvPr>
            <p:ph type="title"/>
          </p:nvPr>
        </p:nvSpPr>
        <p:spPr/>
        <p:txBody>
          <a:bodyPr/>
          <a:lstStyle/>
          <a:p>
            <a:pPr algn="ctr"/>
            <a:r>
              <a:rPr lang="en-US" dirty="0">
                <a:latin typeface="+mn-lt"/>
              </a:rPr>
              <a:t>Section 7-9-93 Deduction</a:t>
            </a:r>
          </a:p>
        </p:txBody>
      </p:sp>
      <p:sp>
        <p:nvSpPr>
          <p:cNvPr id="3" name="Content Placeholder 2">
            <a:extLst>
              <a:ext uri="{FF2B5EF4-FFF2-40B4-BE49-F238E27FC236}">
                <a16:creationId xmlns:a16="http://schemas.microsoft.com/office/drawing/2014/main" id="{C802455A-AE39-489A-985C-CD9FE90E9043}"/>
              </a:ext>
            </a:extLst>
          </p:cNvPr>
          <p:cNvSpPr>
            <a:spLocks noGrp="1"/>
          </p:cNvSpPr>
          <p:nvPr>
            <p:ph idx="1"/>
          </p:nvPr>
        </p:nvSpPr>
        <p:spPr/>
        <p:txBody>
          <a:bodyPr>
            <a:normAutofit fontScale="92500" lnSpcReduction="10000"/>
          </a:bodyPr>
          <a:lstStyle/>
          <a:p>
            <a:r>
              <a:rPr lang="en-US" sz="2400" u="sng" dirty="0"/>
              <a:t>Important Note</a:t>
            </a:r>
            <a:r>
              <a:rPr lang="en-US" sz="2400" dirty="0"/>
              <a:t>:  This deduction may </a:t>
            </a:r>
            <a:r>
              <a:rPr lang="en-US" sz="2400" u="sng" dirty="0"/>
              <a:t>only</a:t>
            </a:r>
            <a:r>
              <a:rPr lang="en-US" sz="2400" dirty="0"/>
              <a:t> be taken after all other available deductions have been taken.</a:t>
            </a:r>
          </a:p>
          <a:p>
            <a:pPr lvl="1"/>
            <a:r>
              <a:rPr lang="en-US" sz="1900" dirty="0"/>
              <a:t>Check for deductions under Section 7-9-77.1 and Section 7-9-48 (sale for resale deduction) first</a:t>
            </a:r>
            <a:r>
              <a:rPr lang="en-US" dirty="0"/>
              <a:t>.</a:t>
            </a:r>
          </a:p>
          <a:p>
            <a:r>
              <a:rPr lang="en-US" sz="2400" dirty="0"/>
              <a:t>Deduction may only be taken by those who are defined as “health care practitioners” or “associations of health care practitioners”.</a:t>
            </a:r>
          </a:p>
          <a:p>
            <a:r>
              <a:rPr lang="en-US" sz="2400" dirty="0"/>
              <a:t>Deduction applies to receipts from payments by:</a:t>
            </a:r>
          </a:p>
          <a:p>
            <a:pPr lvl="1"/>
            <a:r>
              <a:rPr lang="en-US" sz="2250" dirty="0"/>
              <a:t>Managed care organizations or health care insurers;</a:t>
            </a:r>
          </a:p>
          <a:p>
            <a:pPr lvl="1"/>
            <a:r>
              <a:rPr lang="en-US" sz="2250" dirty="0"/>
              <a:t>For commercial contract services or Medicare Part C services;</a:t>
            </a:r>
          </a:p>
          <a:p>
            <a:pPr lvl="1"/>
            <a:r>
              <a:rPr lang="en-US" sz="2250" dirty="0"/>
              <a:t>So long as the services are within the scope of the practice of the practitioner providing the service.</a:t>
            </a:r>
          </a:p>
          <a:p>
            <a:pPr lvl="1"/>
            <a:r>
              <a:rPr lang="en-US" sz="2250" dirty="0"/>
              <a:t>All these terms are defined in the statute. </a:t>
            </a:r>
            <a:r>
              <a:rPr lang="en-US" sz="2400" dirty="0"/>
              <a:t>Deduction does </a:t>
            </a:r>
            <a:r>
              <a:rPr lang="en-US" sz="2400" u="sng" dirty="0"/>
              <a:t>not</a:t>
            </a:r>
            <a:r>
              <a:rPr lang="en-US" sz="2400" dirty="0"/>
              <a:t> apply to receipts from fee-for-service payments by a health care insurer.</a:t>
            </a:r>
          </a:p>
          <a:p>
            <a:r>
              <a:rPr lang="en-US" sz="2400" dirty="0"/>
              <a:t>See FYI 202 for additional information, including reporting codes for this deduction.</a:t>
            </a:r>
          </a:p>
          <a:p>
            <a:pPr marL="85725" indent="0">
              <a:buNone/>
            </a:pPr>
            <a:endParaRPr lang="en-US" sz="2400" dirty="0"/>
          </a:p>
          <a:p>
            <a:pPr lvl="1"/>
            <a:endParaRPr lang="en-US" sz="2250" dirty="0"/>
          </a:p>
        </p:txBody>
      </p:sp>
      <p:sp>
        <p:nvSpPr>
          <p:cNvPr id="4" name="Slide Number Placeholder 3">
            <a:extLst>
              <a:ext uri="{FF2B5EF4-FFF2-40B4-BE49-F238E27FC236}">
                <a16:creationId xmlns:a16="http://schemas.microsoft.com/office/drawing/2014/main" id="{DE2D9923-DB0C-4C22-B46B-8E4ABB238DEF}"/>
              </a:ext>
            </a:extLst>
          </p:cNvPr>
          <p:cNvSpPr>
            <a:spLocks noGrp="1"/>
          </p:cNvSpPr>
          <p:nvPr>
            <p:ph type="sldNum" sz="quarter" idx="12"/>
          </p:nvPr>
        </p:nvSpPr>
        <p:spPr/>
        <p:txBody>
          <a:bodyPr/>
          <a:lstStyle/>
          <a:p>
            <a:fld id="{E9A4E3A2-E195-471B-80F5-3BAC0AC50A29}" type="slidenum">
              <a:rPr lang="en-US" smtClean="0"/>
              <a:t>8</a:t>
            </a:fld>
            <a:endParaRPr lang="en-US" dirty="0"/>
          </a:p>
        </p:txBody>
      </p:sp>
    </p:spTree>
    <p:extLst>
      <p:ext uri="{BB962C8B-B14F-4D97-AF65-F5344CB8AC3E}">
        <p14:creationId xmlns:p14="http://schemas.microsoft.com/office/powerpoint/2010/main" val="2418197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35A1B-58F2-4B6E-BC18-B44CDFCFBFF8}"/>
              </a:ext>
            </a:extLst>
          </p:cNvPr>
          <p:cNvSpPr>
            <a:spLocks noGrp="1"/>
          </p:cNvSpPr>
          <p:nvPr>
            <p:ph type="title"/>
          </p:nvPr>
        </p:nvSpPr>
        <p:spPr/>
        <p:txBody>
          <a:bodyPr/>
          <a:lstStyle/>
          <a:p>
            <a:pPr algn="ctr"/>
            <a:r>
              <a:rPr lang="en-US" dirty="0">
                <a:latin typeface="+mn-lt"/>
              </a:rPr>
              <a:t>Section 7-9-93: 2023 Changes</a:t>
            </a:r>
          </a:p>
        </p:txBody>
      </p:sp>
      <p:sp>
        <p:nvSpPr>
          <p:cNvPr id="3" name="Content Placeholder 2">
            <a:extLst>
              <a:ext uri="{FF2B5EF4-FFF2-40B4-BE49-F238E27FC236}">
                <a16:creationId xmlns:a16="http://schemas.microsoft.com/office/drawing/2014/main" id="{AAE09608-2A9B-4AEF-AAE1-7A6F023AC657}"/>
              </a:ext>
            </a:extLst>
          </p:cNvPr>
          <p:cNvSpPr>
            <a:spLocks noGrp="1"/>
          </p:cNvSpPr>
          <p:nvPr>
            <p:ph idx="1"/>
          </p:nvPr>
        </p:nvSpPr>
        <p:spPr/>
        <p:txBody>
          <a:bodyPr>
            <a:normAutofit/>
          </a:bodyPr>
          <a:lstStyle/>
          <a:p>
            <a:r>
              <a:rPr lang="en-US" sz="2400" dirty="0"/>
              <a:t>Changes were made to Section 7-9-93 by House Bill 547 (2023 Sess.), Section 36.</a:t>
            </a:r>
          </a:p>
          <a:p>
            <a:r>
              <a:rPr lang="en-US" sz="2400" dirty="0"/>
              <a:t>Effective July 1, 2023, receipts from co-payments or deductibles by insureds or enrollees pursuant to the terms of the insured's health insurance plan or enrollee's managed care health plan may be deducted from gross receipts.</a:t>
            </a:r>
          </a:p>
          <a:p>
            <a:pPr lvl="1"/>
            <a:r>
              <a:rPr lang="en-US" sz="2250" dirty="0"/>
              <a:t>Applies to receipts received on or after July 1, 2023.</a:t>
            </a:r>
          </a:p>
          <a:p>
            <a:pPr lvl="1"/>
            <a:r>
              <a:rPr lang="en-US" sz="2250" dirty="0"/>
              <a:t>This deduction expires on June 30, 2028.</a:t>
            </a:r>
          </a:p>
          <a:p>
            <a:pPr lvl="1"/>
            <a:r>
              <a:rPr lang="en-US" sz="2250" dirty="0"/>
              <a:t>Deduction does </a:t>
            </a:r>
            <a:r>
              <a:rPr lang="en-US" sz="2250" u="sng" dirty="0"/>
              <a:t>not</a:t>
            </a:r>
            <a:r>
              <a:rPr lang="en-US" sz="2250" dirty="0"/>
              <a:t> apply to payments by uninsured individuals or to Medicare Part C.  It applies solely to co-pays and deductibles of insureds and enrollees.</a:t>
            </a:r>
          </a:p>
          <a:p>
            <a:r>
              <a:rPr lang="en-US" sz="2400" dirty="0"/>
              <a:t>In all other respects, Section 7-9-93 remains unchanged.  If you were already claiming this deduction for payments by insurers or managed care organizations for the service, you can now claim co-pays and deductibles too.</a:t>
            </a:r>
          </a:p>
        </p:txBody>
      </p:sp>
      <p:sp>
        <p:nvSpPr>
          <p:cNvPr id="4" name="Slide Number Placeholder 3">
            <a:extLst>
              <a:ext uri="{FF2B5EF4-FFF2-40B4-BE49-F238E27FC236}">
                <a16:creationId xmlns:a16="http://schemas.microsoft.com/office/drawing/2014/main" id="{2256296C-1FD1-4DBA-B823-A789317A9DA9}"/>
              </a:ext>
            </a:extLst>
          </p:cNvPr>
          <p:cNvSpPr>
            <a:spLocks noGrp="1"/>
          </p:cNvSpPr>
          <p:nvPr>
            <p:ph type="sldNum" sz="quarter" idx="12"/>
          </p:nvPr>
        </p:nvSpPr>
        <p:spPr/>
        <p:txBody>
          <a:bodyPr/>
          <a:lstStyle/>
          <a:p>
            <a:fld id="{E9A4E3A2-E195-471B-80F5-3BAC0AC50A29}" type="slidenum">
              <a:rPr lang="en-US" smtClean="0"/>
              <a:t>9</a:t>
            </a:fld>
            <a:endParaRPr lang="en-US" dirty="0"/>
          </a:p>
        </p:txBody>
      </p:sp>
    </p:spTree>
    <p:extLst>
      <p:ext uri="{BB962C8B-B14F-4D97-AF65-F5344CB8AC3E}">
        <p14:creationId xmlns:p14="http://schemas.microsoft.com/office/powerpoint/2010/main" val="30156625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5">
      <a:dk1>
        <a:srgbClr val="2F2B20"/>
      </a:dk1>
      <a:lt1>
        <a:srgbClr val="FFFFFF"/>
      </a:lt1>
      <a:dk2>
        <a:srgbClr val="326468"/>
      </a:dk2>
      <a:lt2>
        <a:srgbClr val="B1D6D9"/>
      </a:lt2>
      <a:accent1>
        <a:srgbClr val="DA4433"/>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TRD PPT template 2019-10-222" id="{7B5F7941-80A2-4164-B163-4EABDA135669}" vid="{B4D5606E-AFB0-4940-BB9F-DD60D5816DC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671985D5924F2468EA624A927DA9CCD" ma:contentTypeVersion="5" ma:contentTypeDescription="Create a new document." ma:contentTypeScope="" ma:versionID="101547bc4891530c00f133c099f2d6cd">
  <xsd:schema xmlns:xsd="http://www.w3.org/2001/XMLSchema" xmlns:xs="http://www.w3.org/2001/XMLSchema" xmlns:p="http://schemas.microsoft.com/office/2006/metadata/properties" xmlns:ns3="53191c3a-5186-4fc6-b796-9aa81c2308c6" xmlns:ns4="13a202c4-0769-444a-8758-bdc0fe275a15" targetNamespace="http://schemas.microsoft.com/office/2006/metadata/properties" ma:root="true" ma:fieldsID="7e460bb3e09964682bb334b9a61e314e" ns3:_="" ns4:_="">
    <xsd:import namespace="53191c3a-5186-4fc6-b796-9aa81c2308c6"/>
    <xsd:import namespace="13a202c4-0769-444a-8758-bdc0fe275a1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191c3a-5186-4fc6-b796-9aa81c2308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3a202c4-0769-444a-8758-bdc0fe275a1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458BC48-053F-4E71-BCD8-A71948842BD2}">
  <ds:schemaRefs>
    <ds:schemaRef ds:uri="http://schemas.microsoft.com/sharepoint/v3/contenttype/forms"/>
  </ds:schemaRefs>
</ds:datastoreItem>
</file>

<file path=customXml/itemProps2.xml><?xml version="1.0" encoding="utf-8"?>
<ds:datastoreItem xmlns:ds="http://schemas.openxmlformats.org/officeDocument/2006/customXml" ds:itemID="{D94A1842-06A1-4B91-94FB-86B1D8ECC9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191c3a-5186-4fc6-b796-9aa81c2308c6"/>
    <ds:schemaRef ds:uri="13a202c4-0769-444a-8758-bdc0fe275a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4779C9F-BE07-4B8F-A509-6E8985B91283}">
  <ds:schemaRefs>
    <ds:schemaRef ds:uri="http://schemas.microsoft.com/office/infopath/2007/PartnerControls"/>
    <ds:schemaRef ds:uri="13a202c4-0769-444a-8758-bdc0fe275a15"/>
    <ds:schemaRef ds:uri="http://purl.org/dc/terms/"/>
    <ds:schemaRef ds:uri="http://purl.org/dc/elements/1.1/"/>
    <ds:schemaRef ds:uri="http://schemas.openxmlformats.org/package/2006/metadata/core-properties"/>
    <ds:schemaRef ds:uri="53191c3a-5186-4fc6-b796-9aa81c2308c6"/>
    <ds:schemaRef ds:uri="http://schemas.microsoft.com/office/2006/documentManagement/type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65065</TotalTime>
  <Words>1141</Words>
  <Application>Microsoft Office PowerPoint</Application>
  <PresentationFormat>Widescreen</PresentationFormat>
  <Paragraphs>71</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Cambria</vt:lpstr>
      <vt:lpstr>Adjacency</vt:lpstr>
      <vt:lpstr>Gross Receipts Taxation for Health Care Practitioners  Presentation to New Mexico Medical Society</vt:lpstr>
      <vt:lpstr>Basic Principles of New Mexico’s Gross Receipts Tax</vt:lpstr>
      <vt:lpstr>Gross Receipts Taxation and Health Care Practitioners</vt:lpstr>
      <vt:lpstr>Non-Profit Exemption</vt:lpstr>
      <vt:lpstr>Gross Receipts Tax Deductions for Health Care Practitioners</vt:lpstr>
      <vt:lpstr>Gross Receipts Tax Deductions -- Definitions</vt:lpstr>
      <vt:lpstr>Section 7-9-77.1 Deduction</vt:lpstr>
      <vt:lpstr>Section 7-9-93 Deduction</vt:lpstr>
      <vt:lpstr>Section 7-9-93: 2023 Changes</vt:lpstr>
      <vt:lpstr>Information and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FY19 Appropriation REQUEST</dc:title>
  <dc:creator>Drew Roybal-Chavez</dc:creator>
  <cp:lastModifiedBy>Chaiken, Mark, TAX</cp:lastModifiedBy>
  <cp:revision>695</cp:revision>
  <cp:lastPrinted>2019-05-02T02:14:11Z</cp:lastPrinted>
  <dcterms:created xsi:type="dcterms:W3CDTF">2017-11-06T15:02:41Z</dcterms:created>
  <dcterms:modified xsi:type="dcterms:W3CDTF">2023-08-03T14:37:30Z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0x0101009671985D5924F2468EA624A927DA9CCD</vt:lpwstr>
  </property>
</Properties>
</file>